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50" r:id="rId2"/>
    <p:sldId id="2952" r:id="rId3"/>
    <p:sldId id="3223" r:id="rId4"/>
    <p:sldId id="3226" r:id="rId5"/>
    <p:sldId id="3249" r:id="rId6"/>
    <p:sldId id="3248" r:id="rId7"/>
    <p:sldId id="3250" r:id="rId8"/>
    <p:sldId id="3251" r:id="rId9"/>
    <p:sldId id="3252" r:id="rId10"/>
    <p:sldId id="3253" r:id="rId11"/>
    <p:sldId id="3254" r:id="rId12"/>
    <p:sldId id="3255" r:id="rId13"/>
    <p:sldId id="3256" r:id="rId14"/>
    <p:sldId id="3257" r:id="rId15"/>
    <p:sldId id="3258" r:id="rId16"/>
    <p:sldId id="3259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lc" initials="l" lastIdx="1" clrIdx="1"/>
  <p:cmAuthor id="3" name="陈清 杨" initials="陈杨" lastIdx="1" clrIdx="2">
    <p:extLst>
      <p:ext uri="{19B8F6BF-5375-455C-9EA6-DF929625EA0E}">
        <p15:presenceInfo xmlns:p15="http://schemas.microsoft.com/office/powerpoint/2012/main" userId="a161e560f4d78b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8E"/>
    <a:srgbClr val="88A872"/>
    <a:srgbClr val="FFFFFF"/>
    <a:srgbClr val="5C9BD5"/>
    <a:srgbClr val="5E9CD3"/>
    <a:srgbClr val="2F528F"/>
    <a:srgbClr val="4472C4"/>
    <a:srgbClr val="66A9D9"/>
    <a:srgbClr val="4E83C2"/>
    <a:srgbClr val="9DBE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6" autoAdjust="0"/>
    <p:restoredTop sz="91879" autoAdjust="0"/>
  </p:normalViewPr>
  <p:slideViewPr>
    <p:cSldViewPr snapToGrid="0">
      <p:cViewPr varScale="1">
        <p:scale>
          <a:sx n="115" d="100"/>
          <a:sy n="115" d="100"/>
        </p:scale>
        <p:origin x="132" y="10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EACA3-0026-4C7E-9D52-7A3CD306030E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21D2D-A00C-40E4-98DD-1897AB7154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74C56-267D-4854-9BE4-2EE3E4ACCBA8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5F8FF-6653-4BFA-B265-F5FCE8B32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600" kern="12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862F60-9D20-4029-9F77-B90418D5C08E}" type="slidenum">
              <a:rPr lang="en-US" altLang="en-US" smtClean="0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  <a:t>2</a:t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我的汇报由五个部分组成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  <a:t>3</a:t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7788-8977-99EF-B4DE-C605DBF77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DDFFC20-7251-D5A8-EC13-DA5E6EB1F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84AD495-224A-EE72-8DE9-462BEDA55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24B4D-3FFB-1649-99C9-C8A716076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92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  <a:t>6</a:t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</a:p>
        </p:txBody>
      </p:sp>
    </p:spTree>
    <p:extLst>
      <p:ext uri="{BB962C8B-B14F-4D97-AF65-F5344CB8AC3E}">
        <p14:creationId xmlns:p14="http://schemas.microsoft.com/office/powerpoint/2010/main" val="1013836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BB53-AAA8-BD16-04AB-79F60CA9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D67C41-0049-3AFD-5CF6-27A34B387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787BDA-6667-B13A-FA5F-CC47830AC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EA4690-6C2E-E679-A267-252D50524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797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DD3B2-4B60-728F-BC16-9BBC7E7C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72EF1D7-15F3-62A6-E22F-A8BDE3328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AA08D69-2DF1-B617-FE8D-914887FF7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5067C5-E32A-316A-9582-8C92E1C9D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374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DF8B-D3EC-3442-E8FA-38949F639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909A06-4513-A74D-A2A1-71F72FF2A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A679EAD-3E42-39AC-88A7-9EEA56A42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0A2ED4-76B4-C77C-5C1B-C98E62732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513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B45A-8800-5797-666D-125E9753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AD6C6A-EBCC-0797-4AAD-253429145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4993BB7-19EA-6ECA-C0E9-8120D16EF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29C00C-74D8-7130-84A8-DCCDF9A2B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921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73DA3-D3EF-6E89-BE5A-5016796E9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CFCC35-5699-568D-CE1A-DAFD35859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D04B8C-2CF5-E2F3-F700-81DAEB45A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1BA228-D9E4-1ABE-FDA0-70287D1D8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494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AE6A6-6C2A-A86E-89C9-D93CCEED5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2869F2-0F6A-D2DA-3784-0981AE11F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128B4BC-048E-65DD-E8CD-6B0E6D7D7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37C049-17A9-A3FB-1862-C9A87DB43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85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09F8E-B8A8-358C-9AF6-5B0A56541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981D07-F1E0-D2FF-0074-F476D7C13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2281028-FED8-17C8-86F6-418BA0103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77DC17-C297-E6BC-CD50-54958C9DB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509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6F7A-7B45-56F7-DE0D-191AB2552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38A79DC-CF66-B958-DF4B-4C2E3E048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B1B995C-F06D-45E0-076C-FCB5F8660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5D1281-1C41-D726-A4E0-38019ABC8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68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9D56-E421-FFA8-73F8-FB2DEBCAA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22CC1A0-2BCA-7C0D-C667-161DC0A22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3FC7BA-7B88-CCE3-E751-5334F1F54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1D3324-4A6C-63CD-2902-20EA64F774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258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D8DE3-C0FF-D2D7-1987-8970967B6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24C506-78F3-8616-FB7D-CD5E4AE34B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0F6FCFB-BC99-C559-22FF-EA36E6500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728B14-F51A-5853-92BA-5BBE6BA9E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13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5419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52605" y="0"/>
            <a:ext cx="525240" cy="501051"/>
            <a:chOff x="0" y="-1"/>
            <a:chExt cx="525240" cy="5010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0" y="-1"/>
              <a:ext cx="323528" cy="5010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23706" y="0"/>
              <a:ext cx="101534" cy="5010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  <a:t>2024/11/8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294" y="0"/>
            <a:ext cx="3787775" cy="323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" name="图片 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0096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2042795" y="2581910"/>
            <a:ext cx="8307070" cy="2159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64690" y="3928110"/>
            <a:ext cx="8374380" cy="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89125" y="2710815"/>
            <a:ext cx="8460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Heterogeneous graph attention network</a:t>
            </a:r>
          </a:p>
          <a:p>
            <a:pPr algn="ctr"/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论文学习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964690" y="4264660"/>
            <a:ext cx="8374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汇报人：杨陈清</a:t>
            </a:r>
          </a:p>
          <a:p>
            <a:pPr algn="ctr">
              <a:lnSpc>
                <a:spcPct val="150000"/>
              </a:lnSpc>
            </a:pPr>
            <a:endParaRPr lang="zh-CN" altLang="en-US" sz="2000" b="1" dirty="0">
              <a:ln w="18415" cmpd="sng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0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四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十一月八日</a:t>
            </a:r>
            <a:endParaRPr lang="zh-CN" altLang="zh-CN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5372794" y="1923623"/>
            <a:ext cx="1353631" cy="1035626"/>
            <a:chOff x="3385106" y="987574"/>
            <a:chExt cx="1258902" cy="972000"/>
          </a:xfrm>
        </p:grpSpPr>
        <p:sp>
          <p:nvSpPr>
            <p:cNvPr id="45" name="椭圆 44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7" name="TextBox 14"/>
            <p:cNvSpPr txBox="1"/>
            <p:nvPr/>
          </p:nvSpPr>
          <p:spPr>
            <a:xfrm>
              <a:off x="3385106" y="1148980"/>
              <a:ext cx="1258902" cy="58131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01</a:t>
              </a:r>
            </a:p>
          </p:txBody>
        </p:sp>
      </p:grpSp>
      <p:sp>
        <p:nvSpPr>
          <p:cNvPr id="48" name="圆角矩形 7"/>
          <p:cNvSpPr/>
          <p:nvPr/>
        </p:nvSpPr>
        <p:spPr>
          <a:xfrm>
            <a:off x="6662105" y="2083947"/>
            <a:ext cx="5051492" cy="64170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相关概念简述</a:t>
            </a:r>
            <a:endParaRPr lang="en-US" altLang="zh-CN" sz="3200" b="1" kern="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372794" y="3898752"/>
            <a:ext cx="1353631" cy="1035626"/>
            <a:chOff x="3385106" y="987574"/>
            <a:chExt cx="1258902" cy="972000"/>
          </a:xfrm>
        </p:grpSpPr>
        <p:sp>
          <p:nvSpPr>
            <p:cNvPr id="50" name="椭圆 49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2" name="TextBox 14"/>
            <p:cNvSpPr txBox="1"/>
            <p:nvPr/>
          </p:nvSpPr>
          <p:spPr>
            <a:xfrm>
              <a:off x="3385106" y="1148980"/>
              <a:ext cx="1258902" cy="58131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02</a:t>
              </a:r>
            </a:p>
          </p:txBody>
        </p:sp>
      </p:grpSp>
      <p:sp>
        <p:nvSpPr>
          <p:cNvPr id="53" name="圆角矩形 7"/>
          <p:cNvSpPr/>
          <p:nvPr/>
        </p:nvSpPr>
        <p:spPr>
          <a:xfrm>
            <a:off x="6662105" y="4059076"/>
            <a:ext cx="5051492" cy="64170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论文解读</a:t>
            </a:r>
          </a:p>
        </p:txBody>
      </p:sp>
      <p:sp>
        <p:nvSpPr>
          <p:cNvPr id="41" name="学论网--www.xuelun.me"/>
          <p:cNvSpPr/>
          <p:nvPr/>
        </p:nvSpPr>
        <p:spPr>
          <a:xfrm>
            <a:off x="264620" y="1619247"/>
            <a:ext cx="4940968" cy="39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学论网--www.xuelun.me"/>
          <p:cNvSpPr/>
          <p:nvPr/>
        </p:nvSpPr>
        <p:spPr bwMode="auto">
          <a:xfrm>
            <a:off x="1455463" y="3086358"/>
            <a:ext cx="2234330" cy="1241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735" b="1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  录</a:t>
            </a:r>
            <a:endParaRPr lang="en-US" altLang="zh-CN" sz="3735" b="1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defRPr/>
            </a:pPr>
            <a:r>
              <a:rPr lang="en-US" altLang="zh-CN" sz="3735" b="1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CONTENTS</a:t>
            </a:r>
            <a:endParaRPr lang="zh-CN" altLang="en-US" sz="3735" b="1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243939" y="1730723"/>
            <a:ext cx="1678536" cy="1296000"/>
            <a:chOff x="3385106" y="987574"/>
            <a:chExt cx="1258902" cy="972000"/>
          </a:xfrm>
        </p:grpSpPr>
        <p:sp>
          <p:nvSpPr>
            <p:cNvPr id="43" name="椭圆 42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01</a:t>
              </a:r>
            </a:p>
          </p:txBody>
        </p:sp>
      </p:grpSp>
      <p:sp>
        <p:nvSpPr>
          <p:cNvPr id="46" name="圆角矩形 7"/>
          <p:cNvSpPr/>
          <p:nvPr/>
        </p:nvSpPr>
        <p:spPr>
          <a:xfrm>
            <a:off x="2149382" y="3366471"/>
            <a:ext cx="7867650" cy="1000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相关概念简述</a:t>
            </a:r>
            <a:endParaRPr lang="en-US" altLang="zh-CN" sz="4000" b="1" kern="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35E2AC47-7CD9-CAF3-4C4F-5594C3CC5286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一、相关概念简述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5AD8B8-DC04-38E5-9F03-C5E195DBDEB2}"/>
              </a:ext>
            </a:extLst>
          </p:cNvPr>
          <p:cNvSpPr txBox="1"/>
          <p:nvPr/>
        </p:nvSpPr>
        <p:spPr>
          <a:xfrm>
            <a:off x="394096" y="696254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异构图：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异构图是指不止有一种类型的节点或者边的图，因此允许不同类型的边或者节点拥有不同维度的特征或者属性。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03BAB3-80B6-54C5-EE18-23BB7B64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200" y="1655665"/>
            <a:ext cx="4754794" cy="237344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0A207F-9ED5-C87B-8FF5-4106BC4FB201}"/>
              </a:ext>
            </a:extLst>
          </p:cNvPr>
          <p:cNvSpPr txBox="1"/>
          <p:nvPr/>
        </p:nvSpPr>
        <p:spPr>
          <a:xfrm>
            <a:off x="394095" y="3700951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Meta-path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（元路径）：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由多种类型的节点和边组成的复合路径，即一种特殊“路线”，通过一系列中间节点和边间接连接两个节点。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C47C57-142B-1261-3CD2-37259A9B7B7C}"/>
              </a:ext>
            </a:extLst>
          </p:cNvPr>
          <p:cNvSpPr txBox="1"/>
          <p:nvPr/>
        </p:nvSpPr>
        <p:spPr>
          <a:xfrm>
            <a:off x="394095" y="4942318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图神经网络：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专门用来处理和学习图结构数据的深度学习模型。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EDFC8-F51C-7EBC-9075-11B7F349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1A106E9B-1D16-EF2D-2313-94A9363FEAD4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一、相关概念简述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4F0596-4A36-A424-B7C1-3EEFA2C00A09}"/>
              </a:ext>
            </a:extLst>
          </p:cNvPr>
          <p:cNvSpPr txBox="1"/>
          <p:nvPr/>
        </p:nvSpPr>
        <p:spPr>
          <a:xfrm>
            <a:off x="394096" y="696254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节点级注意力（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Node-level Attention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在节点特征更新过程中，赋予不同邻居节点不同权重，以突出关注对当前节点特征表示有较大影响的邻居节点。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47E940-DCD4-9772-4ED1-9EA834E59F4F}"/>
              </a:ext>
            </a:extLst>
          </p:cNvPr>
          <p:cNvSpPr txBox="1"/>
          <p:nvPr/>
        </p:nvSpPr>
        <p:spPr>
          <a:xfrm>
            <a:off x="394095" y="2206581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语义级注意力（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Semantic-level Attention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识别和量化不同元路径对节点表示学习的贡献度，使模型更关注富含信息、对任务更有帮助的元路径。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18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243939" y="1730723"/>
            <a:ext cx="1678536" cy="1296000"/>
            <a:chOff x="3385106" y="987574"/>
            <a:chExt cx="1258902" cy="972000"/>
          </a:xfrm>
        </p:grpSpPr>
        <p:sp>
          <p:nvSpPr>
            <p:cNvPr id="43" name="椭圆 42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02</a:t>
              </a:r>
            </a:p>
          </p:txBody>
        </p:sp>
      </p:grpSp>
      <p:sp>
        <p:nvSpPr>
          <p:cNvPr id="46" name="圆角矩形 7"/>
          <p:cNvSpPr/>
          <p:nvPr/>
        </p:nvSpPr>
        <p:spPr>
          <a:xfrm>
            <a:off x="2149382" y="3366471"/>
            <a:ext cx="7867650" cy="1000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论文解读</a:t>
            </a:r>
          </a:p>
        </p:txBody>
      </p:sp>
    </p:spTree>
    <p:extLst>
      <p:ext uri="{BB962C8B-B14F-4D97-AF65-F5344CB8AC3E}">
        <p14:creationId xmlns:p14="http://schemas.microsoft.com/office/powerpoint/2010/main" val="383213485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27C07-E5D0-5453-3194-FA34C8473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37D8C9FD-213E-1A9C-A1E7-28AA80BF4883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一、论文背景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520095-5423-80B5-5A49-1B9B732369FB}"/>
              </a:ext>
            </a:extLst>
          </p:cNvPr>
          <p:cNvSpPr txBox="1"/>
          <p:nvPr/>
        </p:nvSpPr>
        <p:spPr>
          <a:xfrm>
            <a:off x="394096" y="696254"/>
            <a:ext cx="11220925" cy="2104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传统的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GNN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，尤其是针对同构图（包含单一类型节点和边的图）的网络，如图卷积网络（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GCN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）和图注意力网络（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GAT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），已在网络分析等领域表现出色。然而，现实世界的许多应用数据是以异构图（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heterogeneous graphs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）形式存在的，例如社交网络、知识图谱等，这些数据包含多种类型的节点（如用户、商品、标签）和边（如用户购买、用户浏览）。异构图的复杂性和多样性给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GNN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的设计带来了挑战，传统方法在处理异构图中的多样语义关系时显得不足。</a:t>
            </a:r>
          </a:p>
        </p:txBody>
      </p:sp>
      <p:pic>
        <p:nvPicPr>
          <p:cNvPr id="1026" name="Picture 2" descr="从GCN到RGCN，从同构图到异构图 - 知乎">
            <a:extLst>
              <a:ext uri="{FF2B5EF4-FFF2-40B4-BE49-F238E27FC236}">
                <a16:creationId xmlns:a16="http://schemas.microsoft.com/office/drawing/2014/main" id="{757EBDA6-FE40-14C9-9753-5AB0E5671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t="13883" r="7131" b="4563"/>
          <a:stretch/>
        </p:blipFill>
        <p:spPr bwMode="auto">
          <a:xfrm>
            <a:off x="4167446" y="2801126"/>
            <a:ext cx="3538453" cy="18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EADDDAC-1976-A5E1-0FAB-C547D8524AF6}"/>
              </a:ext>
            </a:extLst>
          </p:cNvPr>
          <p:cNvSpPr txBox="1"/>
          <p:nvPr/>
        </p:nvSpPr>
        <p:spPr>
          <a:xfrm>
            <a:off x="394096" y="4753128"/>
            <a:ext cx="11220925" cy="2104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针对上述问题，论文提出了一种异构图注意力网络（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Heterogeneous Graph Attention Network, HAN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）。该模型创新性地结合了节点级和语义级的注意力机制，分别用于捕捉节点与基于元路径的邻居之间的重要性，以及不同元路径（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meta-path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之间的语义差异性。节点级注意力机制可以根据元路径在邻居中加权选择，从而更加关注与节点任务相关的重要邻居信息，而语义级注意力则赋予元路径不同的权重，帮助模型更准确地聚合异构图中的语义信息。</a:t>
            </a:r>
          </a:p>
        </p:txBody>
      </p:sp>
    </p:spTree>
    <p:extLst>
      <p:ext uri="{BB962C8B-B14F-4D97-AF65-F5344CB8AC3E}">
        <p14:creationId xmlns:p14="http://schemas.microsoft.com/office/powerpoint/2010/main" val="3965896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02DE0-AB7A-E9D4-CDB4-790AF34C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3AE7A401-AA9B-7D96-C9D4-74EB03F762F3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二、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HAN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结构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62B093-2DF7-E7BB-9659-2EF13744A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947" y="485189"/>
            <a:ext cx="5505450" cy="3524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A0C3034-FE7E-A326-AA41-2A699CC68045}"/>
                  </a:ext>
                </a:extLst>
              </p:cNvPr>
              <p:cNvSpPr txBox="1"/>
              <p:nvPr/>
            </p:nvSpPr>
            <p:spPr>
              <a:xfrm>
                <a:off x="326209" y="4267939"/>
                <a:ext cx="11220925" cy="1730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HAN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是一个两层的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架构，分别是节点级别的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attention→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首先固定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的类别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𝛷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，通过节点级别的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将中心节点的基于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𝛷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的邻居节点进行聚合，得到每个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的特征向量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，然后再通过语义级别的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将特征向量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进行聚合，得到最终的特征向量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。最后通过一个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MLP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得到这个节点的预测值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A0C3034-FE7E-A326-AA41-2A699CC68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09" y="4267939"/>
                <a:ext cx="11220925" cy="1730154"/>
              </a:xfrm>
              <a:prstGeom prst="rect">
                <a:avLst/>
              </a:prstGeom>
              <a:blipFill>
                <a:blip r:embed="rId4"/>
                <a:stretch>
                  <a:fillRect l="-489" r="-163" b="-45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632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351B-30CD-0382-D619-97EB47089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B63D1E9B-4BFE-0F15-9D4F-3D9B8B69251F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三、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节点级注意力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6EC0108-3589-8AA0-4B0B-15CD5FA1A39A}"/>
                  </a:ext>
                </a:extLst>
              </p:cNvPr>
              <p:cNvSpPr txBox="1"/>
              <p:nvPr/>
            </p:nvSpPr>
            <p:spPr>
              <a:xfrm>
                <a:off x="275214" y="595220"/>
                <a:ext cx="11220925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中心节点的邻居节点可能有不同维度的特征向量，所以需要通过转换矩阵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将它们映射到相同的维度。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设转化之前的特征向量为，转化之后的特征向量为，计算公式即为：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6EC0108-3589-8AA0-4B0B-15CD5FA1A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4" y="595220"/>
                <a:ext cx="11220925" cy="858377"/>
              </a:xfrm>
              <a:prstGeom prst="rect">
                <a:avLst/>
              </a:prstGeom>
              <a:blipFill>
                <a:blip r:embed="rId3"/>
                <a:stretch>
                  <a:fillRect l="-435" b="-10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BB6A9B2-1228-14B2-0AF6-7286752C353A}"/>
                  </a:ext>
                </a:extLst>
              </p:cNvPr>
              <p:cNvSpPr txBox="1"/>
              <p:nvPr/>
            </p:nvSpPr>
            <p:spPr>
              <a:xfrm>
                <a:off x="485536" y="1453597"/>
                <a:ext cx="11220925" cy="6290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dirty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zh-CN" altLang="en-US" i="0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zh-CN" altLang="en-US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i="1" dirty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sSub>
                            <m:sSubPr>
                              <m:ctrlPr>
                                <a:rPr lang="zh-CN" altLang="en-US" i="1" dirty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𝛷</m:t>
                              </m:r>
                            </m:e>
                            <m:sub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zh-CN" altLang="en-US" i="0" dirty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zh-CN" altLang="en-US" i="1" dirty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BB6A9B2-1228-14B2-0AF6-7286752C3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6" y="1453597"/>
                <a:ext cx="11220925" cy="6290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A1D4E45-037A-00F5-6B73-194A07C00BA5}"/>
                  </a:ext>
                </a:extLst>
              </p:cNvPr>
              <p:cNvSpPr txBox="1"/>
              <p:nvPr/>
            </p:nvSpPr>
            <p:spPr>
              <a:xfrm>
                <a:off x="275213" y="2034925"/>
                <a:ext cx="11220925" cy="952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接着计算每个节点的权值，使用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self-attention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来学习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对于一个给定的节点对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en-US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  <m:t>ⅈ</m:t>
                        </m:r>
                        <m:r>
                          <a:rPr lang="zh-CN" altLang="en-US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，它们之间通过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𝛷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连接，它们之间的节点注意力值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𝛷</m:t>
                        </m:r>
                      </m:sup>
                    </m:sSubSup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表示节点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j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对节点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i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的重要性，计算方式为：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A1D4E45-037A-00F5-6B73-194A07C00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3" y="2034925"/>
                <a:ext cx="11220925" cy="952568"/>
              </a:xfrm>
              <a:prstGeom prst="rect">
                <a:avLst/>
              </a:prstGeom>
              <a:blipFill>
                <a:blip r:embed="rId5"/>
                <a:stretch>
                  <a:fillRect l="-435"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28DBEB2-2EE1-E429-E684-A670B8E0DD51}"/>
                  </a:ext>
                </a:extLst>
              </p:cNvPr>
              <p:cNvSpPr txBox="1"/>
              <p:nvPr/>
            </p:nvSpPr>
            <p:spPr>
              <a:xfrm>
                <a:off x="485537" y="2828942"/>
                <a:ext cx="112209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dirty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sup>
                      </m:sSubSup>
                      <m:r>
                        <a:rPr lang="zh-CN" altLang="en-US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i="1" dirty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𝑡𝑡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𝑜𝑑𝑒</m:t>
                          </m:r>
                        </m:sub>
                      </m:sSub>
                      <m:d>
                        <m:dPr>
                          <m:ctrlPr>
                            <a:rPr lang="zh-CN" altLang="en-US" i="1" dirty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en-US" i="1" dirty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zh-CN" altLang="en-US" i="0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zh-CN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zh-CN" altLang="en-US" i="1" dirty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zh-CN" altLang="en-US" i="0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zh-CN" altLang="en-US" i="0" dirty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e>
                      </m:d>
                      <m:r>
                        <a:rPr lang="zh-CN" altLang="en-US" i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 dirty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zh-CN" altLang="en-US" i="1" dirty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en-US" i="1" dirty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𝛷</m:t>
                              </m:r>
                            </m:sub>
                            <m:sup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zh-CN" altLang="en-US" i="0" dirty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CN" altLang="en-US" i="1" dirty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zh-CN" altLang="en-US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i="1" dirty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altLang="en-US" i="1" dirty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zh-CN" altLang="en-US" i="1" dirty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altLang="zh-CN" b="0" i="1" dirty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‖"/>
                                  <m:endChr m:val=""/>
                                  <m:ctrlPr>
                                    <a:rPr lang="en-US" altLang="zh-CN" b="0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"/>
                                      <m:ctrlPr>
                                        <a:rPr lang="en-US" altLang="zh-CN" b="0" i="1" dirty="0" smtClean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0" i="1" dirty="0" smtClean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d>
                              <m:sSubSup>
                                <m:sSubSupPr>
                                  <m:ctrlPr>
                                    <a:rPr lang="en-US" altLang="zh-CN" b="0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b="0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altLang="zh-CN" b="0" i="1" dirty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28DBEB2-2EE1-E429-E684-A670B8E0D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7" y="2828942"/>
                <a:ext cx="1122092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C5AA85A-3542-A9C8-1CBE-7ACCE94F0CB6}"/>
                  </a:ext>
                </a:extLst>
              </p:cNvPr>
              <p:cNvSpPr txBox="1"/>
              <p:nvPr/>
            </p:nvSpPr>
            <p:spPr>
              <a:xfrm>
                <a:off x="275213" y="3499157"/>
                <a:ext cx="11220925" cy="1273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𝑡𝑡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𝑜𝑑𝑒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表示节点级别的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，对于同一个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𝛷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，不同基于这个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的邻居节点的权值是共享的。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sigmoid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激活函数，</a:t>
                </a:r>
                <a:r>
                  <a:rPr lang="en-US" altLang="zh-CN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"/>
                        <m:ctrlPr>
                          <a:rPr lang="en-US" altLang="zh-CN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altLang="zh-CN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</m:d>
                    <m:r>
                      <a:rPr lang="en-US" altLang="zh-CN" b="0" i="1" dirty="0" smtClean="0">
                        <a:solidFill>
                          <a:srgbClr val="836967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是拼接操作，</a:t>
                </a:r>
                <a:r>
                  <a:rPr lang="zh-CN" altLang="en-US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𝛷</m:t>
                        </m:r>
                      </m:sub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是节点级别的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向量，然后通过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softmax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操作得到每个特征向量的权值系数：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C5AA85A-3542-A9C8-1CBE-7ACCE94F0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3" y="3499157"/>
                <a:ext cx="11220925" cy="1273875"/>
              </a:xfrm>
              <a:prstGeom prst="rect">
                <a:avLst/>
              </a:prstGeom>
              <a:blipFill>
                <a:blip r:embed="rId7"/>
                <a:stretch>
                  <a:fillRect l="-435" b="-224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A624D5A-8E74-00D3-F186-B0B78A7C35C0}"/>
                  </a:ext>
                </a:extLst>
              </p:cNvPr>
              <p:cNvSpPr txBox="1"/>
              <p:nvPr/>
            </p:nvSpPr>
            <p:spPr>
              <a:xfrm>
                <a:off x="3781995" y="4966526"/>
                <a:ext cx="5273431" cy="8757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ⅈ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sup>
                      </m:sSubSup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𝑜𝑓𝑡𝑚𝑎𝑥</m:t>
                      </m:r>
                      <m:d>
                        <m:d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ⅈ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𝛷</m:t>
                              </m:r>
                            </m:sup>
                          </m:sSubSup>
                        </m:e>
                      </m:d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ⅇ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𝑥𝑝</m:t>
                          </m:r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zh-CN" alt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zh-CN" altLang="en-US" i="1" dirty="0">
                                          <a:latin typeface="Cambria Math" panose="02040503050406030204" pitchFamily="18" charset="0"/>
                                        </a:rPr>
                                        <m:t>𝛷</m:t>
                                      </m:r>
                                    </m:sub>
                                    <m:sup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zh-CN" altLang="en-US" i="1" dirty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 dirty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d>
                                        <m:dPr>
                                          <m:begChr m:val="‖"/>
                                          <m:endChr m:val=""/>
                                          <m:ctrlP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begChr m:val=""/>
                                              <m:endChr m:val=""/>
                                              <m:ctrlPr>
                                                <a:rPr lang="en-US" altLang="zh-CN" i="1" dirty="0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i="1" dirty="0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𝛴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zh-CN" altLang="en-US" i="1" dirty="0">
                                      <a:latin typeface="Cambria Math" panose="02040503050406030204" pitchFamily="18" charset="0"/>
                                    </a:rPr>
                                    <m:t>𝛷</m:t>
                                  </m:r>
                                </m:sup>
                              </m:sSubSup>
                            </m:sub>
                          </m:s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ⅇ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𝑥𝑝</m:t>
                          </m:r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zh-CN" alt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zh-CN" altLang="en-US" i="1" dirty="0">
                                          <a:latin typeface="Cambria Math" panose="02040503050406030204" pitchFamily="18" charset="0"/>
                                        </a:rPr>
                                        <m:t>𝛷</m:t>
                                      </m:r>
                                    </m:sub>
                                    <m:sup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zh-CN" altLang="en-US" i="0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zh-CN" altLang="en-US" i="1" dirty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zh-CN" altLang="en-US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 dirty="0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d>
                                        <m:dPr>
                                          <m:begChr m:val="‖"/>
                                          <m:endChr m:val=""/>
                                          <m:ctrlP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begChr m:val=""/>
                                              <m:endChr m:val=""/>
                                              <m:ctrlPr>
                                                <a:rPr lang="en-US" altLang="zh-CN" i="1" dirty="0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i="1" dirty="0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 dirty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A624D5A-8E74-00D3-F186-B0B78A7C3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995" y="4966526"/>
                <a:ext cx="5273431" cy="8757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745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D6354-EB8F-94A7-1CC6-1ED5588D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E5BC359D-5D67-801D-58F8-5795E7DD0F6A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三、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节点级注意力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0BDA65-DE04-2F20-C838-925F86740C78}"/>
              </a:ext>
            </a:extLst>
          </p:cNvPr>
          <p:cNvSpPr txBox="1"/>
          <p:nvPr/>
        </p:nvSpPr>
        <p:spPr>
          <a:xfrm>
            <a:off x="275214" y="595220"/>
            <a:ext cx="11220925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最后，节点</a:t>
            </a: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embedding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的计算方式为：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13A39C6-75BB-285A-849A-0B798825E47D}"/>
                  </a:ext>
                </a:extLst>
              </p:cNvPr>
              <p:cNvSpPr txBox="1"/>
              <p:nvPr/>
            </p:nvSpPr>
            <p:spPr>
              <a:xfrm>
                <a:off x="4699487" y="1257300"/>
                <a:ext cx="2237643" cy="4972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sup>
                      </m:sSubSup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zh-CN" altLang="en-US" i="1" dirty="0">
                                      <a:latin typeface="Cambria Math" panose="02040503050406030204" pitchFamily="18" charset="0"/>
                                    </a:rPr>
                                    <m:t>𝛷</m:t>
                                  </m:r>
                                </m:sup>
                              </m:sSubSup>
                            </m:sub>
                            <m:sup/>
                            <m:e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13A39C6-75BB-285A-849A-0B798825E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487" y="1257300"/>
                <a:ext cx="2237643" cy="497252"/>
              </a:xfrm>
              <a:prstGeom prst="rect">
                <a:avLst/>
              </a:prstGeom>
              <a:blipFill>
                <a:blip r:embed="rId3"/>
                <a:stretch>
                  <a:fillRect b="-524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EE63A300-4474-5A4D-66FB-8FE1684D0523}"/>
              </a:ext>
            </a:extLst>
          </p:cNvPr>
          <p:cNvSpPr txBox="1"/>
          <p:nvPr/>
        </p:nvSpPr>
        <p:spPr>
          <a:xfrm>
            <a:off x="275213" y="2035590"/>
            <a:ext cx="11220925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在很多场景中，节点的类别可能会很多，所以选择将节点级注意力重复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次，并将学到的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embedding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拼接，作为语义特定的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embedding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，公式如下：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5FE715B-C7D9-59EE-9E03-0F9B5C3B5523}"/>
                  </a:ext>
                </a:extLst>
              </p:cNvPr>
              <p:cNvSpPr txBox="1"/>
              <p:nvPr/>
            </p:nvSpPr>
            <p:spPr>
              <a:xfrm>
                <a:off x="4638507" y="2813880"/>
                <a:ext cx="2494336" cy="762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sup>
                      </m:sSubSup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"/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zh-CN" altLang="en-US" i="1" dirty="0">
                                      <a:latin typeface="Cambria Math" panose="02040503050406030204" pitchFamily="18" charset="0"/>
                                    </a:rPr>
                                    <m:t>𝛷</m:t>
                                  </m:r>
                                </m:sup>
                              </m:sSubSup>
                            </m:sub>
                            <m:sup/>
                            <m:e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5FE715B-C7D9-59EE-9E03-0F9B5C3B5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507" y="2813880"/>
                <a:ext cx="2494336" cy="7629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CFD0D4A-C9A4-3080-E133-81A1AA6149A2}"/>
                  </a:ext>
                </a:extLst>
              </p:cNvPr>
              <p:cNvSpPr txBox="1"/>
              <p:nvPr/>
            </p:nvSpPr>
            <p:spPr>
              <a:xfrm>
                <a:off x="339690" y="3753021"/>
                <a:ext cx="11220925" cy="971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于是，对于给定的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集合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，经过节点级别的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之后，得到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组语义相关的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embedding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，表示为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endParaRPr lang="zh-CN" altLang="en-US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CFD0D4A-C9A4-3080-E133-81A1AA614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90" y="3753021"/>
                <a:ext cx="11220925" cy="971804"/>
              </a:xfrm>
              <a:prstGeom prst="rect">
                <a:avLst/>
              </a:prstGeom>
              <a:blipFill>
                <a:blip r:embed="rId5"/>
                <a:stretch>
                  <a:fillRect l="-489" b="-31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203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44D32-9C52-A359-3A02-FC1D6383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5080DE9E-D416-43BD-7EA9-CF8AD0DA46D3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四、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语义级注意力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3F28DA9-8F59-1BE8-1709-A2769B2FC769}"/>
                  </a:ext>
                </a:extLst>
              </p:cNvPr>
              <p:cNvSpPr txBox="1"/>
              <p:nvPr/>
            </p:nvSpPr>
            <p:spPr>
              <a:xfrm>
                <a:off x="275214" y="595220"/>
                <a:ext cx="11220925" cy="868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异构图除了有多种节点，还有多种边，语义级别的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便是将不同类型的连接的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embedding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组合起来。假设每个类别的权值为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，它的计算方式抽象为：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3F28DA9-8F59-1BE8-1709-A2769B2FC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4" y="595220"/>
                <a:ext cx="11220925" cy="868571"/>
              </a:xfrm>
              <a:prstGeom prst="rect">
                <a:avLst/>
              </a:prstGeom>
              <a:blipFill>
                <a:blip r:embed="rId3"/>
                <a:stretch>
                  <a:fillRect l="-435" r="-1901" b="-91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3206FC5-A8F9-73C7-5F1F-C0F58C89EF3D}"/>
                  </a:ext>
                </a:extLst>
              </p:cNvPr>
              <p:cNvSpPr txBox="1"/>
              <p:nvPr/>
            </p:nvSpPr>
            <p:spPr>
              <a:xfrm>
                <a:off x="4147770" y="2812244"/>
                <a:ext cx="6097464" cy="5271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𝛷</m:t>
                        </m:r>
                      </m:sub>
                    </m:sSub>
                    <m:r>
                      <a:rPr lang="en-US" altLang="zh-CN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den>
                    </m:f>
                    <m:sSub>
                      <m:sSub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𝛴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acc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sSup>
                      <m:sSup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𝑎𝑛h</m:t>
                    </m:r>
                    <m:d>
                      <m:d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bSup>
                          <m:sSubSup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sup>
                        </m:sSubSup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3206FC5-A8F9-73C7-5F1F-C0F58C89E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70" y="2812244"/>
                <a:ext cx="6097464" cy="5271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EC7714F-4972-583B-C1AC-E2ED718459A5}"/>
                  </a:ext>
                </a:extLst>
              </p:cNvPr>
              <p:cNvSpPr txBox="1"/>
              <p:nvPr/>
            </p:nvSpPr>
            <p:spPr>
              <a:xfrm>
                <a:off x="275213" y="1864243"/>
                <a:ext cx="11220925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这里的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𝑎𝑡𝑡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𝑠𝑒𝑚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操作，它的目的是学习每一个边类型的重要性，它首先通过计算语义级别的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向量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和转化之后的每个边类别的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embedding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得到的，计算方式为：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EC7714F-4972-583B-C1AC-E2ED71845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3" y="1864243"/>
                <a:ext cx="11220925" cy="858377"/>
              </a:xfrm>
              <a:prstGeom prst="rect">
                <a:avLst/>
              </a:prstGeom>
              <a:blipFill>
                <a:blip r:embed="rId5"/>
                <a:stretch>
                  <a:fillRect l="-435" b="-9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0031EF2-CD28-64C0-0218-CFDF3D9AF1DE}"/>
                  </a:ext>
                </a:extLst>
              </p:cNvPr>
              <p:cNvSpPr txBox="1"/>
              <p:nvPr/>
            </p:nvSpPr>
            <p:spPr>
              <a:xfrm>
                <a:off x="3930894" y="1511053"/>
                <a:ext cx="6097464" cy="412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836967"/>
                    </a:solidFill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zh-CN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zh-CN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,⋯</m:t>
                        </m:r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𝑎𝑡𝑡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𝑠𝑒𝑚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0031EF2-CD28-64C0-0218-CFDF3D9AF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94" y="1511053"/>
                <a:ext cx="6097464" cy="412870"/>
              </a:xfrm>
              <a:prstGeom prst="rect">
                <a:avLst/>
              </a:prstGeom>
              <a:blipFill>
                <a:blip r:embed="rId6"/>
                <a:stretch>
                  <a:fillRect t="-2941"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D7A00BD-9358-0F5D-9EE7-A8161E5C2899}"/>
                  </a:ext>
                </a:extLst>
              </p:cNvPr>
              <p:cNvSpPr txBox="1"/>
              <p:nvPr/>
            </p:nvSpPr>
            <p:spPr>
              <a:xfrm>
                <a:off x="275212" y="3291158"/>
                <a:ext cx="11220925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是语义级别的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向量，</a:t>
                </a:r>
                <a:r>
                  <a:rPr lang="en-US" altLang="zh-CN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是权值矩阵，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是偏置向量，他们都是需要学习的向量，并且对于所有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都是共享的。通过将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sofamax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作用到上式得到每个</a:t>
                </a:r>
                <a:r>
                  <a:rPr lang="en-US" altLang="zh-CN" dirty="0" err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metapath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类别的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attention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权值：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D7A00BD-9358-0F5D-9EE7-A8161E5C2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12" y="3291158"/>
                <a:ext cx="11220925" cy="858377"/>
              </a:xfrm>
              <a:prstGeom prst="rect">
                <a:avLst/>
              </a:prstGeom>
              <a:blipFill>
                <a:blip r:embed="rId7"/>
                <a:stretch>
                  <a:fillRect l="-435" b="-9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FD9A1BB-6711-FC8E-CE7A-11038B24A0DC}"/>
                  </a:ext>
                </a:extLst>
              </p:cNvPr>
              <p:cNvSpPr txBox="1"/>
              <p:nvPr/>
            </p:nvSpPr>
            <p:spPr>
              <a:xfrm>
                <a:off x="2919778" y="4234591"/>
                <a:ext cx="6097464" cy="787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</a:rPr>
                            <m:t>𝛷</m:t>
                          </m:r>
                        </m:sub>
                      </m:sSub>
                      <m:r>
                        <a:rPr lang="en-US" altLang="zh-CN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 dirty="0">
                                          <a:latin typeface="Cambria Math" panose="02040503050406030204" pitchFamily="18" charset="0"/>
                                        </a:rPr>
                                        <m:t>𝛷</m:t>
                                      </m:r>
                                    </m:e>
                                    <m:sub>
                                      <m:r>
                                        <a:rPr lang="en-US" altLang="zh-CN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𝛴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p>
                          </m:sSubSup>
                          <m:r>
                            <a:rPr lang="en-US" altLang="zh-CN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𝑥𝑝</m:t>
                          </m:r>
                          <m:d>
                            <m:dPr>
                              <m:ctrlPr>
                                <a:rPr lang="en-US" altLang="zh-CN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 dirty="0">
                                          <a:latin typeface="Cambria Math" panose="02040503050406030204" pitchFamily="18" charset="0"/>
                                        </a:rPr>
                                        <m:t>𝛷</m:t>
                                      </m:r>
                                    </m:e>
                                    <m:sub>
                                      <m:r>
                                        <a:rPr lang="en-US" altLang="zh-CN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FD9A1BB-6711-FC8E-CE7A-11038B24A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778" y="4234591"/>
                <a:ext cx="6097464" cy="7877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78047741-4854-DBDB-97CB-AE4D6CED74CD}"/>
              </a:ext>
            </a:extLst>
          </p:cNvPr>
          <p:cNvSpPr txBox="1"/>
          <p:nvPr/>
        </p:nvSpPr>
        <p:spPr>
          <a:xfrm>
            <a:off x="275212" y="5107363"/>
            <a:ext cx="11220925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最终，根节点的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embedding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表示为：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32FD0EC-80B8-FDE0-2186-D08BE37F428D}"/>
                  </a:ext>
                </a:extLst>
              </p:cNvPr>
              <p:cNvSpPr txBox="1"/>
              <p:nvPr/>
            </p:nvSpPr>
            <p:spPr>
              <a:xfrm>
                <a:off x="5287830" y="5729138"/>
                <a:ext cx="1649234" cy="778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 dirty="0">
                                      <a:latin typeface="Cambria Math" panose="02040503050406030204" pitchFamily="18" charset="0"/>
                                    </a:rPr>
                                    <m:t>𝛷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zh-CN" altLang="en-US" i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>
                                  <a:latin typeface="Cambria Math" panose="02040503050406030204" pitchFamily="18" charset="0"/>
                                </a:rPr>
                                <m:t>𝛷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32FD0EC-80B8-FDE0-2186-D08BE37F4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830" y="5729138"/>
                <a:ext cx="1649234" cy="7789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356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77EEA-3641-BD28-5793-7F0A257FE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6955394E-9CCD-5F8E-06F1-771A05853026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四、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语义级注意力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938E62-9C79-17BF-114D-535EAA903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231" y="753481"/>
            <a:ext cx="5400675" cy="35623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FBE1C7D-CD9B-FA6D-813A-9BB0EF0A6E4F}"/>
              </a:ext>
            </a:extLst>
          </p:cNvPr>
          <p:cNvSpPr txBox="1"/>
          <p:nvPr/>
        </p:nvSpPr>
        <p:spPr>
          <a:xfrm>
            <a:off x="485537" y="4377602"/>
            <a:ext cx="11220925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更形象的对两个算法进行处理的图示如上图。</a:t>
            </a:r>
          </a:p>
        </p:txBody>
      </p:sp>
    </p:spTree>
    <p:extLst>
      <p:ext uri="{BB962C8B-B14F-4D97-AF65-F5344CB8AC3E}">
        <p14:creationId xmlns:p14="http://schemas.microsoft.com/office/powerpoint/2010/main" val="2012810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FB363-8785-F2DC-56C2-6BDC9EAB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740E6C3C-C71F-D6A0-46F2-2778708378A2}"/>
              </a:ext>
            </a:extLst>
          </p:cNvPr>
          <p:cNvSpPr/>
          <p:nvPr/>
        </p:nvSpPr>
        <p:spPr>
          <a:xfrm>
            <a:off x="840333" y="72000"/>
            <a:ext cx="5435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五、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损失函数及实验设置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B7E371-2A9D-E6A3-D7A2-BBC86FF8E5CB}"/>
              </a:ext>
            </a:extLst>
          </p:cNvPr>
          <p:cNvSpPr txBox="1"/>
          <p:nvPr/>
        </p:nvSpPr>
        <p:spPr>
          <a:xfrm>
            <a:off x="485537" y="693626"/>
            <a:ext cx="11220925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模型中，损失函数采用的事用于半监督节点分类的交叉熵损失函数，函数定义如下：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2486AB7-362B-C7E2-8756-4B2DB205A7E5}"/>
                  </a:ext>
                </a:extLst>
              </p:cNvPr>
              <p:cNvSpPr txBox="1"/>
              <p:nvPr/>
            </p:nvSpPr>
            <p:spPr>
              <a:xfrm>
                <a:off x="4664319" y="1136504"/>
                <a:ext cx="2270429" cy="4587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func>
                            <m:func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zh-CN" alt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 smtClean="0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2486AB7-362B-C7E2-8756-4B2DB205A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319" y="1136504"/>
                <a:ext cx="2270429" cy="458780"/>
              </a:xfrm>
              <a:prstGeom prst="rect">
                <a:avLst/>
              </a:prstGeom>
              <a:blipFill>
                <a:blip r:embed="rId3"/>
                <a:stretch>
                  <a:fillRect l="-1609" t="-101316" b="-122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269EB84-D4DA-E839-EE08-7B4B5AA1D2AD}"/>
                  </a:ext>
                </a:extLst>
              </p:cNvPr>
              <p:cNvSpPr txBox="1"/>
              <p:nvPr/>
            </p:nvSpPr>
            <p:spPr>
              <a:xfrm>
                <a:off x="485537" y="1825426"/>
                <a:ext cx="11220925" cy="868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其中，</a:t>
                </a:r>
                <a:r>
                  <a:rPr lang="zh-CN" altLang="en-US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表示有标签的节点集合，</a:t>
                </a:r>
                <a:r>
                  <a:rPr lang="zh-CN" altLang="en-US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是节点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的真实标签，</a:t>
                </a:r>
                <a:r>
                  <a:rPr lang="zh-CN" altLang="en-US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是模型对节点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embedding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表示，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是分类器的参数矩阵，用于将节点的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embedding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转化为预测的类别分布。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269EB84-D4DA-E839-EE08-7B4B5AA1D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7" y="1825426"/>
                <a:ext cx="11220925" cy="868571"/>
              </a:xfrm>
              <a:prstGeom prst="rect">
                <a:avLst/>
              </a:prstGeom>
              <a:blipFill>
                <a:blip r:embed="rId4"/>
                <a:stretch>
                  <a:fillRect b="-83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BA50FDEA-CAA6-740B-E3A8-C4111E688C70}"/>
              </a:ext>
            </a:extLst>
          </p:cNvPr>
          <p:cNvSpPr txBox="1"/>
          <p:nvPr/>
        </p:nvSpPr>
        <p:spPr>
          <a:xfrm>
            <a:off x="485537" y="3037937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实验设置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C47FAB-9D66-6293-FA52-E324D1BFCCCC}"/>
              </a:ext>
            </a:extLst>
          </p:cNvPr>
          <p:cNvSpPr txBox="1"/>
          <p:nvPr/>
        </p:nvSpPr>
        <p:spPr>
          <a:xfrm>
            <a:off x="665646" y="3450732"/>
            <a:ext cx="3091707" cy="293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优化器：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Adam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优化器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学习率：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0.005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正则化参数：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0.001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语义级注意力向量维度：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128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多头注意力的头数量：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注意力的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dropout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率：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0.6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08F0CF-36C9-7BC1-0A38-327090243245}"/>
              </a:ext>
            </a:extLst>
          </p:cNvPr>
          <p:cNvSpPr txBox="1"/>
          <p:nvPr/>
        </p:nvSpPr>
        <p:spPr>
          <a:xfrm>
            <a:off x="3910381" y="3450732"/>
            <a:ext cx="3091707" cy="12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GCN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GAT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使用相同训练集、验证集和测试集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06C90A-7746-8F8A-6E75-9AD84199D700}"/>
              </a:ext>
            </a:extLst>
          </p:cNvPr>
          <p:cNvSpPr txBox="1"/>
          <p:nvPr/>
        </p:nvSpPr>
        <p:spPr>
          <a:xfrm>
            <a:off x="6934748" y="3450732"/>
            <a:ext cx="4754880" cy="2104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DeepWalk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ESim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metapath2vec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HERec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窗口大小：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游走长度：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每节点游走次数：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负样本数量：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453F41-0B2A-D25D-D154-48C092BF4196}"/>
              </a:ext>
            </a:extLst>
          </p:cNvPr>
          <p:cNvSpPr txBox="1"/>
          <p:nvPr/>
        </p:nvSpPr>
        <p:spPr>
          <a:xfrm>
            <a:off x="3910381" y="5943722"/>
            <a:ext cx="6097384" cy="442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全局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embedding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维度：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2436650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2BEEC-BE67-B048-BE11-45CE89B56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CF4D120B-BA8C-280B-4F32-593F787C3EC4}"/>
              </a:ext>
            </a:extLst>
          </p:cNvPr>
          <p:cNvSpPr/>
          <p:nvPr/>
        </p:nvSpPr>
        <p:spPr>
          <a:xfrm>
            <a:off x="840332" y="72000"/>
            <a:ext cx="5444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五、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损失函数及实验设置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B4BDC4-84E8-BF36-3674-43C7EDA3E3BA}"/>
              </a:ext>
            </a:extLst>
          </p:cNvPr>
          <p:cNvSpPr txBox="1"/>
          <p:nvPr/>
        </p:nvSpPr>
        <p:spPr>
          <a:xfrm>
            <a:off x="513411" y="727689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数据集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04BF02-B8EC-A5D6-A539-3EBAB5604ABA}"/>
              </a:ext>
            </a:extLst>
          </p:cNvPr>
          <p:cNvSpPr txBox="1"/>
          <p:nvPr/>
        </p:nvSpPr>
        <p:spPr>
          <a:xfrm>
            <a:off x="513410" y="952491"/>
            <a:ext cx="117070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DBLP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提取的部分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DBLP(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对计算机研究成果的集成数据库系统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的子集，包含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14328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篇论文（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4057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位作者（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个会议（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8789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个术语（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。作者被划分为四个研究领域：数据库、数据挖掘、机器学习和信息检索。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使用元路径集合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{APA, APCPA, APTPA}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进行实验。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D7C7B43-08EE-22F4-DAD2-6DC83B1DBBD6}"/>
              </a:ext>
            </a:extLst>
          </p:cNvPr>
          <p:cNvSpPr txBox="1"/>
          <p:nvPr/>
        </p:nvSpPr>
        <p:spPr>
          <a:xfrm>
            <a:off x="513409" y="1891577"/>
            <a:ext cx="110931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提取在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KDD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SIGMOD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SIGCOMM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6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MobiCOMM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VLDB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上发表的论文，将论文分为数据库、无线通信、数据挖掘。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构建了包含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3025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篇论文（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5835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位作者（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）和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个主题（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）的异构图。使用元路径集合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{PAP, PSP}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进行实验。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BE1937-CD93-E926-C6EB-F1A26C4A87C6}"/>
              </a:ext>
            </a:extLst>
          </p:cNvPr>
          <p:cNvSpPr txBox="1"/>
          <p:nvPr/>
        </p:nvSpPr>
        <p:spPr>
          <a:xfrm>
            <a:off x="513408" y="2716911"/>
            <a:ext cx="9594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IMDB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提取了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IMDB(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电影网站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的一个子集，包含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4780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部电影（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）、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5841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位演员（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）和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2269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位导演（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将电影根据类型划分为动作、喜剧、剧情三类。使用元路径集合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{MAM, MDM}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进行实验。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ED93F2E-4911-03A4-C2B2-DD0CB5C62A8C}"/>
              </a:ext>
            </a:extLst>
          </p:cNvPr>
          <p:cNvSpPr txBox="1"/>
          <p:nvPr/>
        </p:nvSpPr>
        <p:spPr>
          <a:xfrm>
            <a:off x="513411" y="3547908"/>
            <a:ext cx="1116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36E9F1D-523A-46A0-8319-87447834C9A1}"/>
              </a:ext>
            </a:extLst>
          </p:cNvPr>
          <p:cNvSpPr txBox="1"/>
          <p:nvPr/>
        </p:nvSpPr>
        <p:spPr>
          <a:xfrm>
            <a:off x="513408" y="3886462"/>
            <a:ext cx="98187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DeepWalk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：为同构图设计的网络。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Esim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：一种捕捉语义信息的异构图方法。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Metapath2vec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：一种异构图方法，执行基于元路径的随机游走，并利用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skip-gram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来嵌入异构图。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HERec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：一种异构图嵌入方法，设计了一种类型约束策略来过滤节点序列，并利用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skip-gram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来嵌入异构图。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GCN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：为同构图设计的半监督图卷积网络。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GAT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：使用同构图注意力机制的半监督神经网络。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𝑛𝑑：移除节点级注意力的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，对每个邻居赋予相同权重。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𝑠𝑒𝑚：移除语义级注意力的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，对每个元路径赋予相同权重。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HAN</a:t>
            </a:r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：论文提出的完整半监督神经网络，包含节点级注意力和语义级注意力。</a:t>
            </a:r>
          </a:p>
        </p:txBody>
      </p:sp>
    </p:spTree>
    <p:extLst>
      <p:ext uri="{BB962C8B-B14F-4D97-AF65-F5344CB8AC3E}">
        <p14:creationId xmlns:p14="http://schemas.microsoft.com/office/powerpoint/2010/main" val="3388641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29457-87FA-4D48-A379-693FD1AE0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84FEB8-AB55-6025-77EF-4E6D42A4301D}"/>
              </a:ext>
            </a:extLst>
          </p:cNvPr>
          <p:cNvSpPr/>
          <p:nvPr/>
        </p:nvSpPr>
        <p:spPr>
          <a:xfrm>
            <a:off x="840333" y="72000"/>
            <a:ext cx="3632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楷体" panose="02010609060101010101" pitchFamily="49" charset="-122"/>
                <a:sym typeface="+mn-lt"/>
              </a:rPr>
              <a:t>六、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实验结果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楷体" panose="02010609060101010101" pitchFamily="49" charset="-122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BE896BC-DF49-22B6-BB9D-B670F8B63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738" y="595220"/>
            <a:ext cx="7841500" cy="460981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C330EB0-F151-01E5-8C9E-DFC524CC7CA0}"/>
              </a:ext>
            </a:extLst>
          </p:cNvPr>
          <p:cNvSpPr txBox="1"/>
          <p:nvPr/>
        </p:nvSpPr>
        <p:spPr>
          <a:xfrm>
            <a:off x="1853738" y="5378187"/>
            <a:ext cx="6135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实验结果：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在各个数据集上的数据都比当时针对异构图或针对图的算法优秀</a:t>
            </a:r>
          </a:p>
        </p:txBody>
      </p:sp>
    </p:spTree>
    <p:extLst>
      <p:ext uri="{BB962C8B-B14F-4D97-AF65-F5344CB8AC3E}">
        <p14:creationId xmlns:p14="http://schemas.microsoft.com/office/powerpoint/2010/main" val="2195957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038FE-4D77-4B7C-708D-464E0C927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2942563-A300-319C-0494-CD561444A157}"/>
              </a:ext>
            </a:extLst>
          </p:cNvPr>
          <p:cNvSpPr/>
          <p:nvPr/>
        </p:nvSpPr>
        <p:spPr>
          <a:xfrm>
            <a:off x="4462123" y="2607840"/>
            <a:ext cx="36118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谢谢聆听！</a:t>
            </a:r>
            <a:endParaRPr kumimoji="1" lang="en-US" altLang="zh-CN" sz="5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280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f99db64-4a11-4b06-9e5b-4c2c6622358c"/>
  <p:tag name="COMMONDATA" val="eyJoZGlkIjoiZGRmYjE0NTRhOTA1ZTE3N2NjZWI5MTZhOTBiNTIzM2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0" cap="sq" cmpd="thinThick" algn="ctr">
          <a:solidFill>
            <a:srgbClr val="C2C1FF"/>
          </a:solidFill>
          <a:prstDash val="solid"/>
          <a:miter lim="800000"/>
          <a:headEnd type="none" w="lg" len="lg"/>
          <a:tailEnd type="triangle" w="sm" len="sm"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等线" panose="02010600030101010101" charset="-122"/>
            <a:ea typeface="等线" panose="02010600030101010101" charset="-122"/>
            <a:cs typeface="+mn-c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9691</TotalTime>
  <Words>1760</Words>
  <Application>Microsoft Office PowerPoint</Application>
  <PresentationFormat>宽屏</PresentationFormat>
  <Paragraphs>136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黑体</vt:lpstr>
      <vt:lpstr>楷体</vt:lpstr>
      <vt:lpstr>微软雅黑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陈清 杨</cp:lastModifiedBy>
  <cp:revision>1823</cp:revision>
  <dcterms:created xsi:type="dcterms:W3CDTF">2020-11-19T15:03:00Z</dcterms:created>
  <dcterms:modified xsi:type="dcterms:W3CDTF">2024-11-08T05:43:26Z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630D4971290B4EE7A5A7D1AC2197B912</vt:lpwstr>
  </property>
</Properties>
</file>