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94"/>
  </p:handoutMasterIdLst>
  <p:sldIdLst>
    <p:sldId id="3293" r:id="rId3"/>
    <p:sldId id="3294" r:id="rId5"/>
    <p:sldId id="3407" r:id="rId6"/>
    <p:sldId id="3504" r:id="rId7"/>
    <p:sldId id="3506" r:id="rId8"/>
    <p:sldId id="3290" r:id="rId9"/>
    <p:sldId id="3291" r:id="rId10"/>
    <p:sldId id="3292" r:id="rId11"/>
    <p:sldId id="3579" r:id="rId12"/>
    <p:sldId id="3580" r:id="rId13"/>
    <p:sldId id="3581" r:id="rId14"/>
    <p:sldId id="3582" r:id="rId15"/>
    <p:sldId id="3583" r:id="rId16"/>
    <p:sldId id="3585" r:id="rId17"/>
    <p:sldId id="3592" r:id="rId18"/>
    <p:sldId id="3584" r:id="rId19"/>
    <p:sldId id="3587" r:id="rId20"/>
    <p:sldId id="3588" r:id="rId21"/>
    <p:sldId id="3589" r:id="rId22"/>
    <p:sldId id="3590" r:id="rId23"/>
    <p:sldId id="3591" r:id="rId24"/>
    <p:sldId id="3586" r:id="rId25"/>
    <p:sldId id="3593" r:id="rId26"/>
    <p:sldId id="3276" r:id="rId27"/>
    <p:sldId id="3277" r:id="rId28"/>
    <p:sldId id="3278" r:id="rId29"/>
    <p:sldId id="3279" r:id="rId30"/>
    <p:sldId id="3283" r:id="rId31"/>
    <p:sldId id="3280" r:id="rId32"/>
    <p:sldId id="3284" r:id="rId33"/>
    <p:sldId id="3285" r:id="rId34"/>
    <p:sldId id="3286" r:id="rId35"/>
    <p:sldId id="3287" r:id="rId36"/>
    <p:sldId id="3288" r:id="rId37"/>
    <p:sldId id="3289" r:id="rId38"/>
    <p:sldId id="3282" r:id="rId39"/>
    <p:sldId id="3262" r:id="rId40"/>
    <p:sldId id="3263" r:id="rId41"/>
    <p:sldId id="3264" r:id="rId42"/>
    <p:sldId id="3265" r:id="rId43"/>
    <p:sldId id="3266" r:id="rId44"/>
    <p:sldId id="3267" r:id="rId45"/>
    <p:sldId id="3268" r:id="rId46"/>
    <p:sldId id="3269" r:id="rId47"/>
    <p:sldId id="3270" r:id="rId48"/>
    <p:sldId id="3271" r:id="rId49"/>
    <p:sldId id="3272" r:id="rId50"/>
    <p:sldId id="3273" r:id="rId51"/>
    <p:sldId id="2950" r:id="rId52"/>
    <p:sldId id="2952" r:id="rId53"/>
    <p:sldId id="3226" r:id="rId54"/>
    <p:sldId id="3220" r:id="rId55"/>
    <p:sldId id="3228" r:id="rId56"/>
    <p:sldId id="3231" r:id="rId57"/>
    <p:sldId id="3234" r:id="rId58"/>
    <p:sldId id="3232" r:id="rId59"/>
    <p:sldId id="3233" r:id="rId60"/>
    <p:sldId id="3236" r:id="rId61"/>
    <p:sldId id="3237" r:id="rId62"/>
    <p:sldId id="3238" r:id="rId63"/>
    <p:sldId id="3241" r:id="rId64"/>
    <p:sldId id="3246" r:id="rId65"/>
    <p:sldId id="3242" r:id="rId66"/>
    <p:sldId id="3243" r:id="rId67"/>
    <p:sldId id="3352" r:id="rId68"/>
    <p:sldId id="3354" r:id="rId69"/>
    <p:sldId id="3355" r:id="rId70"/>
    <p:sldId id="3356" r:id="rId71"/>
    <p:sldId id="3357" r:id="rId72"/>
    <p:sldId id="3480" r:id="rId73"/>
    <p:sldId id="3381" r:id="rId74"/>
    <p:sldId id="3383" r:id="rId75"/>
    <p:sldId id="3359" r:id="rId76"/>
    <p:sldId id="3360" r:id="rId77"/>
    <p:sldId id="3361" r:id="rId78"/>
    <p:sldId id="3247" r:id="rId79"/>
    <p:sldId id="3353" r:id="rId80"/>
    <p:sldId id="3250" r:id="rId81"/>
    <p:sldId id="3253" r:id="rId82"/>
    <p:sldId id="3296" r:id="rId83"/>
    <p:sldId id="3481" r:id="rId84"/>
    <p:sldId id="3297" r:id="rId85"/>
    <p:sldId id="3482" r:id="rId86"/>
    <p:sldId id="3252" r:id="rId87"/>
    <p:sldId id="3298" r:id="rId88"/>
    <p:sldId id="3254" r:id="rId89"/>
    <p:sldId id="3255" r:id="rId90"/>
    <p:sldId id="3256" r:id="rId91"/>
    <p:sldId id="3259" r:id="rId92"/>
    <p:sldId id="287" r:id="rId93"/>
  </p:sldIdLst>
  <p:sldSz cx="12192000" cy="6858000"/>
  <p:notesSz cx="6858000" cy="9144000"/>
  <p:custDataLst>
    <p:tags r:id="rId9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大纲" id="{2f89a1a9-e116-49e3-ad02-bf9a33d64ac7}">
          <p14:sldIdLst>
            <p14:sldId id="3293"/>
            <p14:sldId id="3294"/>
            <p14:sldId id="3407"/>
            <p14:sldId id="3504"/>
            <p14:sldId id="3506"/>
          </p14:sldIdLst>
        </p14:section>
        <p14:section name="CoaT" id="{ebc44e9b-216f-4f4d-848e-d97ac3ad1ffe}">
          <p14:sldIdLst>
            <p14:sldId id="3290"/>
            <p14:sldId id="3291"/>
            <p14:sldId id="3292"/>
            <p14:sldId id="3579"/>
            <p14:sldId id="3580"/>
            <p14:sldId id="3581"/>
            <p14:sldId id="3582"/>
            <p14:sldId id="3583"/>
            <p14:sldId id="3585"/>
            <p14:sldId id="3592"/>
            <p14:sldId id="3584"/>
            <p14:sldId id="3587"/>
            <p14:sldId id="3588"/>
            <p14:sldId id="3589"/>
            <p14:sldId id="3590"/>
            <p14:sldId id="3591"/>
            <p14:sldId id="3586"/>
            <p14:sldId id="3593"/>
          </p14:sldIdLst>
        </p14:section>
        <p14:section name="LEAPS" id="{4af657a3-8fda-44b5-9f39-ab5e02cd85fe}">
          <p14:sldIdLst>
            <p14:sldId id="3276"/>
            <p14:sldId id="3277"/>
            <p14:sldId id="3278"/>
            <p14:sldId id="3279"/>
            <p14:sldId id="3283"/>
            <p14:sldId id="3280"/>
            <p14:sldId id="3284"/>
            <p14:sldId id="3285"/>
            <p14:sldId id="3286"/>
            <p14:sldId id="3287"/>
            <p14:sldId id="3288"/>
            <p14:sldId id="3289"/>
            <p14:sldId id="3282"/>
          </p14:sldIdLst>
        </p14:section>
        <p14:section name="COAT" id="{6daa7694-21c1-4928-b36b-a8bcd1963328}">
          <p14:sldIdLst>
            <p14:sldId id="3262"/>
            <p14:sldId id="3263"/>
            <p14:sldId id="3264"/>
            <p14:sldId id="3265"/>
            <p14:sldId id="3266"/>
            <p14:sldId id="3267"/>
            <p14:sldId id="3268"/>
            <p14:sldId id="3269"/>
            <p14:sldId id="3270"/>
            <p14:sldId id="3271"/>
            <p14:sldId id="3272"/>
            <p14:sldId id="3273"/>
          </p14:sldIdLst>
        </p14:section>
        <p14:section name="PSTR" id="{12eda4b8-bfc4-4e22-a22e-4cd41256001d}">
          <p14:sldIdLst>
            <p14:sldId id="2950"/>
            <p14:sldId id="2952"/>
            <p14:sldId id="3226"/>
            <p14:sldId id="3220"/>
            <p14:sldId id="3228"/>
            <p14:sldId id="3231"/>
            <p14:sldId id="3234"/>
            <p14:sldId id="3232"/>
            <p14:sldId id="3233"/>
            <p14:sldId id="3236"/>
            <p14:sldId id="3237"/>
            <p14:sldId id="3238"/>
            <p14:sldId id="3241"/>
            <p14:sldId id="3246"/>
            <p14:sldId id="3242"/>
            <p14:sldId id="3243"/>
          </p14:sldIdLst>
        </p14:section>
        <p14:section name="FCOS" id="{7a4a7ad5-9113-4be8-85f3-0756f40ff1ac}">
          <p14:sldIdLst>
            <p14:sldId id="3352"/>
            <p14:sldId id="3354"/>
            <p14:sldId id="3355"/>
            <p14:sldId id="3356"/>
            <p14:sldId id="3357"/>
            <p14:sldId id="3480"/>
            <p14:sldId id="3381"/>
            <p14:sldId id="3383"/>
            <p14:sldId id="3359"/>
            <p14:sldId id="3360"/>
            <p14:sldId id="3361"/>
          </p14:sldIdLst>
        </p14:section>
        <p14:section name="OPL" id="{db800b21-bf80-493e-a31a-5c92482c2ec8}">
          <p14:sldIdLst>
            <p14:sldId id="3247"/>
            <p14:sldId id="3353"/>
            <p14:sldId id="3250"/>
            <p14:sldId id="3253"/>
            <p14:sldId id="3296"/>
            <p14:sldId id="3481"/>
            <p14:sldId id="3297"/>
            <p14:sldId id="3482"/>
            <p14:sldId id="3252"/>
            <p14:sldId id="3298"/>
            <p14:sldId id="3254"/>
            <p14:sldId id="3255"/>
            <p14:sldId id="3256"/>
            <p14:sldId id="3259"/>
            <p14:sldId id="287"/>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 id="2" name="lc" initials="l" lastIdx="1" clrIdx="1"/>
  <p:cmAuthor id="3" name="yangsijie" initials="y"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C9BD5"/>
    <a:srgbClr val="5E9CD3"/>
    <a:srgbClr val="2F528F"/>
    <a:srgbClr val="4472C4"/>
    <a:srgbClr val="66A9D9"/>
    <a:srgbClr val="4E83C2"/>
    <a:srgbClr val="9DBEE5"/>
    <a:srgbClr val="FCFCFC"/>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11" autoAdjust="0"/>
    <p:restoredTop sz="91866" autoAdjust="0"/>
  </p:normalViewPr>
  <p:slideViewPr>
    <p:cSldViewPr snapToGrid="0">
      <p:cViewPr varScale="1">
        <p:scale>
          <a:sx n="100" d="100"/>
          <a:sy n="100" d="100"/>
        </p:scale>
        <p:origin x="450" y="132"/>
      </p:cViewPr>
      <p:guideLst/>
    </p:cSldViewPr>
  </p:slideViewPr>
  <p:notesTextViewPr>
    <p:cViewPr>
      <p:scale>
        <a:sx n="66" d="100"/>
        <a:sy n="66" d="100"/>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tags" Target="tags/tag82.xml"/><Relationship Id="rId98" Type="http://schemas.openxmlformats.org/officeDocument/2006/relationships/commentAuthors" Target="commentAuthors.xml"/><Relationship Id="rId97" Type="http://schemas.openxmlformats.org/officeDocument/2006/relationships/tableStyles" Target="tableStyles.xml"/><Relationship Id="rId96" Type="http://schemas.openxmlformats.org/officeDocument/2006/relationships/viewProps" Target="viewProps.xml"/><Relationship Id="rId95" Type="http://schemas.openxmlformats.org/officeDocument/2006/relationships/presProps" Target="presProps.xml"/><Relationship Id="rId94" Type="http://schemas.openxmlformats.org/officeDocument/2006/relationships/handoutMaster" Target="handoutMasters/handoutMaster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3-11-24T16:35:58.300" idx="1">
    <p:pos x="10" y="10"/>
    <p:text>改进：标准卷积和可变卷积，对每一层特征图进行卷积，输出三个特征图，输入到transformer里面，p4尺度和p3相同，可变形detector，有detector就有query，三个layer都会输出cls和reg
re-id：基于dino去更改，目标检测和行人检测一个是基于label，一个是基于实例，和DETR（Deformable）的multi-scale</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EEACA3-0026-4C7E-9D52-7A3CD306030E}"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021D2D-A00C-40E4-98DD-1897AB7154B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74C56-267D-4854-9BE4-2EE3E4ACCBA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5F8FF-6653-4BFA-B265-F5FCE8B32B2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r>
              <a:rPr lang="zh-CN" altLang="en-US" dirty="0"/>
              <a:t>注意：2020年发表的版本，和2019年发表的版本有些不同。区别在于Center-ness分支的位置，在2019年论文的图中是将Center-ness分支和Classification分支放在一起的，但在2020年论文的图中是将Center-ness分支和Regression分支放在一起。论文中也有解释，将Center-ness分支和Regression分支放在一起能够得到更好的结果</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954193"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a:blip r:embed="rId2"/>
          <a:stretch>
            <a:fillRect/>
          </a:stretch>
        </a:blipFill>
        <a:effectLst/>
      </p:bgPr>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pattFill prst="dotDmnd">
            <a:fgClr>
              <a:srgbClr val="E7E7E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5" name="组合 4"/>
          <p:cNvGrpSpPr/>
          <p:nvPr userDrawn="1"/>
        </p:nvGrpSpPr>
        <p:grpSpPr>
          <a:xfrm>
            <a:off x="52605" y="0"/>
            <a:ext cx="525240" cy="501051"/>
            <a:chOff x="0" y="-1"/>
            <a:chExt cx="525240" cy="501051"/>
          </a:xfrm>
          <a:solidFill>
            <a:schemeClr val="accent1">
              <a:lumMod val="60000"/>
              <a:lumOff val="40000"/>
            </a:schemeClr>
          </a:solidFill>
        </p:grpSpPr>
        <p:sp>
          <p:nvSpPr>
            <p:cNvPr id="6" name="矩形 5"/>
            <p:cNvSpPr/>
            <p:nvPr/>
          </p:nvSpPr>
          <p:spPr>
            <a:xfrm>
              <a:off x="0" y="-1"/>
              <a:ext cx="323528" cy="501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23706" y="0"/>
              <a:ext cx="101534" cy="5010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2"/>
          <p:cNvPicPr>
            <a:picLocks noChangeAspect="1"/>
          </p:cNvPicPr>
          <p:nvPr userDrawn="1">
            <p:custDataLst>
              <p:tags r:id="rId3"/>
            </p:custDataLst>
          </p:nvPr>
        </p:nvPicPr>
        <p:blipFill>
          <a:blip r:embed="rId2"/>
          <a:stretch>
            <a:fillRect/>
          </a:stretch>
        </p:blipFill>
        <p:spPr>
          <a:xfrm>
            <a:off x="9638030" y="71120"/>
            <a:ext cx="2467610" cy="615950"/>
          </a:xfrm>
          <a:prstGeom prst="rect">
            <a:avLst/>
          </a:prstGeom>
          <a:noFill/>
          <a:ln w="9525">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14294" y="0"/>
            <a:ext cx="3787775" cy="32369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tags" Target="../tags/tag2.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pattFill prst="dotDmnd">
            <a:fgClr>
              <a:srgbClr val="E7E7E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 name="图片 2"/>
          <p:cNvPicPr>
            <a:picLocks noChangeAspect="1"/>
          </p:cNvPicPr>
          <p:nvPr userDrawn="1">
            <p:custDataLst>
              <p:tags r:id="rId15"/>
            </p:custDataLst>
          </p:nvPr>
        </p:nvPicPr>
        <p:blipFill>
          <a:blip r:embed="rId14"/>
          <a:stretch>
            <a:fillRect/>
          </a:stretch>
        </p:blipFill>
        <p:spPr>
          <a:xfrm>
            <a:off x="9638030" y="71120"/>
            <a:ext cx="2467610" cy="6159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image" Target="../media/image16.png"/><Relationship Id="rId7" Type="http://schemas.openxmlformats.org/officeDocument/2006/relationships/tags" Target="../tags/tag8.xml"/><Relationship Id="rId6" Type="http://schemas.openxmlformats.org/officeDocument/2006/relationships/image" Target="../media/image15.png"/><Relationship Id="rId5" Type="http://schemas.openxmlformats.org/officeDocument/2006/relationships/tags" Target="../tags/tag7.xml"/><Relationship Id="rId4" Type="http://schemas.openxmlformats.org/officeDocument/2006/relationships/image" Target="../media/image14.png"/><Relationship Id="rId3" Type="http://schemas.openxmlformats.org/officeDocument/2006/relationships/tags" Target="../tags/tag6.xml"/><Relationship Id="rId23" Type="http://schemas.openxmlformats.org/officeDocument/2006/relationships/notesSlide" Target="../notesSlides/notesSlide7.xml"/><Relationship Id="rId22" Type="http://schemas.openxmlformats.org/officeDocument/2006/relationships/slideLayout" Target="../slideLayouts/slideLayout7.xml"/><Relationship Id="rId21" Type="http://schemas.openxmlformats.org/officeDocument/2006/relationships/tags" Target="../tags/tag18.xml"/><Relationship Id="rId20" Type="http://schemas.openxmlformats.org/officeDocument/2006/relationships/image" Target="../media/image19.png"/><Relationship Id="rId2" Type="http://schemas.openxmlformats.org/officeDocument/2006/relationships/image" Target="../media/image13.png"/><Relationship Id="rId19" Type="http://schemas.openxmlformats.org/officeDocument/2006/relationships/tags" Target="../tags/tag17.xml"/><Relationship Id="rId18" Type="http://schemas.openxmlformats.org/officeDocument/2006/relationships/image" Target="../media/image18.png"/><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image" Target="../media/image17.png"/><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4.xml"/><Relationship Id="rId7" Type="http://schemas.openxmlformats.org/officeDocument/2006/relationships/image" Target="../media/image21.png"/><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image" Target="../media/image20.png"/><Relationship Id="rId10" Type="http://schemas.openxmlformats.org/officeDocument/2006/relationships/notesSlide" Target="../notesSlides/notesSlide8.xml"/><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image" Target="../media/image22.png"/><Relationship Id="rId10" Type="http://schemas.openxmlformats.org/officeDocument/2006/relationships/notesSlide" Target="../notesSlides/notesSlide9.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image" Target="../media/image23.png"/><Relationship Id="rId2" Type="http://schemas.openxmlformats.org/officeDocument/2006/relationships/tags" Target="../tags/tag33.xml"/><Relationship Id="rId1" Type="http://schemas.openxmlformats.org/officeDocument/2006/relationships/tags" Target="../tags/tag32.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tags" Target="../tags/tag40.xml"/><Relationship Id="rId4" Type="http://schemas.openxmlformats.org/officeDocument/2006/relationships/image" Target="../media/image23.png"/><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image" Target="../media/image23.png"/><Relationship Id="rId1" Type="http://schemas.openxmlformats.org/officeDocument/2006/relationships/tags" Target="../tags/tag41.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tags" Target="../tags/tag46.xml"/><Relationship Id="rId3" Type="http://schemas.openxmlformats.org/officeDocument/2006/relationships/image" Target="../media/image23.png"/><Relationship Id="rId2" Type="http://schemas.openxmlformats.org/officeDocument/2006/relationships/tags" Target="../tags/tag45.xml"/><Relationship Id="rId1" Type="http://schemas.openxmlformats.org/officeDocument/2006/relationships/tags" Target="../tags/tag44.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tags" Target="../tags/tag49.xml"/><Relationship Id="rId3" Type="http://schemas.openxmlformats.org/officeDocument/2006/relationships/image" Target="../media/image23.png"/><Relationship Id="rId2" Type="http://schemas.openxmlformats.org/officeDocument/2006/relationships/tags" Target="../tags/tag48.xml"/><Relationship Id="rId1" Type="http://schemas.openxmlformats.org/officeDocument/2006/relationships/tags" Target="../tags/tag47.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7.xml"/><Relationship Id="rId6" Type="http://schemas.openxmlformats.org/officeDocument/2006/relationships/tags" Target="../tags/tag53.xml"/><Relationship Id="rId5" Type="http://schemas.openxmlformats.org/officeDocument/2006/relationships/image" Target="../media/image21.png"/><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image" Target="../media/image20.png"/><Relationship Id="rId1" Type="http://schemas.openxmlformats.org/officeDocument/2006/relationships/tags" Target="../tags/tag50.xml"/></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7.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image" Target="../media/image22.png"/><Relationship Id="rId2" Type="http://schemas.openxmlformats.org/officeDocument/2006/relationships/tags" Target="../tags/tag55.xml"/><Relationship Id="rId1" Type="http://schemas.openxmlformats.org/officeDocument/2006/relationships/tags" Target="../tags/tag54.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image" Target="../media/image24.png"/><Relationship Id="rId3" Type="http://schemas.openxmlformats.org/officeDocument/2006/relationships/tags" Target="../tags/tag62.xml"/><Relationship Id="rId2" Type="http://schemas.openxmlformats.org/officeDocument/2006/relationships/tags" Target="../tags/tag61.xml"/><Relationship Id="rId10" Type="http://schemas.openxmlformats.org/officeDocument/2006/relationships/notesSlide" Target="../notesSlides/notesSlide17.xml"/><Relationship Id="rId1" Type="http://schemas.openxmlformats.org/officeDocument/2006/relationships/tags" Target="../tags/tag60.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7.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image" Target="../media/image25.png"/><Relationship Id="rId2" Type="http://schemas.openxmlformats.org/officeDocument/2006/relationships/tags" Target="../tags/tag68.xml"/><Relationship Id="rId1" Type="http://schemas.openxmlformats.org/officeDocument/2006/relationships/tags" Target="../tags/tag67.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9.png"/><Relationship Id="rId7" Type="http://schemas.openxmlformats.org/officeDocument/2006/relationships/tags" Target="../tags/tag74.xml"/><Relationship Id="rId6" Type="http://schemas.openxmlformats.org/officeDocument/2006/relationships/image" Target="../media/image28.png"/><Relationship Id="rId5" Type="http://schemas.openxmlformats.org/officeDocument/2006/relationships/tags" Target="../tags/tag73.xml"/><Relationship Id="rId4" Type="http://schemas.openxmlformats.org/officeDocument/2006/relationships/image" Target="../media/image27.png"/><Relationship Id="rId3" Type="http://schemas.openxmlformats.org/officeDocument/2006/relationships/tags" Target="../tags/tag72.xml"/><Relationship Id="rId2" Type="http://schemas.openxmlformats.org/officeDocument/2006/relationships/image" Target="../media/image26.png"/><Relationship Id="rId10" Type="http://schemas.openxmlformats.org/officeDocument/2006/relationships/notesSlide" Target="../notesSlides/notesSlide19.xml"/><Relationship Id="rId1" Type="http://schemas.openxmlformats.org/officeDocument/2006/relationships/tags" Target="../tags/tag71.xml"/></Relationships>
</file>

<file path=ppt/slides/_rels/slide23.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image" Target="../media/image32.png"/><Relationship Id="rId5" Type="http://schemas.openxmlformats.org/officeDocument/2006/relationships/tags" Target="../tags/tag77.xml"/><Relationship Id="rId4" Type="http://schemas.openxmlformats.org/officeDocument/2006/relationships/image" Target="../media/image31.png"/><Relationship Id="rId3" Type="http://schemas.openxmlformats.org/officeDocument/2006/relationships/tags" Target="../tags/tag76.xml"/><Relationship Id="rId2" Type="http://schemas.openxmlformats.org/officeDocument/2006/relationships/image" Target="../media/image30.png"/><Relationship Id="rId11" Type="http://schemas.openxmlformats.org/officeDocument/2006/relationships/notesSlide" Target="../notesSlides/notesSlide20.xml"/><Relationship Id="rId10" Type="http://schemas.openxmlformats.org/officeDocument/2006/relationships/slideLayout" Target="../slideLayouts/slideLayout7.xml"/><Relationship Id="rId1" Type="http://schemas.openxmlformats.org/officeDocument/2006/relationships/tags" Target="../tags/tag7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image" Target="../media/image35.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7.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xml"/><Relationship Id="rId2" Type="http://schemas.openxmlformats.org/officeDocument/2006/relationships/image" Target="../media/image38.png"/><Relationship Id="rId1" Type="http://schemas.openxmlformats.org/officeDocument/2006/relationships/image" Target="../media/image35.pn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7.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image" Target="../media/image41.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7.xml"/><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40.xml"/><Relationship Id="rId7"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11.png"/></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7.xml"/><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11.png"/></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42.xml"/><Relationship Id="rId7"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1.png"/><Relationship Id="rId3" Type="http://schemas.openxmlformats.org/officeDocument/2006/relationships/image" Target="../media/image55.png"/><Relationship Id="rId2" Type="http://schemas.openxmlformats.org/officeDocument/2006/relationships/image" Target="../media/image11.png"/><Relationship Id="rId1"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image" Target="../media/image58.png"/></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7.xml"/><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59.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7.xml"/><Relationship Id="rId2" Type="http://schemas.openxmlformats.org/officeDocument/2006/relationships/image" Target="../media/image62.png"/><Relationship Id="rId1"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7.xml"/><Relationship Id="rId2" Type="http://schemas.openxmlformats.org/officeDocument/2006/relationships/hyperlink" Target="https://github.com/JialeCao001/PSTR&#13;" TargetMode="External"/><Relationship Id="rId1" Type="http://schemas.openxmlformats.org/officeDocument/2006/relationships/hyperlink" Target="https://arxiv.org/pdf/2204.03340.pdf" TargetMode="Externa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image" Target="../media/image63.png"/></Relationships>
</file>

<file path=ppt/slides/_rels/slide53.xml.rels><?xml version="1.0" encoding="UTF-8" standalone="yes"?>
<Relationships xmlns="http://schemas.openxmlformats.org/package/2006/relationships"><Relationship Id="rId4" Type="http://schemas.openxmlformats.org/officeDocument/2006/relationships/comments" Target="../comments/comment1.xml"/><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image" Target="../media/image65.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image" Target="../media/image65.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image" Target="../media/image66.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image" Target="../media/image67.png"/></Relationships>
</file>

<file path=ppt/slides/_rels/slide58.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7.xml"/><Relationship Id="rId2" Type="http://schemas.openxmlformats.org/officeDocument/2006/relationships/image" Target="../media/image69.png"/><Relationship Id="rId1" Type="http://schemas.openxmlformats.org/officeDocument/2006/relationships/image" Target="../media/image68.png"/></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7.xml"/><Relationship Id="rId2" Type="http://schemas.openxmlformats.org/officeDocument/2006/relationships/image" Target="../media/image71.png"/><Relationship Id="rId1" Type="http://schemas.openxmlformats.org/officeDocument/2006/relationships/image" Target="../media/image70.png"/></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7.xml"/><Relationship Id="rId2" Type="http://schemas.openxmlformats.org/officeDocument/2006/relationships/image" Target="../media/image73.png"/><Relationship Id="rId1" Type="http://schemas.openxmlformats.org/officeDocument/2006/relationships/image" Target="../media/image72.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tags" Target="../tags/tag81.xml"/></Relationships>
</file>

<file path=ppt/slides/_rels/slide62.xml.rels><?xml version="1.0" encoding="UTF-8" standalone="yes"?>
<Relationships xmlns="http://schemas.openxmlformats.org/package/2006/relationships"><Relationship Id="rId4" Type="http://schemas.openxmlformats.org/officeDocument/2006/relationships/notesSlide" Target="../notesSlides/notesSlide59.xml"/><Relationship Id="rId3" Type="http://schemas.openxmlformats.org/officeDocument/2006/relationships/slideLayout" Target="../slideLayouts/slideLayout7.xml"/><Relationship Id="rId2" Type="http://schemas.openxmlformats.org/officeDocument/2006/relationships/image" Target="../media/image75.png"/><Relationship Id="rId1" Type="http://schemas.openxmlformats.org/officeDocument/2006/relationships/image" Target="../media/image74.pn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60.xml"/><Relationship Id="rId3" Type="http://schemas.openxmlformats.org/officeDocument/2006/relationships/slideLayout" Target="../slideLayouts/slideLayout7.xml"/><Relationship Id="rId2" Type="http://schemas.openxmlformats.org/officeDocument/2006/relationships/image" Target="../media/image33.png"/><Relationship Id="rId1" Type="http://schemas.openxmlformats.org/officeDocument/2006/relationships/image" Target="../media/image10.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image" Target="../media/image44.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4" Type="http://schemas.openxmlformats.org/officeDocument/2006/relationships/notesSlide" Target="../notesSlides/notesSlide64.xml"/><Relationship Id="rId3" Type="http://schemas.openxmlformats.org/officeDocument/2006/relationships/slideLayout" Target="../slideLayouts/slideLayout7.xml"/><Relationship Id="rId2" Type="http://schemas.openxmlformats.org/officeDocument/2006/relationships/hyperlink" Target="https://github.com/tinyurl.com/FCOSv1&#13;" TargetMode="External"/><Relationship Id="rId1" Type="http://schemas.openxmlformats.org/officeDocument/2006/relationships/hyperlink" Target="https://openaccess.thecvf.com/content/CVPR2023/papers/Song_Optimal_Proposal_Learning_for_Deployable_End-to-End_Pedestrian_Detection_CVPR_2023_paper.pdf" TargetMode="Externa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7.xml"/><Relationship Id="rId1" Type="http://schemas.openxmlformats.org/officeDocument/2006/relationships/image" Target="../media/image76.png"/></Relationships>
</file>

<file path=ppt/slides/_rels/slide69.xml.rels><?xml version="1.0" encoding="UTF-8" standalone="yes"?>
<Relationships xmlns="http://schemas.openxmlformats.org/package/2006/relationships"><Relationship Id="rId7" Type="http://schemas.openxmlformats.org/officeDocument/2006/relationships/notesSlide" Target="../notesSlides/notesSlide66.xml"/><Relationship Id="rId6"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 Id="rId3" Type="http://schemas.openxmlformats.org/officeDocument/2006/relationships/image" Target="../media/image5.png"/><Relationship Id="rId2" Type="http://schemas.openxmlformats.org/officeDocument/2006/relationships/image" Target="../media/image78.png"/><Relationship Id="rId1" Type="http://schemas.openxmlformats.org/officeDocument/2006/relationships/image" Target="../media/image77.png"/></Relationships>
</file>

<file path=ppt/slides/_rels/slide70.xml.rels><?xml version="1.0" encoding="UTF-8" standalone="yes"?>
<Relationships xmlns="http://schemas.openxmlformats.org/package/2006/relationships"><Relationship Id="rId9" Type="http://schemas.openxmlformats.org/officeDocument/2006/relationships/notesSlide" Target="../notesSlides/notesSlide67.xml"/><Relationship Id="rId8" Type="http://schemas.openxmlformats.org/officeDocument/2006/relationships/slideLayout" Target="../slideLayouts/slideLayout7.xml"/><Relationship Id="rId7" Type="http://schemas.openxmlformats.org/officeDocument/2006/relationships/image" Target="../media/image82.png"/><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3" Type="http://schemas.openxmlformats.org/officeDocument/2006/relationships/image" Target="../media/image5.png"/><Relationship Id="rId2" Type="http://schemas.openxmlformats.org/officeDocument/2006/relationships/image" Target="../media/image78.png"/><Relationship Id="rId1" Type="http://schemas.openxmlformats.org/officeDocument/2006/relationships/image" Target="../media/image77.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7.xml"/><Relationship Id="rId1" Type="http://schemas.openxmlformats.org/officeDocument/2006/relationships/image" Target="../media/image83.png"/></Relationships>
</file>

<file path=ppt/slides/_rels/slide72.xml.rels><?xml version="1.0" encoding="UTF-8" standalone="yes"?>
<Relationships xmlns="http://schemas.openxmlformats.org/package/2006/relationships"><Relationship Id="rId4" Type="http://schemas.openxmlformats.org/officeDocument/2006/relationships/notesSlide" Target="../notesSlides/notesSlide69.xml"/><Relationship Id="rId3" Type="http://schemas.openxmlformats.org/officeDocument/2006/relationships/slideLayout" Target="../slideLayouts/slideLayout7.xml"/><Relationship Id="rId2" Type="http://schemas.openxmlformats.org/officeDocument/2006/relationships/image" Target="../media/image85.png"/><Relationship Id="rId1" Type="http://schemas.openxmlformats.org/officeDocument/2006/relationships/image" Target="../media/image84.png"/></Relationships>
</file>

<file path=ppt/slides/_rels/slide73.xml.rels><?xml version="1.0" encoding="UTF-8" standalone="yes"?>
<Relationships xmlns="http://schemas.openxmlformats.org/package/2006/relationships"><Relationship Id="rId6" Type="http://schemas.openxmlformats.org/officeDocument/2006/relationships/notesSlide" Target="../notesSlides/notesSlide70.xml"/><Relationship Id="rId5" Type="http://schemas.openxmlformats.org/officeDocument/2006/relationships/slideLayout" Target="../slideLayouts/slideLayout7.xml"/><Relationship Id="rId4" Type="http://schemas.openxmlformats.org/officeDocument/2006/relationships/image" Target="../media/image89.png"/><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image" Target="../media/image86.png"/></Relationships>
</file>

<file path=ppt/slides/_rels/slide74.xml.rels><?xml version="1.0" encoding="UTF-8" standalone="yes"?>
<Relationships xmlns="http://schemas.openxmlformats.org/package/2006/relationships"><Relationship Id="rId6" Type="http://schemas.openxmlformats.org/officeDocument/2006/relationships/notesSlide" Target="../notesSlides/notesSlide71.xml"/><Relationship Id="rId5" Type="http://schemas.openxmlformats.org/officeDocument/2006/relationships/slideLayout" Target="../slideLayouts/slideLayout7.xml"/><Relationship Id="rId4" Type="http://schemas.openxmlformats.org/officeDocument/2006/relationships/image" Target="../media/image93.png"/><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90.png"/></Relationships>
</file>

<file path=ppt/slides/_rels/slide75.xml.rels><?xml version="1.0" encoding="UTF-8" standalone="yes"?>
<Relationships xmlns="http://schemas.openxmlformats.org/package/2006/relationships"><Relationship Id="rId4" Type="http://schemas.openxmlformats.org/officeDocument/2006/relationships/notesSlide" Target="../notesSlides/notesSlide72.xml"/><Relationship Id="rId3" Type="http://schemas.openxmlformats.org/officeDocument/2006/relationships/slideLayout" Target="../slideLayouts/slideLayout7.xml"/><Relationship Id="rId2" Type="http://schemas.openxmlformats.org/officeDocument/2006/relationships/image" Target="../media/image95.png"/><Relationship Id="rId1" Type="http://schemas.openxmlformats.org/officeDocument/2006/relationships/image" Target="../media/image94.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7.xml"/><Relationship Id="rId1" Type="http://schemas.openxmlformats.org/officeDocument/2006/relationships/hyperlink" Target="https://openaccess.thecvf.com/content/CVPR2023/papers/Song_Optimal_Proposal_Learning_for_Deployable_End-to-End_Pedestrian_Detection_CVPR_2023_paper.pdf" TargetMode="Externa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7.xml"/><Relationship Id="rId1" Type="http://schemas.openxmlformats.org/officeDocument/2006/relationships/image" Target="../media/image96.png"/></Relationships>
</file>

<file path=ppt/slides/_rels/slide80.xml.rels><?xml version="1.0" encoding="UTF-8" standalone="yes"?>
<Relationships xmlns="http://schemas.openxmlformats.org/package/2006/relationships"><Relationship Id="rId4" Type="http://schemas.openxmlformats.org/officeDocument/2006/relationships/notesSlide" Target="../notesSlides/notesSlide77.xml"/><Relationship Id="rId3" Type="http://schemas.openxmlformats.org/officeDocument/2006/relationships/slideLayout" Target="../slideLayouts/slideLayout7.xml"/><Relationship Id="rId2" Type="http://schemas.openxmlformats.org/officeDocument/2006/relationships/image" Target="../media/image97.png"/><Relationship Id="rId1" Type="http://schemas.openxmlformats.org/officeDocument/2006/relationships/image" Target="../media/image78.png"/></Relationships>
</file>

<file path=ppt/slides/_rels/slide81.xml.rels><?xml version="1.0" encoding="UTF-8" standalone="yes"?>
<Relationships xmlns="http://schemas.openxmlformats.org/package/2006/relationships"><Relationship Id="rId9" Type="http://schemas.openxmlformats.org/officeDocument/2006/relationships/notesSlide" Target="../notesSlides/notesSlide78.xml"/><Relationship Id="rId8" Type="http://schemas.openxmlformats.org/officeDocument/2006/relationships/slideLayout" Target="../slideLayouts/slideLayout7.xml"/><Relationship Id="rId7" Type="http://schemas.openxmlformats.org/officeDocument/2006/relationships/image" Target="../media/image82.png"/><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3" Type="http://schemas.openxmlformats.org/officeDocument/2006/relationships/image" Target="../media/image5.png"/><Relationship Id="rId2" Type="http://schemas.openxmlformats.org/officeDocument/2006/relationships/image" Target="../media/image78.png"/><Relationship Id="rId1" Type="http://schemas.openxmlformats.org/officeDocument/2006/relationships/image" Target="../media/image77.png"/></Relationships>
</file>

<file path=ppt/slides/_rels/slide8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 Id="rId3" Type="http://schemas.openxmlformats.org/officeDocument/2006/relationships/image" Target="../media/image98.png"/><Relationship Id="rId2" Type="http://schemas.openxmlformats.org/officeDocument/2006/relationships/image" Target="../media/image97.png"/><Relationship Id="rId10" Type="http://schemas.openxmlformats.org/officeDocument/2006/relationships/notesSlide" Target="../notesSlides/notesSlide79.xml"/><Relationship Id="rId1" Type="http://schemas.openxmlformats.org/officeDocument/2006/relationships/image" Target="../media/image96.png"/></Relationships>
</file>

<file path=ppt/slides/_rels/slide8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84.xml.rels><?xml version="1.0" encoding="UTF-8" standalone="yes"?>
<Relationships xmlns="http://schemas.openxmlformats.org/package/2006/relationships"><Relationship Id="rId5" Type="http://schemas.openxmlformats.org/officeDocument/2006/relationships/notesSlide" Target="../notesSlides/notesSlide80.xml"/><Relationship Id="rId4" Type="http://schemas.openxmlformats.org/officeDocument/2006/relationships/slideLayout" Target="../slideLayouts/slideLayout7.xml"/><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image" Target="../media/image102.png"/></Relationships>
</file>

<file path=ppt/slides/_rels/slide85.xml.rels><?xml version="1.0" encoding="UTF-8" standalone="yes"?>
<Relationships xmlns="http://schemas.openxmlformats.org/package/2006/relationships"><Relationship Id="rId6" Type="http://schemas.openxmlformats.org/officeDocument/2006/relationships/notesSlide" Target="../notesSlides/notesSlide81.xml"/><Relationship Id="rId5" Type="http://schemas.openxmlformats.org/officeDocument/2006/relationships/slideLayout" Target="../slideLayouts/slideLayout7.xml"/><Relationship Id="rId4" Type="http://schemas.openxmlformats.org/officeDocument/2006/relationships/image" Target="../media/image108.png"/><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image" Target="../media/image105.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6" Type="http://schemas.openxmlformats.org/officeDocument/2006/relationships/notesSlide" Target="../notesSlides/notesSlide83.xml"/><Relationship Id="rId5" Type="http://schemas.openxmlformats.org/officeDocument/2006/relationships/slideLayout" Target="../slideLayouts/slideLayout7.xml"/><Relationship Id="rId4" Type="http://schemas.openxmlformats.org/officeDocument/2006/relationships/image" Target="../media/image112.png"/><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image" Target="../media/image109.png"/></Relationships>
</file>

<file path=ppt/slides/_rels/slide88.xml.rels><?xml version="1.0" encoding="UTF-8" standalone="yes"?>
<Relationships xmlns="http://schemas.openxmlformats.org/package/2006/relationships"><Relationship Id="rId6" Type="http://schemas.openxmlformats.org/officeDocument/2006/relationships/notesSlide" Target="../notesSlides/notesSlide84.xml"/><Relationship Id="rId5" Type="http://schemas.openxmlformats.org/officeDocument/2006/relationships/slideLayout" Target="../slideLayouts/slideLayout7.xml"/><Relationship Id="rId4" Type="http://schemas.openxmlformats.org/officeDocument/2006/relationships/image" Target="../media/image116.png"/><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image" Target="../media/image113.pn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7.xml"/><Relationship Id="rId1" Type="http://schemas.openxmlformats.org/officeDocument/2006/relationships/image" Target="../media/image9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1778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921510" y="2946400"/>
            <a:ext cx="8460740" cy="645160"/>
          </a:xfrm>
          <a:prstGeom prst="rect">
            <a:avLst/>
          </a:prstGeom>
          <a:noFill/>
        </p:spPr>
        <p:txBody>
          <a:bodyPr wrap="square" rtlCol="0">
            <a:spAutoFit/>
          </a:bodyPr>
          <a:lstStyle/>
          <a:p>
            <a:pPr algn="ctr"/>
            <a:r>
              <a:rPr lang="zh-CN" altLang="en-GB" sz="3600" b="1" dirty="0">
                <a:solidFill>
                  <a:srgbClr val="FF0000"/>
                </a:solidFill>
                <a:effectLst/>
                <a:latin typeface="宋体" charset="0"/>
                <a:ea typeface="宋体" charset="0"/>
                <a:cs typeface="Times New Roman Bold" panose="02020603050405020304" charset="0"/>
                <a:sym typeface="+mn-ea"/>
              </a:rPr>
              <a:t>行人检测系列论文汇报汇总</a:t>
            </a:r>
            <a:endParaRPr lang="zh-CN" altLang="en-GB" sz="3600" b="1" dirty="0">
              <a:solidFill>
                <a:srgbClr val="FF0000"/>
              </a:solidFill>
              <a:effectLst/>
              <a:latin typeface="宋体" charset="0"/>
              <a:ea typeface="宋体" charset="0"/>
              <a:cs typeface="Times New Roman Bold" panose="02020603050405020304" charset="0"/>
              <a:sym typeface="+mn-ea"/>
            </a:endParaRPr>
          </a:p>
        </p:txBody>
      </p:sp>
      <p:sp>
        <p:nvSpPr>
          <p:cNvPr id="3" name="文本框 2"/>
          <p:cNvSpPr txBox="1"/>
          <p:nvPr/>
        </p:nvSpPr>
        <p:spPr>
          <a:xfrm>
            <a:off x="1964690" y="4264660"/>
            <a:ext cx="8374380" cy="1938020"/>
          </a:xfrm>
          <a:prstGeom prst="rect">
            <a:avLst/>
          </a:prstGeom>
          <a:noFill/>
        </p:spPr>
        <p:txBody>
          <a:bodyPr wrap="square" rtlCol="0">
            <a:spAutoFit/>
          </a:bodyPr>
          <a:lstStyle/>
          <a:p>
            <a:pPr algn="ctr">
              <a:lnSpc>
                <a:spcPct val="150000"/>
              </a:lnSpc>
            </a:pP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a:t>
            </a: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杨思洁</a:t>
            </a: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b="1" dirty="0">
                <a:latin typeface="黑体" panose="02010609060101010101" charset="-122"/>
                <a:ea typeface="黑体" panose="02010609060101010101" charset="-122"/>
                <a:cs typeface="黑体" panose="02010609060101010101" charset="-122"/>
              </a:rPr>
              <a:t>公共安全技术研究</a:t>
            </a:r>
            <a:r>
              <a:rPr lang="zh-CN" altLang="zh-CN" sz="2000" b="1" dirty="0">
                <a:latin typeface="黑体" panose="02010609060101010101" charset="-122"/>
                <a:ea typeface="黑体" panose="02010609060101010101" charset="-122"/>
                <a:cs typeface="黑体" panose="02010609060101010101" charset="-122"/>
              </a:rPr>
              <a:t>中心</a:t>
            </a:r>
            <a:endParaRPr lang="zh-CN" altLang="zh-CN" sz="2000" b="1"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9733280" y="-100965"/>
            <a:ext cx="4064000" cy="368300"/>
          </a:xfrm>
          <a:prstGeom prst="rect">
            <a:avLst/>
          </a:prstGeom>
          <a:noFill/>
        </p:spPr>
        <p:txBody>
          <a:bodyPr wrap="square" rtlCol="0">
            <a:spAutoFit/>
          </a:bodyPr>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Index</a:t>
            </a:r>
            <a:endParaRPr lang="en-US" altLang="zh-CN" b="0" dirty="0">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Loss </a:t>
            </a:r>
            <a:r>
              <a:rPr lang="en-US" altLang="zh-CN" b="0" dirty="0">
                <a:latin typeface="Times New Roman Regular" panose="02020603050405020304" charset="0"/>
                <a:ea typeface="宋体" charset="0"/>
                <a:cs typeface="Times New Roman Regular" panose="02020603050405020304" charset="0"/>
              </a:rPr>
              <a:t>Function</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1334770" y="716915"/>
            <a:ext cx="4022725" cy="226060"/>
          </a:xfrm>
          <a:prstGeom prst="rect">
            <a:avLst/>
          </a:prstGeom>
          <a:noFill/>
        </p:spPr>
        <p:txBody>
          <a:bodyPr wrap="none" rtlCol="0">
            <a:noAutofit/>
          </a:bodyPr>
          <a:p>
            <a:pPr algn="ctr"/>
            <a:r>
              <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rPr>
              <a:t>FCOS: Fully Convolutional One-Stage Object Detection</a:t>
            </a:r>
            <a:endPar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endParaRPr>
          </a:p>
        </p:txBody>
      </p:sp>
      <p:pic>
        <p:nvPicPr>
          <p:cNvPr id="4" name="图片 3"/>
          <p:cNvPicPr>
            <a:picLocks noChangeAspect="1"/>
          </p:cNvPicPr>
          <p:nvPr/>
        </p:nvPicPr>
        <p:blipFill>
          <a:blip r:embed="rId1"/>
          <a:stretch>
            <a:fillRect/>
          </a:stretch>
        </p:blipFill>
        <p:spPr>
          <a:xfrm>
            <a:off x="888365" y="1049655"/>
            <a:ext cx="3830955" cy="2505710"/>
          </a:xfrm>
          <a:prstGeom prst="rect">
            <a:avLst/>
          </a:prstGeom>
        </p:spPr>
      </p:pic>
      <p:pic>
        <p:nvPicPr>
          <p:cNvPr id="5" name="图片 4"/>
          <p:cNvPicPr>
            <a:picLocks noChangeAspect="1"/>
          </p:cNvPicPr>
          <p:nvPr/>
        </p:nvPicPr>
        <p:blipFill>
          <a:blip r:embed="rId2"/>
          <a:stretch>
            <a:fillRect/>
          </a:stretch>
        </p:blipFill>
        <p:spPr>
          <a:xfrm>
            <a:off x="1057910" y="4100195"/>
            <a:ext cx="3491230" cy="1901825"/>
          </a:xfrm>
          <a:prstGeom prst="rect">
            <a:avLst/>
          </a:prstGeom>
        </p:spPr>
      </p:pic>
      <p:pic>
        <p:nvPicPr>
          <p:cNvPr id="6" name="图片 5"/>
          <p:cNvPicPr>
            <a:picLocks noChangeAspect="1"/>
          </p:cNvPicPr>
          <p:nvPr/>
        </p:nvPicPr>
        <p:blipFill>
          <a:blip r:embed="rId3"/>
          <a:stretch>
            <a:fillRect/>
          </a:stretch>
        </p:blipFill>
        <p:spPr>
          <a:xfrm>
            <a:off x="1200150" y="6005830"/>
            <a:ext cx="3491865" cy="601980"/>
          </a:xfrm>
          <a:prstGeom prst="rect">
            <a:avLst/>
          </a:prstGeom>
        </p:spPr>
      </p:pic>
      <p:sp>
        <p:nvSpPr>
          <p:cNvPr id="7" name="文本框 6"/>
          <p:cNvSpPr txBox="1"/>
          <p:nvPr/>
        </p:nvSpPr>
        <p:spPr>
          <a:xfrm>
            <a:off x="888365" y="3555365"/>
            <a:ext cx="4963160" cy="583565"/>
          </a:xfrm>
          <a:prstGeom prst="rect">
            <a:avLst/>
          </a:prstGeom>
          <a:noFill/>
        </p:spPr>
        <p:txBody>
          <a:bodyPr wrap="square" rtlCol="0">
            <a:spAutoFit/>
          </a:bodyPr>
          <a:p>
            <a:pPr algn="ctr"/>
            <a:r>
              <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rPr>
              <a:t>Optimal Proposal Learning for Deployable End-to-End Pedestrian Detection</a:t>
            </a:r>
            <a:endPar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endParaRPr>
          </a:p>
        </p:txBody>
      </p:sp>
      <p:pic>
        <p:nvPicPr>
          <p:cNvPr id="9" name="图片 8"/>
          <p:cNvPicPr>
            <a:picLocks noChangeAspect="1"/>
          </p:cNvPicPr>
          <p:nvPr/>
        </p:nvPicPr>
        <p:blipFill>
          <a:blip r:embed="rId4"/>
          <a:stretch>
            <a:fillRect/>
          </a:stretch>
        </p:blipFill>
        <p:spPr>
          <a:xfrm>
            <a:off x="6021705" y="1289050"/>
            <a:ext cx="3399155" cy="1019810"/>
          </a:xfrm>
          <a:prstGeom prst="rect">
            <a:avLst/>
          </a:prstGeom>
        </p:spPr>
      </p:pic>
      <p:sp>
        <p:nvSpPr>
          <p:cNvPr id="10" name="文本框 9"/>
          <p:cNvSpPr txBox="1"/>
          <p:nvPr/>
        </p:nvSpPr>
        <p:spPr>
          <a:xfrm>
            <a:off x="5528310" y="705485"/>
            <a:ext cx="5334000" cy="583565"/>
          </a:xfrm>
          <a:prstGeom prst="rect">
            <a:avLst/>
          </a:prstGeom>
          <a:noFill/>
        </p:spPr>
        <p:txBody>
          <a:bodyPr wrap="square" rtlCol="0">
            <a:spAutoFit/>
          </a:bodyPr>
          <a:p>
            <a:pPr algn="ctr"/>
            <a:r>
              <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rPr>
              <a:t>PSTR: End-to-End One-Step Person Search With Transformers</a:t>
            </a:r>
            <a:endPar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endParaRPr>
          </a:p>
        </p:txBody>
      </p:sp>
      <p:pic>
        <p:nvPicPr>
          <p:cNvPr id="11" name="图片 10"/>
          <p:cNvPicPr>
            <a:picLocks noChangeAspect="1"/>
          </p:cNvPicPr>
          <p:nvPr/>
        </p:nvPicPr>
        <p:blipFill>
          <a:blip r:embed="rId5"/>
          <a:stretch>
            <a:fillRect/>
          </a:stretch>
        </p:blipFill>
        <p:spPr>
          <a:xfrm>
            <a:off x="6098540" y="2930525"/>
            <a:ext cx="4023360" cy="701040"/>
          </a:xfrm>
          <a:prstGeom prst="rect">
            <a:avLst/>
          </a:prstGeom>
        </p:spPr>
      </p:pic>
      <p:sp>
        <p:nvSpPr>
          <p:cNvPr id="12" name="文本框 11"/>
          <p:cNvSpPr txBox="1"/>
          <p:nvPr/>
        </p:nvSpPr>
        <p:spPr>
          <a:xfrm>
            <a:off x="5528310" y="2451100"/>
            <a:ext cx="5812790" cy="337185"/>
          </a:xfrm>
          <a:prstGeom prst="rect">
            <a:avLst/>
          </a:prstGeom>
          <a:noFill/>
        </p:spPr>
        <p:txBody>
          <a:bodyPr wrap="square" rtlCol="0">
            <a:spAutoFit/>
          </a:bodyPr>
          <a:p>
            <a:pPr algn="ctr"/>
            <a:r>
              <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rPr>
              <a:t>Cascade Transformers for End-to-End Person Search</a:t>
            </a:r>
            <a:endPar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nvPicPr>
        <p:blipFill>
          <a:blip r:embed="rId1"/>
          <a:stretch>
            <a:fillRect/>
          </a:stretch>
        </p:blipFill>
        <p:spPr>
          <a:xfrm>
            <a:off x="642620" y="752475"/>
            <a:ext cx="6120130" cy="2818765"/>
          </a:xfrm>
          <a:prstGeom prst="rect">
            <a:avLst/>
          </a:prstGeom>
        </p:spPr>
      </p:pic>
      <p:sp>
        <p:nvSpPr>
          <p:cNvPr id="5" name="文本框 4"/>
          <p:cNvSpPr txBox="1"/>
          <p:nvPr/>
        </p:nvSpPr>
        <p:spPr>
          <a:xfrm>
            <a:off x="6943090" y="1082675"/>
            <a:ext cx="4064000" cy="368300"/>
          </a:xfrm>
          <a:prstGeom prst="rect">
            <a:avLst/>
          </a:prstGeom>
          <a:noFill/>
        </p:spPr>
        <p:txBody>
          <a:bodyPr wrap="square" rtlCol="0">
            <a:spAutoFit/>
          </a:bodyPr>
          <a:p>
            <a:r>
              <a:rPr lang="en-US" altLang="zh-CN">
                <a:latin typeface="Times New Roman Regular" panose="02020603050405020304" charset="0"/>
                <a:ea typeface="仿宋" charset="0"/>
                <a:cs typeface="Times New Roman Regular" panose="02020603050405020304" charset="0"/>
                <a:sym typeface="+mn-ea"/>
              </a:rPr>
              <a:t>COAT</a:t>
            </a:r>
            <a:r>
              <a:rPr lang="zh-CN" altLang="en-US">
                <a:latin typeface="Times New Roman Regular" panose="02020603050405020304" charset="0"/>
                <a:ea typeface="仿宋" charset="0"/>
                <a:cs typeface="Times New Roman Regular" panose="02020603050405020304" charset="0"/>
                <a:sym typeface="+mn-ea"/>
              </a:rPr>
              <a:t>方法基于级联</a:t>
            </a:r>
            <a:r>
              <a:rPr lang="en-US" altLang="zh-CN">
                <a:latin typeface="Times New Roman Regular" panose="02020603050405020304" charset="0"/>
                <a:ea typeface="仿宋" charset="0"/>
                <a:cs typeface="Times New Roman Regular" panose="02020603050405020304" charset="0"/>
                <a:sym typeface="+mn-ea"/>
              </a:rPr>
              <a:t>Transformer</a:t>
            </a:r>
            <a:r>
              <a:rPr lang="zh-CN" altLang="en-US">
                <a:latin typeface="Times New Roman Regular" panose="02020603050405020304" charset="0"/>
                <a:ea typeface="仿宋" charset="0"/>
                <a:cs typeface="Times New Roman Regular" panose="02020603050405020304" charset="0"/>
                <a:sym typeface="+mn-ea"/>
              </a:rPr>
              <a:t>结构</a:t>
            </a:r>
            <a:endParaRPr lang="zh-CN" altLang="en-US">
              <a:latin typeface="Times New Roman Regular" panose="02020603050405020304" charset="0"/>
              <a:ea typeface="仿宋" charset="0"/>
              <a:cs typeface="Times New Roman Regular" panose="02020603050405020304" charset="0"/>
              <a:sym typeface="+mn-ea"/>
            </a:endParaRPr>
          </a:p>
        </p:txBody>
      </p:sp>
      <p:sp>
        <p:nvSpPr>
          <p:cNvPr id="6" name="文本框 5"/>
          <p:cNvSpPr txBox="1"/>
          <p:nvPr/>
        </p:nvSpPr>
        <p:spPr>
          <a:xfrm>
            <a:off x="6943090" y="1450975"/>
            <a:ext cx="4064000" cy="3969385"/>
          </a:xfrm>
          <a:prstGeom prst="rect">
            <a:avLst/>
          </a:prstGeom>
          <a:noFill/>
        </p:spPr>
        <p:txBody>
          <a:bodyPr wrap="square" rtlCol="0">
            <a:spAutoFit/>
          </a:bodyPr>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Song, Zifan, et al. "Learning Scene-Pedestrian Graph for End-to-End Person Search." IEEE Transactions on Industrial Informatics (2023).</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Wang, Jiabei, et al. "Deep intra-image contrastive learning for weakly supervised one-step person search." Pattern Recognition 147 (2024): 110047.</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Fiaz, Mustansar, et al. "SAT: Scale-Augmented Transformer for Person Search." Proceedings of the IEEE/CVF Winter Conference on Applications of Computer Vision. 2023.</a:t>
            </a:r>
            <a:endParaRPr lang="zh-CN" altLang="en-US">
              <a:latin typeface="Times New Roman Regular" panose="02020603050405020304" charset="0"/>
              <a:cs typeface="Times New Roman Regular" panose="02020603050405020304" charset="0"/>
            </a:endParaRPr>
          </a:p>
        </p:txBody>
      </p:sp>
      <p:pic>
        <p:nvPicPr>
          <p:cNvPr id="7" name="图片 6"/>
          <p:cNvPicPr>
            <a:picLocks noChangeAspect="1"/>
          </p:cNvPicPr>
          <p:nvPr/>
        </p:nvPicPr>
        <p:blipFill>
          <a:blip r:embed="rId2"/>
          <a:stretch>
            <a:fillRect/>
          </a:stretch>
        </p:blipFill>
        <p:spPr>
          <a:xfrm>
            <a:off x="496570" y="3830320"/>
            <a:ext cx="6266180" cy="2625725"/>
          </a:xfrm>
          <a:prstGeom prst="rect">
            <a:avLst/>
          </a:prstGeom>
        </p:spPr>
      </p:pic>
      <p:sp>
        <p:nvSpPr>
          <p:cNvPr id="8" name="文本框 7"/>
          <p:cNvSpPr txBox="1"/>
          <p:nvPr/>
        </p:nvSpPr>
        <p:spPr>
          <a:xfrm>
            <a:off x="10140315" y="2298700"/>
            <a:ext cx="1833245" cy="368300"/>
          </a:xfrm>
          <a:prstGeom prst="rect">
            <a:avLst/>
          </a:prstGeom>
          <a:noFill/>
        </p:spPr>
        <p:txBody>
          <a:bodyPr wrap="square" rtlCol="0">
            <a:spAutoFit/>
          </a:bodyPr>
          <a:p>
            <a:r>
              <a:rPr lang="zh-CN" altLang="en-US">
                <a:solidFill>
                  <a:srgbClr val="FF0000"/>
                </a:solidFill>
                <a:latin typeface="宋体" charset="0"/>
                <a:ea typeface="宋体" charset="0"/>
                <a:cs typeface="宋体" charset="0"/>
              </a:rPr>
              <a:t>场景-行人图</a:t>
            </a:r>
            <a:endParaRPr lang="zh-CN" altLang="en-US">
              <a:solidFill>
                <a:srgbClr val="FF0000"/>
              </a:solidFill>
              <a:latin typeface="宋体" charset="0"/>
              <a:ea typeface="宋体" charset="0"/>
              <a:cs typeface="宋体" charset="0"/>
            </a:endParaRPr>
          </a:p>
        </p:txBody>
      </p:sp>
      <p:sp>
        <p:nvSpPr>
          <p:cNvPr id="9" name="文本框 8"/>
          <p:cNvSpPr txBox="1"/>
          <p:nvPr/>
        </p:nvSpPr>
        <p:spPr>
          <a:xfrm>
            <a:off x="10267315" y="3429000"/>
            <a:ext cx="1833245" cy="645160"/>
          </a:xfrm>
          <a:prstGeom prst="rect">
            <a:avLst/>
          </a:prstGeom>
          <a:noFill/>
        </p:spPr>
        <p:txBody>
          <a:bodyPr wrap="square" rtlCol="0">
            <a:spAutoFit/>
          </a:bodyPr>
          <a:p>
            <a:r>
              <a:rPr lang="zh-CN" altLang="en-US">
                <a:solidFill>
                  <a:srgbClr val="FF0000"/>
                </a:solidFill>
                <a:latin typeface="宋体" charset="0"/>
                <a:ea typeface="宋体" charset="0"/>
                <a:cs typeface="宋体" charset="0"/>
              </a:rPr>
              <a:t>深度图像内对比学习；弱监督</a:t>
            </a:r>
            <a:endParaRPr lang="zh-CN" altLang="en-US">
              <a:solidFill>
                <a:srgbClr val="FF0000"/>
              </a:solidFill>
              <a:latin typeface="宋体" charset="0"/>
              <a:ea typeface="宋体" charset="0"/>
              <a:cs typeface="宋体" charset="0"/>
            </a:endParaRPr>
          </a:p>
        </p:txBody>
      </p:sp>
      <p:sp>
        <p:nvSpPr>
          <p:cNvPr id="10" name="文本框 9"/>
          <p:cNvSpPr txBox="1"/>
          <p:nvPr/>
        </p:nvSpPr>
        <p:spPr>
          <a:xfrm>
            <a:off x="10267315" y="5052060"/>
            <a:ext cx="1833245" cy="645160"/>
          </a:xfrm>
          <a:prstGeom prst="rect">
            <a:avLst/>
          </a:prstGeom>
          <a:noFill/>
        </p:spPr>
        <p:txBody>
          <a:bodyPr wrap="square" rtlCol="0">
            <a:spAutoFit/>
          </a:bodyPr>
          <a:p>
            <a:r>
              <a:rPr lang="zh-CN" altLang="en-US">
                <a:solidFill>
                  <a:srgbClr val="FF0000"/>
                </a:solidFill>
                <a:latin typeface="Times New Roman Regular" panose="02020603050405020304" charset="0"/>
                <a:ea typeface="宋体" charset="0"/>
                <a:cs typeface="Times New Roman Regular" panose="02020603050405020304" charset="0"/>
              </a:rPr>
              <a:t>尺度增强Transformer</a:t>
            </a:r>
            <a:endParaRPr lang="zh-CN" altLang="en-US">
              <a:solidFill>
                <a:srgbClr val="FF0000"/>
              </a:solidFill>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rcRect b="1028"/>
          <a:stretch>
            <a:fillRect/>
          </a:stretch>
        </p:blipFill>
        <p:spPr>
          <a:xfrm>
            <a:off x="404495" y="3102610"/>
            <a:ext cx="5452745" cy="3563620"/>
          </a:xfrm>
          <a:prstGeom prst="rect">
            <a:avLst/>
          </a:prstGeom>
        </p:spPr>
      </p:pic>
      <p:pic>
        <p:nvPicPr>
          <p:cNvPr id="4" name="图片 3"/>
          <p:cNvPicPr>
            <a:picLocks noChangeAspect="1"/>
          </p:cNvPicPr>
          <p:nvPr/>
        </p:nvPicPr>
        <p:blipFill>
          <a:blip r:embed="rId2"/>
          <a:stretch>
            <a:fillRect/>
          </a:stretch>
        </p:blipFill>
        <p:spPr>
          <a:xfrm>
            <a:off x="404495" y="493395"/>
            <a:ext cx="5452745" cy="2511425"/>
          </a:xfrm>
          <a:prstGeom prst="rect">
            <a:avLst/>
          </a:prstGeom>
        </p:spPr>
      </p:pic>
      <p:sp>
        <p:nvSpPr>
          <p:cNvPr id="6" name="矩形 5"/>
          <p:cNvSpPr/>
          <p:nvPr/>
        </p:nvSpPr>
        <p:spPr>
          <a:xfrm>
            <a:off x="2884170" y="3429000"/>
            <a:ext cx="2037715" cy="2928620"/>
          </a:xfrm>
          <a:prstGeom prst="rect">
            <a:avLst/>
          </a:prstGeom>
          <a:ln w="34925" cap="sq" cmpd="sng" algn="ctr">
            <a:solidFill>
              <a:srgbClr val="FF0000"/>
            </a:solidFill>
            <a:prstDash val="solid"/>
            <a:miter lim="800000"/>
            <a:headEnd type="none" w="lg" len="lg"/>
            <a:tailEnd type="triangle" w="sm" len="sm"/>
          </a:ln>
        </p:spPr>
        <p:style>
          <a:lnRef idx="0">
            <a:scrgbClr r="0" g="0" b="0"/>
          </a:lnRef>
          <a:fillRef idx="0">
            <a:scrgbClr r="0" g="0" b="0"/>
          </a:fillRef>
          <a:effectRef idx="0">
            <a:scrgbClr r="0" g="0" b="0"/>
          </a:effectRef>
          <a:fontRef idx="minor">
            <a:schemeClr val="tx1"/>
          </a:fontRef>
        </p:style>
        <p:txBody>
          <a:bodyPr rtlCol="0" anchor="ctr"/>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6110605" y="4803140"/>
            <a:ext cx="4064000" cy="645160"/>
          </a:xfrm>
          <a:prstGeom prst="rect">
            <a:avLst/>
          </a:prstGeom>
          <a:noFill/>
        </p:spPr>
        <p:txBody>
          <a:bodyPr wrap="square" rtlCol="0">
            <a:spAutoFit/>
          </a:bodyPr>
          <a:p>
            <a:r>
              <a:rPr lang="en-US" altLang="zh-CN">
                <a:latin typeface="Times New Roman Regular" panose="02020603050405020304" charset="0"/>
                <a:ea typeface="仿宋" charset="0"/>
                <a:cs typeface="Times New Roman Regular" panose="02020603050405020304" charset="0"/>
                <a:sym typeface="+mn-ea"/>
              </a:rPr>
              <a:t>COAT</a:t>
            </a:r>
            <a:r>
              <a:rPr lang="zh-CN" altLang="en-US">
                <a:latin typeface="Times New Roman Regular" panose="02020603050405020304" charset="0"/>
                <a:ea typeface="仿宋" charset="0"/>
                <a:cs typeface="Times New Roman Regular" panose="02020603050405020304" charset="0"/>
                <a:sym typeface="+mn-ea"/>
              </a:rPr>
              <a:t>方法改进：</a:t>
            </a:r>
            <a:r>
              <a:rPr lang="en-US" altLang="zh-CN">
                <a:latin typeface="Times New Roman Regular" panose="02020603050405020304" charset="0"/>
                <a:ea typeface="仿宋" charset="0"/>
                <a:cs typeface="Times New Roman Regular" panose="02020603050405020304" charset="0"/>
                <a:sym typeface="+mn-ea"/>
              </a:rPr>
              <a:t>Transformer</a:t>
            </a:r>
            <a:r>
              <a:rPr lang="zh-CN" altLang="en-US">
                <a:latin typeface="Times New Roman Regular" panose="02020603050405020304" charset="0"/>
                <a:ea typeface="仿宋" charset="0"/>
                <a:cs typeface="Times New Roman Regular" panose="02020603050405020304" charset="0"/>
                <a:sym typeface="+mn-ea"/>
              </a:rPr>
              <a:t>、检索和重识别头、有</a:t>
            </a:r>
            <a:r>
              <a:rPr lang="en-US" altLang="zh-CN">
                <a:latin typeface="Times New Roman Regular" panose="02020603050405020304" charset="0"/>
                <a:ea typeface="仿宋" charset="0"/>
                <a:cs typeface="Times New Roman Regular" panose="02020603050405020304" charset="0"/>
                <a:sym typeface="+mn-ea"/>
              </a:rPr>
              <a:t>/</a:t>
            </a:r>
            <a:r>
              <a:rPr lang="zh-CN" altLang="en-US">
                <a:latin typeface="Times New Roman Regular" panose="02020603050405020304" charset="0"/>
                <a:ea typeface="仿宋" charset="0"/>
                <a:cs typeface="Times New Roman Regular" panose="02020603050405020304" charset="0"/>
                <a:sym typeface="+mn-ea"/>
              </a:rPr>
              <a:t>无监督学习</a:t>
            </a:r>
            <a:r>
              <a:rPr lang="zh-CN" altLang="en-US">
                <a:latin typeface="Times New Roman Regular" panose="02020603050405020304" charset="0"/>
                <a:ea typeface="仿宋" charset="0"/>
                <a:cs typeface="Times New Roman Regular" panose="02020603050405020304" charset="0"/>
                <a:sym typeface="+mn-ea"/>
              </a:rPr>
              <a:t>处理</a:t>
            </a:r>
            <a:endParaRPr lang="zh-CN" altLang="en-US">
              <a:latin typeface="Times New Roman Regular" panose="02020603050405020304" charset="0"/>
              <a:ea typeface="仿宋" charset="0"/>
              <a:cs typeface="Times New Roman Regular" panose="02020603050405020304" charset="0"/>
              <a:sym typeface="+mn-ea"/>
            </a:endParaRPr>
          </a:p>
        </p:txBody>
      </p:sp>
      <p:sp>
        <p:nvSpPr>
          <p:cNvPr id="8" name="文本框 7"/>
          <p:cNvSpPr txBox="1"/>
          <p:nvPr/>
        </p:nvSpPr>
        <p:spPr>
          <a:xfrm>
            <a:off x="5882640" y="663575"/>
            <a:ext cx="6096000" cy="3969385"/>
          </a:xfrm>
          <a:prstGeom prst="rect">
            <a:avLst/>
          </a:prstGeom>
          <a:noFill/>
        </p:spPr>
        <p:txBody>
          <a:bodyPr wrap="square" rtlCol="0" anchor="t">
            <a:spAutoFit/>
          </a:bodyPr>
          <a:p>
            <a:r>
              <a:rPr b="1" dirty="0">
                <a:latin typeface="Times New Roman Bold" panose="02020603050405020304" charset="0"/>
                <a:ea typeface="黑体" panose="02010609060101010101" charset="-122"/>
                <a:cs typeface="Times New Roman Bold" panose="02020603050405020304" charset="0"/>
                <a:sym typeface="+mn-ea"/>
              </a:rPr>
              <a:t>LEAPS: End-to-End One-Step Person Search With Learnable Proposals</a:t>
            </a:r>
            <a:endParaRPr b="1" dirty="0">
              <a:solidFill>
                <a:schemeClr val="tx1"/>
              </a:solidFill>
              <a:latin typeface="Times New Roman Bold" panose="02020603050405020304" charset="0"/>
              <a:ea typeface="黑体" panose="02010609060101010101" charset="-122"/>
              <a:cs typeface="Times New Roman Bold" panose="02020603050405020304" charset="0"/>
              <a:sym typeface="+mn-ea"/>
            </a:endParaRPr>
          </a:p>
          <a:p>
            <a:pPr marL="285750" indent="-285750">
              <a:buFont typeface="Arial" panose="020B0604020202090204" pitchFamily="34" charset="0"/>
              <a:buChar char="•"/>
            </a:pPr>
            <a:r>
              <a:rPr lang="en-US" altLang="zh-CN" b="1" dirty="0">
                <a:latin typeface="Times New Roman Bold" panose="02020603050405020304" charset="0"/>
                <a:ea typeface="黑体" panose="02010609060101010101" charset="-122"/>
                <a:cs typeface="Times New Roman Bold" panose="02020603050405020304" charset="0"/>
                <a:sym typeface="+mn-ea"/>
              </a:rPr>
              <a:t>Learnable Proposals</a:t>
            </a:r>
            <a:r>
              <a:rPr lang="zh-CN" altLang="en-US" b="1" dirty="0">
                <a:latin typeface="Times New Roman Bold" panose="02020603050405020304" charset="0"/>
                <a:ea typeface="黑体" panose="02010609060101010101" charset="-122"/>
                <a:cs typeface="Times New Roman Bold" panose="02020603050405020304" charset="0"/>
                <a:sym typeface="+mn-ea"/>
              </a:rPr>
              <a:t>：</a:t>
            </a:r>
            <a:r>
              <a:rPr lang="zh-CN" altLang="en-US">
                <a:latin typeface="Times New Roman Regular" panose="02020603050405020304" charset="0"/>
                <a:cs typeface="Times New Roman Regular" panose="02020603050405020304" charset="0"/>
                <a:sym typeface="+mn-ea"/>
              </a:rPr>
              <a:t>LEAPS，</a:t>
            </a:r>
            <a:r>
              <a:rPr lang="zh-CN" altLang="en-US" dirty="0">
                <a:effectLst/>
                <a:latin typeface="宋体" charset="0"/>
                <a:ea typeface="宋体" charset="0"/>
                <a:cs typeface="Times New Roman Regular" panose="02020603050405020304" charset="0"/>
                <a:sym typeface="+mn-ea"/>
              </a:rPr>
              <a:t>可学习候选框端到端一步行人搜索方法</a:t>
            </a:r>
            <a:endParaRPr lang="zh-CN" altLang="en-US" dirty="0">
              <a:effectLst/>
              <a:latin typeface="宋体"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dirty="0">
                <a:effectLst/>
                <a:latin typeface="宋体" charset="0"/>
                <a:ea typeface="宋体" charset="0"/>
                <a:cs typeface="Times New Roman Regular" panose="02020603050405020304" charset="0"/>
                <a:sym typeface="+mn-ea"/>
              </a:rPr>
              <a:t>采用动态行人搜索头直接进行行人检测和相应的重识别特征生成，而无需非极大值抑制后处理，</a:t>
            </a:r>
            <a:r>
              <a:rPr lang="zh-CN" altLang="en-US" dirty="0">
                <a:effectLst/>
                <a:latin typeface="Times New Roman Regular" panose="02020603050405020304" charset="0"/>
                <a:ea typeface="宋体" charset="0"/>
                <a:cs typeface="Times New Roman Regular" panose="02020603050405020304" charset="0"/>
                <a:sym typeface="+mn-ea"/>
              </a:rPr>
              <a:t>动态行人搜索头包括检测头和</a:t>
            </a:r>
            <a:r>
              <a:rPr lang="zh-CN" altLang="en-US" b="1" dirty="0">
                <a:effectLst/>
                <a:latin typeface="Times New Roman Regular" panose="02020603050405020304" charset="0"/>
                <a:ea typeface="宋体" charset="0"/>
                <a:cs typeface="Times New Roman Regular" panose="02020603050405020304" charset="0"/>
                <a:sym typeface="+mn-ea"/>
              </a:rPr>
              <a:t>新型柔性</a:t>
            </a:r>
            <a:r>
              <a:rPr lang="en-US" altLang="zh-CN" b="1" dirty="0">
                <a:effectLst/>
                <a:latin typeface="Times New Roman Regular" panose="02020603050405020304" charset="0"/>
                <a:ea typeface="宋体" charset="0"/>
                <a:cs typeface="Times New Roman Regular" panose="02020603050405020304" charset="0"/>
                <a:sym typeface="+mn-ea"/>
              </a:rPr>
              <a:t>re-id</a:t>
            </a:r>
            <a:r>
              <a:rPr lang="zh-CN" altLang="en-US" b="1" dirty="0">
                <a:effectLst/>
                <a:latin typeface="Times New Roman Regular" panose="02020603050405020304" charset="0"/>
                <a:ea typeface="宋体" charset="0"/>
                <a:cs typeface="Times New Roman Regular" panose="02020603050405020304" charset="0"/>
                <a:sym typeface="+mn-ea"/>
              </a:rPr>
              <a:t>头；</a:t>
            </a:r>
            <a:endParaRPr lang="zh-CN" altLang="en-US" dirty="0">
              <a:effectLst/>
              <a:latin typeface="宋体"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dirty="0">
                <a:effectLst/>
                <a:latin typeface="Times New Roman Regular" panose="02020603050405020304" charset="0"/>
                <a:ea typeface="宋体" charset="0"/>
                <a:cs typeface="Times New Roman Regular" panose="02020603050405020304" charset="0"/>
                <a:sym typeface="+mn-ea"/>
              </a:rPr>
              <a:t>re-id头首先采用动态感兴趣区域(region-of-interest, RoI)操作来提取候选区域的有判别力的RoI特征。然后，使用普通交互重识别模块和分层交互重识别模块生成重识别特征；</a:t>
            </a:r>
            <a:endParaRPr lang="zh-CN" altLang="en-US" dirty="0">
              <a:effectLst/>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dirty="0">
                <a:effectLst/>
                <a:latin typeface="Times New Roman Regular" panose="02020603050405020304" charset="0"/>
                <a:ea typeface="宋体" charset="0"/>
                <a:cs typeface="Times New Roman Regular" panose="02020603050405020304" charset="0"/>
                <a:sym typeface="+mn-ea"/>
              </a:rPr>
              <a:t>为了更好地指导判别性重识别特征学习，在检测头中引入</a:t>
            </a:r>
            <a:r>
              <a:rPr lang="zh-CN" altLang="en-US" b="1" dirty="0">
                <a:effectLst/>
                <a:latin typeface="Times New Roman Regular" panose="02020603050405020304" charset="0"/>
                <a:ea typeface="宋体" charset="0"/>
                <a:cs typeface="Times New Roman Regular" panose="02020603050405020304" charset="0"/>
                <a:sym typeface="+mn-ea"/>
              </a:rPr>
              <a:t>多样化的重识别样本匹配策略</a:t>
            </a:r>
            <a:r>
              <a:rPr lang="zh-CN" altLang="en-US" dirty="0">
                <a:effectLst/>
                <a:latin typeface="Times New Roman Regular" panose="02020603050405020304" charset="0"/>
                <a:ea typeface="宋体" charset="0"/>
                <a:cs typeface="Times New Roman Regular" panose="02020603050405020304" charset="0"/>
                <a:sym typeface="+mn-ea"/>
              </a:rPr>
              <a:t>，而不是二分图匹配；</a:t>
            </a:r>
            <a:endParaRPr lang="zh-CN" altLang="en-US" b="1">
              <a:latin typeface="Times New Roman Bold" panose="02020603050405020304" charset="0"/>
              <a:ea typeface="宋体" charset="0"/>
              <a:cs typeface="Times New Roman Bold" panose="02020603050405020304"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1778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889125" y="2710815"/>
            <a:ext cx="8460740" cy="1198880"/>
          </a:xfrm>
          <a:prstGeom prst="rect">
            <a:avLst/>
          </a:prstGeom>
          <a:noFill/>
        </p:spPr>
        <p:txBody>
          <a:bodyPr wrap="square" rtlCol="0">
            <a:spAutoFit/>
          </a:bodyPr>
          <a:lstStyle/>
          <a:p>
            <a:pPr algn="ctr"/>
            <a:r>
              <a:rPr lang="en-GB" altLang="zh-CN" sz="3600" b="1" dirty="0">
                <a:solidFill>
                  <a:srgbClr val="FF0000"/>
                </a:solidFill>
                <a:effectLst/>
                <a:latin typeface="Times New Roman Bold" panose="02020603050405020304" charset="0"/>
                <a:cs typeface="Times New Roman Bold" panose="02020603050405020304" charset="0"/>
                <a:sym typeface="+mn-ea"/>
              </a:rPr>
              <a:t>Co-Scale Conv-Attentional Image Transformers</a:t>
            </a:r>
            <a:endParaRPr lang="en-GB" altLang="zh-CN" sz="3600" b="1" dirty="0">
              <a:solidFill>
                <a:srgbClr val="FF0000"/>
              </a:solidFill>
              <a:effectLst/>
              <a:latin typeface="Times New Roman Bold" panose="02020603050405020304" charset="0"/>
              <a:ea typeface="黑体" panose="02010609060101010101" charset="-122"/>
              <a:cs typeface="Times New Roman Bold" panose="02020603050405020304" charset="0"/>
              <a:sym typeface="+mn-ea"/>
            </a:endParaRPr>
          </a:p>
        </p:txBody>
      </p:sp>
      <p:sp>
        <p:nvSpPr>
          <p:cNvPr id="3" name="文本框 2"/>
          <p:cNvSpPr txBox="1"/>
          <p:nvPr/>
        </p:nvSpPr>
        <p:spPr>
          <a:xfrm>
            <a:off x="1964690" y="4264660"/>
            <a:ext cx="8374380" cy="1938020"/>
          </a:xfrm>
          <a:prstGeom prst="rect">
            <a:avLst/>
          </a:prstGeom>
          <a:noFill/>
        </p:spPr>
        <p:txBody>
          <a:bodyPr wrap="square" rtlCol="0">
            <a:spAutoFit/>
          </a:bodyPr>
          <a:lstStyle/>
          <a:p>
            <a:pPr algn="ctr">
              <a:lnSpc>
                <a:spcPct val="150000"/>
              </a:lnSpc>
            </a:pP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a:t>
            </a: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杨思洁</a:t>
            </a: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b="1" dirty="0">
                <a:latin typeface="黑体" panose="02010609060101010101" charset="-122"/>
                <a:ea typeface="黑体" panose="02010609060101010101" charset="-122"/>
                <a:cs typeface="黑体" panose="02010609060101010101" charset="-122"/>
                <a:sym typeface="+mn-ea"/>
              </a:rPr>
              <a:t>二</a:t>
            </a:r>
            <a:r>
              <a:rPr lang="en-US" altLang="zh-CN" sz="2000" b="1" dirty="0">
                <a:latin typeface="黑体" panose="02010609060101010101" charset="-122"/>
                <a:ea typeface="黑体" panose="02010609060101010101" charset="-122"/>
                <a:cs typeface="黑体" panose="02010609060101010101" charset="-122"/>
                <a:sym typeface="+mn-ea"/>
              </a:rPr>
              <a:t>0</a:t>
            </a:r>
            <a:r>
              <a:rPr lang="zh-CN" altLang="zh-CN" sz="2000" b="1" dirty="0">
                <a:latin typeface="黑体" panose="02010609060101010101" charset="-122"/>
                <a:ea typeface="黑体" panose="02010609060101010101" charset="-122"/>
                <a:cs typeface="黑体" panose="02010609060101010101" charset="-122"/>
                <a:sym typeface="+mn-ea"/>
              </a:rPr>
              <a:t>二三年六月十六</a:t>
            </a:r>
            <a:r>
              <a:rPr lang="zh-CN" altLang="en-US" sz="2000" b="1" dirty="0">
                <a:latin typeface="黑体" panose="02010609060101010101" charset="-122"/>
                <a:ea typeface="黑体" panose="02010609060101010101" charset="-122"/>
                <a:cs typeface="黑体" panose="02010609060101010101" charset="-122"/>
                <a:sym typeface="+mn-ea"/>
              </a:rPr>
              <a:t>日</a:t>
            </a:r>
            <a:endParaRPr lang="zh-CN" altLang="zh-CN" sz="2000" b="1"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39139" y="1493382"/>
            <a:ext cx="1353631" cy="1035626"/>
            <a:chOff x="3385106" y="987574"/>
            <a:chExt cx="1258902" cy="972000"/>
          </a:xfrm>
        </p:grpSpPr>
        <p:sp>
          <p:nvSpPr>
            <p:cNvPr id="3" name="椭圆 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4" name="椭圆 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6" name="圆角矩形 7"/>
          <p:cNvSpPr/>
          <p:nvPr/>
        </p:nvSpPr>
        <p:spPr>
          <a:xfrm>
            <a:off x="6692585" y="164037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7" name="学论网--www.xuelun.me"/>
          <p:cNvSpPr/>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8" name="学论网--www.xuelun.me"/>
          <p:cNvSpPr/>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774" y="2577962"/>
            <a:ext cx="1353631" cy="1035626"/>
            <a:chOff x="3385106" y="987574"/>
            <a:chExt cx="1258902" cy="972000"/>
          </a:xfrm>
        </p:grpSpPr>
        <p:sp>
          <p:nvSpPr>
            <p:cNvPr id="11" name="椭圆 1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nvSpPr>
        <p:spPr>
          <a:xfrm>
            <a:off x="6693220" y="271669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774" y="3683497"/>
            <a:ext cx="1353631" cy="1035626"/>
            <a:chOff x="3385106" y="987574"/>
            <a:chExt cx="1258902" cy="972000"/>
          </a:xfrm>
        </p:grpSpPr>
        <p:sp>
          <p:nvSpPr>
            <p:cNvPr id="16" name="椭圆 15"/>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nvSpPr>
        <p:spPr>
          <a:xfrm>
            <a:off x="6693220" y="381969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kumimoji="1" lang="en-US" altLang="zh-CN" sz="3200" dirty="0">
                <a:solidFill>
                  <a:schemeClr val="bg1"/>
                </a:solidFill>
                <a:latin typeface="Times New Roman" panose="02020603050405020304" pitchFamily="18" charset="0"/>
                <a:cs typeface="Times New Roman" panose="02020603050405020304" pitchFamily="18" charset="0"/>
                <a:sym typeface="+mn-ea"/>
              </a:rPr>
              <a:t>Conv-Attention Module</a:t>
            </a:r>
            <a:endParaRPr kumimoji="1" lang="en-US" altLang="zh-CN" sz="3200" kern="0" dirty="0">
              <a:solidFill>
                <a:schemeClr val="bg1"/>
              </a:solidFill>
              <a:latin typeface="Times New Roman" panose="02020603050405020304" pitchFamily="18" charset="0"/>
              <a:ea typeface="黑体" panose="02010609060101010101" charset="-122"/>
              <a:cs typeface="Times New Roman" panose="02020603050405020304" pitchFamily="18" charset="0"/>
              <a:sym typeface="+mn-ea"/>
            </a:endParaRPr>
          </a:p>
        </p:txBody>
      </p:sp>
      <p:grpSp>
        <p:nvGrpSpPr>
          <p:cNvPr id="20" name="组合 19"/>
          <p:cNvGrpSpPr/>
          <p:nvPr/>
        </p:nvGrpSpPr>
        <p:grpSpPr>
          <a:xfrm>
            <a:off x="5338504" y="4752202"/>
            <a:ext cx="1353631" cy="1035626"/>
            <a:chOff x="3385106" y="987574"/>
            <a:chExt cx="1258902" cy="972000"/>
          </a:xfrm>
        </p:grpSpPr>
        <p:sp>
          <p:nvSpPr>
            <p:cNvPr id="21" name="椭圆 2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nvSpPr>
        <p:spPr>
          <a:xfrm>
            <a:off x="6692585" y="488522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1"/>
            </p:custDataLst>
          </p:nvPr>
        </p:nvSpPr>
        <p:spPr>
          <a:xfrm>
            <a:off x="549910" y="965835"/>
            <a:ext cx="11092180" cy="3415030"/>
          </a:xfrm>
          <a:prstGeom prst="rect">
            <a:avLst/>
          </a:prstGeom>
          <a:noFill/>
        </p:spPr>
        <p:txBody>
          <a:bodyPr wrap="square" rtlCol="0">
            <a:spAutoFit/>
          </a:bodyPr>
          <a:p>
            <a:r>
              <a:rPr lang="en-GB" altLang="zh-CN" b="1" dirty="0">
                <a:solidFill>
                  <a:schemeClr val="tx1"/>
                </a:solidFill>
                <a:effectLst/>
                <a:latin typeface="Times New Roman Bold" panose="02020603050405020304" charset="0"/>
                <a:cs typeface="Times New Roman Bold" panose="02020603050405020304" charset="0"/>
                <a:sym typeface="+mn-ea"/>
              </a:rPr>
              <a:t>Co-Scale Conv-Attentional Image Transformers</a:t>
            </a:r>
            <a:endParaRPr lang="en-GB" altLang="zh-CN" b="1" dirty="0">
              <a:solidFill>
                <a:schemeClr val="tx1"/>
              </a:solidFill>
              <a:effectLst/>
              <a:latin typeface="Times New Roman Bold" panose="02020603050405020304" charset="0"/>
              <a:cs typeface="Times New Roman Bold" panose="02020603050405020304" charset="0"/>
              <a:sym typeface="+mn-ea"/>
            </a:endParaRPr>
          </a:p>
          <a:p>
            <a:pPr marL="285750" indent="-285750">
              <a:buFont typeface="Arial" panose="020B0604020202090204" pitchFamily="34" charset="0"/>
              <a:buChar char="•"/>
            </a:pPr>
            <a:r>
              <a:rPr lang="en-GB" altLang="zh-CN" dirty="0">
                <a:solidFill>
                  <a:srgbClr val="000000"/>
                </a:solidFill>
                <a:effectLst/>
                <a:latin typeface="Times New Roman Regular" panose="02020603050405020304" charset="0"/>
                <a:ea typeface="仿宋" charset="0"/>
                <a:cs typeface="Times New Roman Regular" panose="02020603050405020304" charset="0"/>
                <a:sym typeface="+mn-ea"/>
              </a:rPr>
              <a:t>Co-Scale Conv-Attentional Image Transformers</a:t>
            </a:r>
            <a:r>
              <a:rPr lang="en-US" altLang="zh-CN" dirty="0">
                <a:solidFill>
                  <a:srgbClr val="000000"/>
                </a:solidFill>
                <a:latin typeface="Times New Roman Regular" panose="02020603050405020304" charset="0"/>
                <a:ea typeface="仿宋" charset="0"/>
                <a:cs typeface="Times New Roman Regular" panose="02020603050405020304" charset="0"/>
                <a:sym typeface="+mn-ea"/>
              </a:rPr>
              <a:t>(</a:t>
            </a:r>
            <a:r>
              <a:rPr lang="en-US" altLang="zh-CN" dirty="0" err="1">
                <a:solidFill>
                  <a:srgbClr val="000000"/>
                </a:solidFill>
                <a:latin typeface="Times New Roman Regular" panose="02020603050405020304" charset="0"/>
                <a:ea typeface="仿宋" charset="0"/>
                <a:cs typeface="Times New Roman Regular" panose="02020603050405020304" charset="0"/>
                <a:sym typeface="+mn-ea"/>
              </a:rPr>
              <a:t>CoaT</a:t>
            </a:r>
            <a:r>
              <a:rPr lang="en-US" altLang="zh-CN" dirty="0">
                <a:solidFill>
                  <a:srgbClr val="000000"/>
                </a:solidFill>
                <a:latin typeface="Times New Roman Regular" panose="02020603050405020304" charset="0"/>
                <a:ea typeface="仿宋" charset="0"/>
                <a:cs typeface="Times New Roman Regular" panose="02020603050405020304" charset="0"/>
                <a:sym typeface="+mn-ea"/>
              </a:rPr>
              <a:t>)</a:t>
            </a:r>
            <a:endParaRPr lang="en-GB" altLang="zh-CN" dirty="0">
              <a:solidFill>
                <a:srgbClr val="000000"/>
              </a:solidFill>
              <a:effectLst/>
              <a:latin typeface="Times New Roman Regular" panose="02020603050405020304" charset="0"/>
              <a:ea typeface="仿宋" charset="0"/>
              <a:cs typeface="Times New Roman Regular" panose="02020603050405020304" charset="0"/>
            </a:endParaRPr>
          </a:p>
          <a:p>
            <a:pPr marL="742950" lvl="1" indent="-285750">
              <a:buFont typeface="Arial" panose="020B0604020202090204" pitchFamily="34" charset="0"/>
              <a:buChar char="•"/>
            </a:pPr>
            <a:r>
              <a:rPr lang="zh-CN" altLang="en-GB" dirty="0">
                <a:solidFill>
                  <a:srgbClr val="000000"/>
                </a:solidFill>
                <a:latin typeface="Times New Roman Regular" panose="02020603050405020304" charset="0"/>
                <a:ea typeface="仿宋" charset="0"/>
                <a:cs typeface="Times New Roman Regular" panose="02020603050405020304" charset="0"/>
                <a:sym typeface="+mn-ea"/>
              </a:rPr>
              <a:t>基于</a:t>
            </a:r>
            <a:r>
              <a:rPr lang="en-US" altLang="zh-CN" dirty="0">
                <a:solidFill>
                  <a:srgbClr val="000000"/>
                </a:solidFill>
                <a:latin typeface="Times New Roman Regular" panose="02020603050405020304" charset="0"/>
                <a:ea typeface="仿宋" charset="0"/>
                <a:cs typeface="Times New Roman Regular" panose="02020603050405020304" charset="0"/>
                <a:sym typeface="+mn-ea"/>
              </a:rPr>
              <a:t>Transformer</a:t>
            </a:r>
            <a:r>
              <a:rPr lang="zh-CN" altLang="en-US" dirty="0">
                <a:solidFill>
                  <a:srgbClr val="000000"/>
                </a:solidFill>
                <a:latin typeface="Times New Roman Regular" panose="02020603050405020304" charset="0"/>
                <a:ea typeface="仿宋" charset="0"/>
                <a:cs typeface="Times New Roman Regular" panose="02020603050405020304" charset="0"/>
                <a:sym typeface="+mn-ea"/>
              </a:rPr>
              <a:t>的图像分类器</a:t>
            </a:r>
            <a:endParaRPr lang="en-GB" altLang="zh-CN" dirty="0">
              <a:solidFill>
                <a:srgbClr val="000000"/>
              </a:solidFill>
              <a:latin typeface="Times New Roman Regular" panose="02020603050405020304" charset="0"/>
              <a:ea typeface="仿宋" charset="0"/>
              <a:cs typeface="Times New Roman Regular" panose="02020603050405020304" charset="0"/>
            </a:endParaRPr>
          </a:p>
          <a:p>
            <a:pPr marL="742950" lvl="1" indent="-285750">
              <a:buFont typeface="Arial" panose="020B0604020202090204" pitchFamily="34" charset="0"/>
              <a:buChar char="•"/>
            </a:pPr>
            <a:r>
              <a:rPr kumimoji="1" lang="en-US" altLang="zh-CN" dirty="0">
                <a:latin typeface="Times New Roman Regular" panose="02020603050405020304" charset="0"/>
                <a:ea typeface="仿宋" charset="0"/>
                <a:cs typeface="Times New Roman Regular" panose="02020603050405020304" charset="0"/>
                <a:sym typeface="+mn-ea"/>
              </a:rPr>
              <a:t>Co-Scale</a:t>
            </a:r>
            <a:r>
              <a:rPr kumimoji="1" lang="zh-CN" altLang="en-US" dirty="0">
                <a:latin typeface="Times New Roman Regular" panose="02020603050405020304" charset="0"/>
                <a:ea typeface="仿宋" charset="0"/>
                <a:cs typeface="Times New Roman Regular" panose="02020603050405020304" charset="0"/>
                <a:sym typeface="+mn-ea"/>
              </a:rPr>
              <a:t>：共尺度机制</a:t>
            </a:r>
            <a:endParaRPr kumimoji="1" lang="en-US" altLang="zh-CN" dirty="0">
              <a:latin typeface="Times New Roman Regular" panose="02020603050405020304" charset="0"/>
              <a:ea typeface="仿宋" charset="0"/>
              <a:cs typeface="Times New Roman Regular" panose="02020603050405020304" charset="0"/>
            </a:endParaRPr>
          </a:p>
          <a:p>
            <a:pPr marL="742950" lvl="1" indent="-285750">
              <a:buFont typeface="Arial" panose="020B0604020202090204" pitchFamily="34" charset="0"/>
              <a:buChar char="•"/>
            </a:pPr>
            <a:r>
              <a:rPr kumimoji="1" lang="en-US" altLang="zh-CN" dirty="0">
                <a:latin typeface="Times New Roman Regular" panose="02020603050405020304" charset="0"/>
                <a:ea typeface="仿宋" charset="0"/>
                <a:cs typeface="Times New Roman Regular" panose="02020603050405020304" charset="0"/>
                <a:sym typeface="+mn-ea"/>
              </a:rPr>
              <a:t>Conv-Attentional</a:t>
            </a:r>
            <a:r>
              <a:rPr kumimoji="1" lang="zh-CN" altLang="en-US" dirty="0">
                <a:latin typeface="Times New Roman Regular" panose="02020603050405020304" charset="0"/>
                <a:ea typeface="仿宋" charset="0"/>
                <a:cs typeface="Times New Roman Regular" panose="02020603050405020304" charset="0"/>
                <a:sym typeface="+mn-ea"/>
              </a:rPr>
              <a:t>：卷积注意力机制</a:t>
            </a:r>
            <a:endParaRPr kumimoji="1" lang="zh-CN" altLang="en-US" dirty="0">
              <a:latin typeface="Times New Roman Regular" panose="02020603050405020304" charset="0"/>
              <a:ea typeface="仿宋"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宋体" charset="0"/>
                <a:cs typeface="Times New Roman Regular" panose="02020603050405020304" charset="0"/>
              </a:rPr>
              <a:t>Journal</a:t>
            </a:r>
            <a:r>
              <a:rPr lang="zh-CN" altLang="en-US" b="1">
                <a:latin typeface="Times New Roman Regular" panose="02020603050405020304" charset="0"/>
                <a:ea typeface="宋体" charset="0"/>
                <a:cs typeface="Times New Roman Regular" panose="02020603050405020304" charset="0"/>
              </a:rPr>
              <a:t>：</a:t>
            </a:r>
            <a:endParaRPr lang="zh-CN" altLang="en-US" b="1">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仿宋" charset="0"/>
                <a:cs typeface="Times New Roman Regular" panose="02020603050405020304" charset="0"/>
              </a:rPr>
              <a:t>DOI</a:t>
            </a:r>
            <a:r>
              <a:rPr lang="zh-CN" altLang="en-US" b="1">
                <a:latin typeface="Times New Roman Regular" panose="02020603050405020304" charset="0"/>
                <a:ea typeface="仿宋" charset="0"/>
                <a:cs typeface="Times New Roman Regular" panose="02020603050405020304" charset="0"/>
              </a:rPr>
              <a:t>地址</a:t>
            </a:r>
            <a:r>
              <a:rPr lang="zh-CN" altLang="en-US" b="1">
                <a:latin typeface="Times New Roman Regular" panose="02020603050405020304" charset="0"/>
                <a:ea typeface="宋体" charset="0"/>
                <a:cs typeface="Times New Roman Regular" panose="02020603050405020304" charset="0"/>
              </a:rPr>
              <a:t>：</a:t>
            </a:r>
            <a:endParaRPr lang="zh-CN" altLang="en-US" b="1">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论文地址</a:t>
            </a:r>
            <a:r>
              <a:rPr lang="zh-CN" altLang="en-US" b="1">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会议日期</a:t>
            </a:r>
            <a:r>
              <a:rPr lang="zh-CN" altLang="en-US" b="1">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作者名称</a:t>
            </a:r>
            <a:r>
              <a:rPr lang="zh-CN" altLang="en-US" b="1">
                <a:latin typeface="Times New Roman Regular" panose="02020603050405020304" charset="0"/>
                <a:ea typeface="宋体" charset="0"/>
                <a:cs typeface="Times New Roman Regular" panose="02020603050405020304" charset="0"/>
              </a:rPr>
              <a:t>：</a:t>
            </a:r>
            <a:endParaRPr lang="zh-CN" altLang="en-US" b="1">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代码地址</a:t>
            </a:r>
            <a:r>
              <a:rPr lang="zh-CN" altLang="en-US" b="1">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sp>
        <p:nvSpPr>
          <p:cNvPr id="3" name="内容占位符 2"/>
          <p:cNvSpPr>
            <a:spLocks noGrp="1"/>
          </p:cNvSpPr>
          <p:nvPr>
            <p:custDataLst>
              <p:tags r:id="rId1"/>
            </p:custDataLst>
          </p:nvPr>
        </p:nvSpPr>
        <p:spPr>
          <a:xfrm>
            <a:off x="838200" y="781050"/>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CNN</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vs</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Transformer</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914400" lvl="1" indent="-457200">
              <a:buFont typeface="+mj-lt"/>
              <a:buAutoNum type="arabicPeriod"/>
            </a:pPr>
            <a:r>
              <a:rPr kumimoji="1" lang="zh-CN" altLang="en-US" sz="2000" dirty="0">
                <a:latin typeface="Times New Roman Regular" panose="02020603050405020304" charset="0"/>
                <a:ea typeface="宋体" charset="0"/>
                <a:cs typeface="Times New Roman Regular" panose="02020603050405020304" charset="0"/>
              </a:rPr>
              <a:t>从定义上：</a:t>
            </a:r>
            <a:r>
              <a:rPr kumimoji="1" lang="en-US" altLang="zh-CN" sz="2000" dirty="0">
                <a:latin typeface="Times New Roman Regular" panose="02020603050405020304" charset="0"/>
                <a:ea typeface="宋体" charset="0"/>
                <a:cs typeface="Times New Roman Regular" panose="02020603050405020304" charset="0"/>
              </a:rPr>
              <a:t>CNN</a:t>
            </a:r>
            <a:r>
              <a:rPr kumimoji="1" lang="zh-CN" altLang="en-US" sz="2000" dirty="0">
                <a:latin typeface="Times New Roman Regular" panose="02020603050405020304" charset="0"/>
                <a:ea typeface="宋体" charset="0"/>
                <a:cs typeface="Times New Roman Regular" panose="02020603050405020304" charset="0"/>
              </a:rPr>
              <a:t>和</a:t>
            </a:r>
            <a:r>
              <a:rPr kumimoji="1" lang="en-US" altLang="zh-CN" sz="2000" dirty="0">
                <a:latin typeface="Times New Roman Regular" panose="02020603050405020304" charset="0"/>
                <a:ea typeface="宋体" charset="0"/>
                <a:cs typeface="Times New Roman Regular" panose="02020603050405020304" charset="0"/>
              </a:rPr>
              <a:t>Transformer</a:t>
            </a:r>
            <a:r>
              <a:rPr kumimoji="1" lang="zh-CN" altLang="en-US" sz="2000" dirty="0">
                <a:latin typeface="Times New Roman Regular" panose="02020603050405020304" charset="0"/>
                <a:ea typeface="宋体" charset="0"/>
                <a:cs typeface="Times New Roman Regular" panose="02020603050405020304" charset="0"/>
              </a:rPr>
              <a:t>是两种不同的网络模型。</a:t>
            </a:r>
            <a:r>
              <a:rPr kumimoji="1" lang="en-US" altLang="zh-CN" sz="2000" dirty="0">
                <a:latin typeface="Times New Roman Regular" panose="02020603050405020304" charset="0"/>
                <a:ea typeface="宋体" charset="0"/>
                <a:cs typeface="Times New Roman Regular" panose="02020603050405020304" charset="0"/>
              </a:rPr>
              <a:t>CNN</a:t>
            </a:r>
            <a:r>
              <a:rPr kumimoji="1" lang="zh-CN" altLang="en-US" sz="2000" dirty="0">
                <a:latin typeface="Times New Roman Regular" panose="02020603050405020304" charset="0"/>
                <a:ea typeface="宋体" charset="0"/>
                <a:cs typeface="Times New Roman Regular" panose="02020603050405020304" charset="0"/>
              </a:rPr>
              <a:t>卷积神经网络通过</a:t>
            </a:r>
            <a:r>
              <a:rPr kumimoji="1" lang="zh-CN" altLang="en-US" sz="2000" dirty="0">
                <a:latin typeface="Times New Roman Regular" panose="02020603050405020304" charset="0"/>
                <a:ea typeface="宋体" charset="0"/>
                <a:cs typeface="Times New Roman Regular" panose="02020603050405020304" charset="0"/>
              </a:rPr>
              <a:t>卷积提取图像特征；</a:t>
            </a:r>
            <a:r>
              <a:rPr kumimoji="1" lang="en-US" altLang="zh-CN" sz="2000" dirty="0">
                <a:latin typeface="Times New Roman Regular" panose="02020603050405020304" charset="0"/>
                <a:ea typeface="宋体" charset="0"/>
                <a:cs typeface="Times New Roman Regular" panose="02020603050405020304" charset="0"/>
              </a:rPr>
              <a:t>Transformer</a:t>
            </a:r>
            <a:r>
              <a:rPr kumimoji="1" lang="zh-CN" altLang="en-US" sz="2000" dirty="0">
                <a:latin typeface="Times New Roman Regular" panose="02020603050405020304" charset="0"/>
                <a:ea typeface="宋体" charset="0"/>
                <a:cs typeface="Times New Roman Regular" panose="02020603050405020304" charset="0"/>
              </a:rPr>
              <a:t>是基于</a:t>
            </a:r>
            <a:r>
              <a:rPr kumimoji="1" lang="zh-CN" altLang="en-US" sz="2000" dirty="0">
                <a:latin typeface="Times New Roman Regular" panose="02020603050405020304" charset="0"/>
                <a:ea typeface="宋体" charset="0"/>
                <a:cs typeface="Times New Roman Regular" panose="02020603050405020304" charset="0"/>
              </a:rPr>
              <a:t>自注意力机制的序列到序列模型，通过多头自注意力机制来捕捉输入序列中的关系，从而实现对序列的编码和解码。</a:t>
            </a:r>
            <a:endParaRPr kumimoji="1" lang="en-US" altLang="zh-CN" sz="2000" dirty="0">
              <a:latin typeface="Times New Roman Regular" panose="02020603050405020304" charset="0"/>
              <a:ea typeface="宋体" charset="0"/>
              <a:cs typeface="Times New Roman Regular" panose="02020603050405020304" charset="0"/>
            </a:endParaRPr>
          </a:p>
          <a:p>
            <a:pPr marL="914400" lvl="1" indent="-457200">
              <a:buFont typeface="+mj-lt"/>
              <a:buAutoNum type="arabicPeriod"/>
            </a:pPr>
            <a:r>
              <a:rPr kumimoji="1" lang="zh-CN" altLang="en-GB" sz="2000" dirty="0">
                <a:latin typeface="Times New Roman Regular" panose="02020603050405020304" charset="0"/>
                <a:ea typeface="宋体" charset="0"/>
                <a:cs typeface="Times New Roman Regular" panose="02020603050405020304" charset="0"/>
              </a:rPr>
              <a:t>从</a:t>
            </a:r>
            <a:r>
              <a:rPr kumimoji="1" lang="zh-CN" altLang="en-US" sz="2000" dirty="0">
                <a:latin typeface="Times New Roman Regular" panose="02020603050405020304" charset="0"/>
                <a:ea typeface="宋体" charset="0"/>
                <a:cs typeface="Times New Roman Regular" panose="02020603050405020304" charset="0"/>
              </a:rPr>
              <a:t>权重计算上：在</a:t>
            </a:r>
            <a:r>
              <a:rPr kumimoji="1" lang="en-GB" altLang="zh-CN" sz="2000" dirty="0">
                <a:latin typeface="Times New Roman Regular" panose="02020603050405020304" charset="0"/>
                <a:ea typeface="宋体" charset="0"/>
                <a:cs typeface="Times New Roman Regular" panose="02020603050405020304" charset="0"/>
              </a:rPr>
              <a:t>CNN</a:t>
            </a:r>
            <a:r>
              <a:rPr kumimoji="1" lang="zh-CN" altLang="en-US" sz="2000" dirty="0">
                <a:latin typeface="Times New Roman Regular" panose="02020603050405020304" charset="0"/>
                <a:ea typeface="宋体" charset="0"/>
                <a:cs typeface="Times New Roman Regular" panose="02020603050405020304" charset="0"/>
              </a:rPr>
              <a:t>中，权重在训练期间学习，但在测试期间固定；在</a:t>
            </a:r>
            <a:r>
              <a:rPr kumimoji="1" lang="en-US" altLang="zh-CN" sz="2000" dirty="0">
                <a:latin typeface="Times New Roman Regular" panose="02020603050405020304" charset="0"/>
                <a:ea typeface="宋体" charset="0"/>
                <a:cs typeface="Times New Roman Regular" panose="02020603050405020304" charset="0"/>
              </a:rPr>
              <a:t>Transformer</a:t>
            </a:r>
            <a:r>
              <a:rPr kumimoji="1" lang="zh-CN" altLang="en-US" sz="2000" dirty="0">
                <a:latin typeface="Times New Roman Regular" panose="02020603050405020304" charset="0"/>
                <a:ea typeface="宋体" charset="0"/>
                <a:cs typeface="Times New Roman Regular" panose="02020603050405020304" charset="0"/>
              </a:rPr>
              <a:t>自注意力机制中，基于每对</a:t>
            </a:r>
            <a:r>
              <a:rPr kumimoji="1" lang="en-GB" altLang="zh-CN" sz="2000" dirty="0">
                <a:latin typeface="Times New Roman Regular" panose="02020603050405020304" charset="0"/>
                <a:ea typeface="宋体" charset="0"/>
                <a:cs typeface="Times New Roman Regular" panose="02020603050405020304" charset="0"/>
              </a:rPr>
              <a:t>token</a:t>
            </a:r>
            <a:r>
              <a:rPr kumimoji="1" lang="zh-CN" altLang="en-US" sz="2000" dirty="0">
                <a:latin typeface="Times New Roman Regular" panose="02020603050405020304" charset="0"/>
                <a:ea typeface="宋体" charset="0"/>
                <a:cs typeface="Times New Roman Regular" panose="02020603050405020304" charset="0"/>
              </a:rPr>
              <a:t>之间的相似度或亲和度动态计算权重，这比卷积中的线性滤波计算要求更高。</a:t>
            </a:r>
            <a:endParaRPr kumimoji="1" lang="en-GB" altLang="zh-CN" sz="2000" dirty="0">
              <a:latin typeface="Times New Roman Regular" panose="02020603050405020304" charset="0"/>
              <a:ea typeface="宋体" charset="0"/>
              <a:cs typeface="Times New Roman Regular" panose="02020603050405020304" charset="0"/>
            </a:endParaRPr>
          </a:p>
          <a:p>
            <a:pPr marL="914400" lvl="1" indent="-457200">
              <a:buFont typeface="+mj-lt"/>
              <a:buAutoNum type="arabicPeriod"/>
            </a:pPr>
            <a:r>
              <a:rPr kumimoji="1" lang="zh-CN" altLang="en-GB" sz="2000" dirty="0">
                <a:latin typeface="Times New Roman Regular" panose="02020603050405020304" charset="0"/>
                <a:ea typeface="宋体" charset="0"/>
                <a:cs typeface="Times New Roman Regular" panose="02020603050405020304" charset="0"/>
              </a:rPr>
              <a:t>从</a:t>
            </a:r>
            <a:r>
              <a:rPr kumimoji="1" lang="zh-CN" altLang="en-US" sz="2000" dirty="0">
                <a:latin typeface="Times New Roman Regular" panose="02020603050405020304" charset="0"/>
                <a:ea typeface="宋体" charset="0"/>
                <a:cs typeface="Times New Roman Regular" panose="02020603050405020304" charset="0"/>
              </a:rPr>
              <a:t>应用上：</a:t>
            </a:r>
            <a:r>
              <a:rPr kumimoji="1" lang="en-GB" altLang="zh-CN" sz="2000" dirty="0">
                <a:latin typeface="Times New Roman Regular" panose="02020603050405020304" charset="0"/>
                <a:ea typeface="宋体" charset="0"/>
                <a:cs typeface="Times New Roman Regular" panose="02020603050405020304" charset="0"/>
              </a:rPr>
              <a:t> Transformer</a:t>
            </a:r>
            <a:r>
              <a:rPr kumimoji="1" lang="zh-CN" altLang="en-US" sz="2000" dirty="0">
                <a:latin typeface="Times New Roman Regular" panose="02020603050405020304" charset="0"/>
                <a:ea typeface="宋体" charset="0"/>
                <a:cs typeface="Times New Roman Regular" panose="02020603050405020304" charset="0"/>
              </a:rPr>
              <a:t>的早期开发主要集中在自然语言处理任务上，随着基础框架的日益发展，</a:t>
            </a:r>
            <a:r>
              <a:rPr kumimoji="1" lang="en-GB" altLang="zh-CN" sz="2000" dirty="0">
                <a:latin typeface="Times New Roman Regular" panose="02020603050405020304" charset="0"/>
                <a:ea typeface="宋体" charset="0"/>
                <a:cs typeface="Times New Roman Regular" panose="02020603050405020304" charset="0"/>
              </a:rPr>
              <a:t>Transformer</a:t>
            </a:r>
            <a:r>
              <a:rPr kumimoji="1" lang="zh-CN" altLang="en-US" sz="2000" dirty="0">
                <a:latin typeface="Times New Roman Regular" panose="02020603050405020304" charset="0"/>
                <a:ea typeface="宋体" charset="0"/>
                <a:cs typeface="Times New Roman Regular" panose="02020603050405020304" charset="0"/>
              </a:rPr>
              <a:t>开始在计算机视觉领域取得成果。虽然基于</a:t>
            </a:r>
            <a:r>
              <a:rPr kumimoji="1" lang="en-GB" altLang="zh-CN" sz="2000" dirty="0">
                <a:latin typeface="Times New Roman Regular" panose="02020603050405020304" charset="0"/>
                <a:ea typeface="宋体" charset="0"/>
                <a:cs typeface="Times New Roman Regular" panose="02020603050405020304" charset="0"/>
              </a:rPr>
              <a:t>transformer</a:t>
            </a:r>
            <a:r>
              <a:rPr kumimoji="1" lang="zh-CN" altLang="en-US" sz="2000" dirty="0">
                <a:latin typeface="Times New Roman Regular" panose="02020603050405020304" charset="0"/>
                <a:ea typeface="宋体" charset="0"/>
                <a:cs typeface="Times New Roman Regular" panose="02020603050405020304" charset="0"/>
              </a:rPr>
              <a:t>的图像分类器已经报告了不错的结果，但与发展良好的</a:t>
            </a:r>
            <a:r>
              <a:rPr kumimoji="1" lang="en-GB" altLang="zh-CN" sz="2000" dirty="0">
                <a:latin typeface="Times New Roman Regular" panose="02020603050405020304" charset="0"/>
                <a:ea typeface="宋体" charset="0"/>
                <a:cs typeface="Times New Roman Regular" panose="02020603050405020304" charset="0"/>
              </a:rPr>
              <a:t>CNN</a:t>
            </a:r>
            <a:r>
              <a:rPr kumimoji="1" lang="zh-CN" altLang="en-US" sz="2000" dirty="0">
                <a:latin typeface="Times New Roman Regular" panose="02020603050405020304" charset="0"/>
                <a:ea typeface="宋体" charset="0"/>
                <a:cs typeface="Times New Roman Regular" panose="02020603050405020304" charset="0"/>
              </a:rPr>
              <a:t>模型相比，性能和设计差距仍然存在。</a:t>
            </a:r>
            <a:endParaRPr kumimoji="1" lang="zh-CN" altLang="en-US" sz="2000" dirty="0">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2566035" y="68580"/>
            <a:ext cx="4064000"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:Conv-Attention Module</a:t>
            </a:r>
            <a:endParaRPr kumimoji="1" lang="en-US" altLang="zh-CN" sz="2000" dirty="0">
              <a:latin typeface="Times New Roman" panose="02020603050405020304" pitchFamily="18" charset="0"/>
              <a:cs typeface="Times New Roman" panose="02020603050405020304" pitchFamily="18" charset="0"/>
              <a:sym typeface="+mn-ea"/>
            </a:endParaRPr>
          </a:p>
        </p:txBody>
      </p:sp>
      <p:pic>
        <p:nvPicPr>
          <p:cNvPr id="6" name="内容占位符 4"/>
          <p:cNvPicPr>
            <a:picLocks noGrp="1" noChangeAspect="1"/>
          </p:cNvPicPr>
          <p:nvPr>
            <p:custDataLst>
              <p:tags r:id="rId1"/>
            </p:custDataLst>
          </p:nvPr>
        </p:nvPicPr>
        <p:blipFill>
          <a:blip r:embed="rId2"/>
          <a:stretch>
            <a:fillRect/>
          </a:stretch>
        </p:blipFill>
        <p:spPr>
          <a:xfrm>
            <a:off x="913410" y="817333"/>
            <a:ext cx="2781300" cy="685800"/>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838200" y="1556323"/>
            <a:ext cx="3136500" cy="612000"/>
          </a:xfrm>
          <a:prstGeom prst="rect">
            <a:avLst/>
          </a:prstGeom>
        </p:spPr>
      </p:pic>
      <p:pic>
        <p:nvPicPr>
          <p:cNvPr id="9" name="图片 8" descr="卡通人物&#10;&#10;中度可信度描述已自动生成"/>
          <p:cNvPicPr>
            <a:picLocks noChangeAspect="1"/>
          </p:cNvPicPr>
          <p:nvPr>
            <p:custDataLst>
              <p:tags r:id="rId5"/>
            </p:custDataLst>
          </p:nvPr>
        </p:nvPicPr>
        <p:blipFill>
          <a:blip r:embed="rId6"/>
          <a:stretch>
            <a:fillRect/>
          </a:stretch>
        </p:blipFill>
        <p:spPr>
          <a:xfrm>
            <a:off x="913410" y="2168323"/>
            <a:ext cx="3581400" cy="647700"/>
          </a:xfrm>
          <a:prstGeom prst="rect">
            <a:avLst/>
          </a:prstGeom>
        </p:spPr>
      </p:pic>
      <p:pic>
        <p:nvPicPr>
          <p:cNvPr id="15" name="图片 14" descr="手机屏幕截图&#10;&#10;描述已自动生成"/>
          <p:cNvPicPr>
            <a:picLocks noChangeAspect="1"/>
          </p:cNvPicPr>
          <p:nvPr>
            <p:custDataLst>
              <p:tags r:id="rId7"/>
            </p:custDataLst>
          </p:nvPr>
        </p:nvPicPr>
        <p:blipFill>
          <a:blip r:embed="rId8"/>
          <a:stretch>
            <a:fillRect/>
          </a:stretch>
        </p:blipFill>
        <p:spPr>
          <a:xfrm>
            <a:off x="763505" y="3401868"/>
            <a:ext cx="4622800" cy="762000"/>
          </a:xfrm>
          <a:prstGeom prst="rect">
            <a:avLst/>
          </a:prstGeom>
        </p:spPr>
      </p:pic>
      <p:pic>
        <p:nvPicPr>
          <p:cNvPr id="17" name="图片 16" descr="钟表的特写&#10;&#10;中度可信度描述已自动生成"/>
          <p:cNvPicPr>
            <a:picLocks noChangeAspect="1"/>
          </p:cNvPicPr>
          <p:nvPr>
            <p:custDataLst>
              <p:tags r:id="rId9"/>
            </p:custDataLst>
          </p:nvPr>
        </p:nvPicPr>
        <p:blipFill>
          <a:blip r:embed="rId10"/>
          <a:stretch>
            <a:fillRect/>
          </a:stretch>
        </p:blipFill>
        <p:spPr>
          <a:xfrm>
            <a:off x="763505" y="2800645"/>
            <a:ext cx="4711700" cy="647700"/>
          </a:xfrm>
          <a:prstGeom prst="rect">
            <a:avLst/>
          </a:prstGeom>
        </p:spPr>
      </p:pic>
      <p:sp>
        <p:nvSpPr>
          <p:cNvPr id="18" name="文本框 17"/>
          <p:cNvSpPr txBox="1"/>
          <p:nvPr>
            <p:custDataLst>
              <p:tags r:id="rId11"/>
            </p:custDataLst>
          </p:nvPr>
        </p:nvSpPr>
        <p:spPr>
          <a:xfrm>
            <a:off x="4616058" y="975567"/>
            <a:ext cx="6737742" cy="369332"/>
          </a:xfrm>
          <a:prstGeom prst="rect">
            <a:avLst/>
          </a:prstGeom>
          <a:noFill/>
        </p:spPr>
        <p:txBody>
          <a:bodyPr wrap="none" rtlCol="0">
            <a:spAutoFit/>
          </a:bodyPr>
          <a:lstStyle/>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原始的</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Transformer</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公式，时间复杂度</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O(N</a:t>
            </a:r>
            <a:r>
              <a:rPr lang="en-GB" altLang="zh-CN" baseline="30000"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2</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C)</a:t>
            </a:r>
            <a:r>
              <a:rPr lang="zh-CN" altLang="en-US"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、空间复杂度</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O(N</a:t>
            </a:r>
            <a:r>
              <a:rPr lang="en-GB" altLang="zh-CN" baseline="30000"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2</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a:t>
            </a:r>
            <a:endPar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19" name="文本框 18"/>
          <p:cNvSpPr txBox="1"/>
          <p:nvPr>
            <p:custDataLst>
              <p:tags r:id="rId12"/>
            </p:custDataLst>
          </p:nvPr>
        </p:nvSpPr>
        <p:spPr>
          <a:xfrm>
            <a:off x="4150941" y="1641034"/>
            <a:ext cx="7794121" cy="369332"/>
          </a:xfrm>
          <a:prstGeom prst="rect">
            <a:avLst/>
          </a:prstGeom>
          <a:noFill/>
        </p:spPr>
        <p:txBody>
          <a:bodyPr wrap="none" rtlCol="0">
            <a:spAutoFit/>
          </a:bodyPr>
          <a:lstStyle/>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自注意力线性化启发，时间复杂度</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O(NCC’)</a:t>
            </a:r>
            <a:r>
              <a:rPr lang="zh-CN" altLang="en-US"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、空间复杂度</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O (NC’</a:t>
            </a:r>
            <a:r>
              <a:rPr lang="en-US"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+N</a:t>
            </a:r>
            <a:r>
              <a:rPr lang="en-US" altLang="zh-CN" dirty="0">
                <a:solidFill>
                  <a:srgbClr val="000000"/>
                </a:solidFill>
                <a:latin typeface="Times New Roman" panose="02020603050405020304" pitchFamily="18" charset="0"/>
                <a:ea typeface="PingFang SC" panose="020B0400000000000000" pitchFamily="34" charset="-122"/>
                <a:cs typeface="Times New Roman" panose="02020603050405020304" pitchFamily="18" charset="0"/>
              </a:rPr>
              <a:t>C+CC’</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a:t>
            </a:r>
            <a:endPar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20" name="文本框 19"/>
          <p:cNvSpPr txBox="1"/>
          <p:nvPr>
            <p:custDataLst>
              <p:tags r:id="rId13"/>
            </p:custDataLst>
          </p:nvPr>
        </p:nvSpPr>
        <p:spPr>
          <a:xfrm>
            <a:off x="4540205" y="2123215"/>
            <a:ext cx="6489277" cy="646331"/>
          </a:xfrm>
          <a:prstGeom prst="rect">
            <a:avLst/>
          </a:prstGeom>
          <a:noFill/>
        </p:spPr>
        <p:txBody>
          <a:bodyPr wrap="none" rtlCol="0">
            <a:spAutoFit/>
          </a:bodyPr>
          <a:lstStyle/>
          <a:p>
            <a:r>
              <a:rPr lang="en-US" altLang="zh-CN" b="0" i="0" dirty="0" err="1">
                <a:effectLst/>
                <a:latin typeface="Times New Roman" panose="02020603050405020304" pitchFamily="18" charset="0"/>
                <a:ea typeface="PingFang SC" panose="020B0400000000000000" pitchFamily="34" charset="-122"/>
                <a:cs typeface="Times New Roman" panose="02020603050405020304" pitchFamily="18" charset="0"/>
              </a:rPr>
              <a:t>softmax</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以元素方式应用于序列中的</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token</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，比例分子显式应用</a:t>
            </a:r>
            <a:endPar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时间复杂度</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O(NC</a:t>
            </a:r>
            <a:r>
              <a:rPr lang="en-US"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+C</a:t>
            </a:r>
            <a:r>
              <a:rPr lang="en-US" altLang="zh-CN" baseline="30000"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2</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a:t>
            </a:r>
            <a:r>
              <a:rPr lang="zh-CN" altLang="en-US"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、空间复杂度</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O (NC</a:t>
            </a:r>
            <a:r>
              <a:rPr lang="en-US" altLang="zh-CN" baseline="30000"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2</a:t>
            </a:r>
            <a:r>
              <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rPr>
              <a:t>)</a:t>
            </a:r>
            <a:endParaRPr lang="en-GB" altLang="zh-CN" dirty="0">
              <a:solidFill>
                <a:srgbClr val="000000"/>
              </a:solidFill>
              <a:effectLst/>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21" name="文本框 20"/>
          <p:cNvSpPr txBox="1"/>
          <p:nvPr>
            <p:custDataLst>
              <p:tags r:id="rId14"/>
            </p:custDataLst>
          </p:nvPr>
        </p:nvSpPr>
        <p:spPr>
          <a:xfrm>
            <a:off x="5475205" y="2930188"/>
            <a:ext cx="5913798" cy="369332"/>
          </a:xfrm>
          <a:prstGeom prst="rect">
            <a:avLst/>
          </a:prstGeom>
          <a:noFill/>
        </p:spPr>
        <p:txBody>
          <a:bodyPr wrap="none" rtlCol="0">
            <a:spAutoFit/>
          </a:bodyPr>
          <a:lstStyle/>
          <a:p>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查询向量</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q1</a:t>
            </a:r>
            <a:r>
              <a:rPr lang="en-US" altLang="zh-CN" dirty="0">
                <a:latin typeface="Times New Roman" panose="02020603050405020304" pitchFamily="18" charset="0"/>
                <a:ea typeface="PingFang SC" panose="020B0400000000000000" pitchFamily="34" charset="-122"/>
                <a:cs typeface="Times New Roman" panose="02020603050405020304" pitchFamily="18" charset="0"/>
              </a:rPr>
              <a:t>,</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q2∈ R C</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来自</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Q</a:t>
            </a:r>
            <a:r>
              <a:rPr lang="zh-CN" altLang="en-GB" b="0" i="0" dirty="0">
                <a:effectLst/>
                <a:latin typeface="Times New Roman" panose="02020603050405020304" pitchFamily="18" charset="0"/>
                <a:ea typeface="PingFang SC" panose="020B0400000000000000" pitchFamily="34" charset="-122"/>
                <a:cs typeface="Times New Roman" panose="02020603050405020304" pitchFamily="18" charset="0"/>
              </a:rPr>
              <a:t>，</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q1=q2</a:t>
            </a:r>
            <a:r>
              <a:rPr lang="zh-CN" altLang="en-GB" b="0" i="0" dirty="0">
                <a:effectLst/>
                <a:latin typeface="Times New Roman" panose="02020603050405020304" pitchFamily="18" charset="0"/>
                <a:ea typeface="PingFang SC" panose="020B0400000000000000" pitchFamily="34" charset="-122"/>
                <a:cs typeface="Times New Roman" panose="02020603050405020304" pitchFamily="18" charset="0"/>
              </a:rPr>
              <a:t>，</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自注意力输出相同</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22" name="下箭头 21"/>
          <p:cNvSpPr/>
          <p:nvPr>
            <p:custDataLst>
              <p:tags r:id="rId15"/>
            </p:custDataLst>
          </p:nvPr>
        </p:nvSpPr>
        <p:spPr>
          <a:xfrm>
            <a:off x="712025" y="1003618"/>
            <a:ext cx="252866" cy="4911993"/>
          </a:xfrm>
          <a:prstGeom prst="downArrow">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文本框 22"/>
          <p:cNvSpPr txBox="1"/>
          <p:nvPr>
            <p:custDataLst>
              <p:tags r:id="rId16"/>
            </p:custDataLst>
          </p:nvPr>
        </p:nvSpPr>
        <p:spPr>
          <a:xfrm>
            <a:off x="5475205" y="3401868"/>
            <a:ext cx="4403770" cy="646331"/>
          </a:xfrm>
          <a:prstGeom prst="rect">
            <a:avLst/>
          </a:prstGeom>
          <a:noFill/>
        </p:spPr>
        <p:txBody>
          <a:bodyPr wrap="none" rtlCol="0">
            <a:spAutoFit/>
          </a:bodyPr>
          <a:lstStyle/>
          <a:p>
            <a:r>
              <a:rPr lang="zh-CN" altLang="en-US" i="0" dirty="0">
                <a:effectLst/>
                <a:latin typeface="Times New Roman" panose="02020603050405020304" pitchFamily="18" charset="0"/>
                <a:ea typeface="PingFang SC" panose="020B0400000000000000" pitchFamily="34" charset="-122"/>
                <a:cs typeface="Times New Roman" panose="02020603050405020304" pitchFamily="18" charset="0"/>
              </a:rPr>
              <a:t>卷积相对位置编码，</a:t>
            </a:r>
            <a:r>
              <a:rPr lang="en-US" altLang="zh-CN" i="0" dirty="0">
                <a:effectLst/>
                <a:latin typeface="Times New Roman" panose="02020603050405020304" pitchFamily="18" charset="0"/>
                <a:ea typeface="PingFang SC" panose="020B0400000000000000" pitchFamily="34" charset="-122"/>
                <a:cs typeface="Times New Roman" panose="02020603050405020304" pitchFamily="18" charset="0"/>
              </a:rPr>
              <a:t>EV</a:t>
            </a:r>
            <a:r>
              <a:rPr lang="zh-CN" altLang="en-US" i="0" dirty="0">
                <a:effectLst/>
                <a:latin typeface="Times New Roman" panose="02020603050405020304" pitchFamily="18" charset="0"/>
                <a:ea typeface="PingFang SC" panose="020B0400000000000000" pitchFamily="34" charset="-122"/>
                <a:cs typeface="Times New Roman" panose="02020603050405020304" pitchFamily="18" charset="0"/>
              </a:rPr>
              <a:t>代表相对注意力图</a:t>
            </a:r>
            <a:endParaRPr lang="en-US" altLang="zh-CN" i="0" dirty="0">
              <a:effectLst/>
              <a:latin typeface="Times New Roman" panose="02020603050405020304" pitchFamily="18" charset="0"/>
              <a:ea typeface="PingFang SC" panose="020B0400000000000000" pitchFamily="34" charset="-122"/>
              <a:cs typeface="Times New Roman" panose="02020603050405020304" pitchFamily="18" charset="0"/>
            </a:endParaRPr>
          </a:p>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时间复杂度</a:t>
            </a:r>
            <a:r>
              <a:rPr lang="en-GB" altLang="zh-CN" dirty="0">
                <a:effectLst/>
                <a:latin typeface="Times New Roman" panose="02020603050405020304" pitchFamily="18" charset="0"/>
                <a:ea typeface="PingFang SC" panose="020B0400000000000000" pitchFamily="34" charset="-122"/>
                <a:cs typeface="Times New Roman" panose="02020603050405020304" pitchFamily="18" charset="0"/>
              </a:rPr>
              <a:t>O(N</a:t>
            </a:r>
            <a:r>
              <a:rPr lang="en-GB" altLang="zh-CN" baseline="30000" dirty="0">
                <a:effectLst/>
                <a:latin typeface="Times New Roman" panose="02020603050405020304" pitchFamily="18" charset="0"/>
                <a:ea typeface="PingFang SC" panose="020B0400000000000000" pitchFamily="34" charset="-122"/>
                <a:cs typeface="Times New Roman" panose="02020603050405020304" pitchFamily="18" charset="0"/>
              </a:rPr>
              <a:t>2</a:t>
            </a:r>
            <a:r>
              <a:rPr lang="en-GB" altLang="zh-CN" dirty="0">
                <a:effectLst/>
                <a:latin typeface="Times New Roman" panose="02020603050405020304" pitchFamily="18" charset="0"/>
                <a:ea typeface="PingFang SC" panose="020B0400000000000000" pitchFamily="34" charset="-122"/>
                <a:cs typeface="Times New Roman" panose="02020603050405020304" pitchFamily="18" charset="0"/>
              </a:rPr>
              <a:t>C)</a:t>
            </a:r>
            <a:r>
              <a:rPr lang="zh-CN" altLang="en-US" dirty="0">
                <a:effectLst/>
                <a:latin typeface="Times New Roman" panose="02020603050405020304" pitchFamily="18" charset="0"/>
                <a:ea typeface="PingFang SC" panose="020B0400000000000000" pitchFamily="34" charset="-122"/>
                <a:cs typeface="Times New Roman" panose="02020603050405020304" pitchFamily="18" charset="0"/>
              </a:rPr>
              <a:t>、空间复杂度</a:t>
            </a:r>
            <a:r>
              <a:rPr lang="en-GB" altLang="zh-CN" dirty="0">
                <a:effectLst/>
                <a:latin typeface="Times New Roman" panose="02020603050405020304" pitchFamily="18" charset="0"/>
                <a:ea typeface="PingFang SC" panose="020B0400000000000000" pitchFamily="34" charset="-122"/>
                <a:cs typeface="Times New Roman" panose="02020603050405020304" pitchFamily="18" charset="0"/>
              </a:rPr>
              <a:t>O(N</a:t>
            </a:r>
            <a:r>
              <a:rPr lang="en-GB" altLang="zh-CN" baseline="30000" dirty="0">
                <a:effectLst/>
                <a:latin typeface="Times New Roman" panose="02020603050405020304" pitchFamily="18" charset="0"/>
                <a:ea typeface="PingFang SC" panose="020B0400000000000000" pitchFamily="34" charset="-122"/>
                <a:cs typeface="Times New Roman" panose="02020603050405020304" pitchFamily="18" charset="0"/>
              </a:rPr>
              <a:t>2</a:t>
            </a:r>
            <a:r>
              <a:rPr lang="en-GB" altLang="zh-CN" dirty="0">
                <a:effectLst/>
                <a:latin typeface="Times New Roman" panose="02020603050405020304" pitchFamily="18" charset="0"/>
                <a:ea typeface="PingFang SC" panose="020B0400000000000000" pitchFamily="34" charset="-122"/>
                <a:cs typeface="Times New Roman" panose="02020603050405020304" pitchFamily="18" charset="0"/>
              </a:rPr>
              <a:t>)</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pic>
        <p:nvPicPr>
          <p:cNvPr id="25" name="图片 24" descr="文本&#10;&#10;描述已自动生成"/>
          <p:cNvPicPr>
            <a:picLocks noChangeAspect="1"/>
          </p:cNvPicPr>
          <p:nvPr>
            <p:custDataLst>
              <p:tags r:id="rId17"/>
            </p:custDataLst>
          </p:nvPr>
        </p:nvPicPr>
        <p:blipFill>
          <a:blip r:embed="rId18"/>
          <a:stretch>
            <a:fillRect/>
          </a:stretch>
        </p:blipFill>
        <p:spPr>
          <a:xfrm>
            <a:off x="1233631" y="4508293"/>
            <a:ext cx="4660900" cy="1549400"/>
          </a:xfrm>
          <a:prstGeom prst="rect">
            <a:avLst/>
          </a:prstGeom>
        </p:spPr>
      </p:pic>
      <p:pic>
        <p:nvPicPr>
          <p:cNvPr id="27" name="图片 26" descr="文本&#10;&#10;低可信度描述已自动生成"/>
          <p:cNvPicPr>
            <a:picLocks noChangeAspect="1"/>
          </p:cNvPicPr>
          <p:nvPr>
            <p:custDataLst>
              <p:tags r:id="rId19"/>
            </p:custDataLst>
          </p:nvPr>
        </p:nvPicPr>
        <p:blipFill>
          <a:blip r:embed="rId20"/>
          <a:stretch>
            <a:fillRect/>
          </a:stretch>
        </p:blipFill>
        <p:spPr>
          <a:xfrm>
            <a:off x="1821460" y="4048199"/>
            <a:ext cx="4165600" cy="571500"/>
          </a:xfrm>
          <a:prstGeom prst="rect">
            <a:avLst/>
          </a:prstGeom>
        </p:spPr>
      </p:pic>
      <p:sp>
        <p:nvSpPr>
          <p:cNvPr id="28" name="文本框 27"/>
          <p:cNvSpPr txBox="1"/>
          <p:nvPr>
            <p:custDataLst>
              <p:tags r:id="rId21"/>
            </p:custDataLst>
          </p:nvPr>
        </p:nvSpPr>
        <p:spPr>
          <a:xfrm>
            <a:off x="5987060" y="4163868"/>
            <a:ext cx="5583580" cy="1477328"/>
          </a:xfrm>
          <a:prstGeom prst="rect">
            <a:avLst/>
          </a:prstGeom>
          <a:noFill/>
        </p:spPr>
        <p:txBody>
          <a:bodyPr wrap="none" rtlCol="0">
            <a:spAutoFit/>
          </a:bodyPr>
          <a:lstStyle/>
          <a:p>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将查询中的每个通道、位置编码和值向量视为内部头</a:t>
            </a:r>
            <a:endPar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将</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EV</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项简化为</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EV^</a:t>
            </a:r>
            <a:endPar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endParaRPr kumimoji="1" lang="en-GB" altLang="zh-CN" dirty="0">
              <a:latin typeface="Times New Roman" panose="02020603050405020304" pitchFamily="18" charset="0"/>
              <a:ea typeface="PingFang SC" panose="020B0400000000000000" pitchFamily="34" charset="-122"/>
              <a:cs typeface="Times New Roman" panose="02020603050405020304" pitchFamily="18" charset="0"/>
            </a:endParaRPr>
          </a:p>
          <a:p>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有两种类型的</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token</a:t>
            </a:r>
            <a:r>
              <a:rPr lang="zh-CN" altLang="en-US" dirty="0">
                <a:latin typeface="Times New Roman" panose="02020603050405020304" pitchFamily="18" charset="0"/>
                <a:ea typeface="PingFang SC" panose="020B0400000000000000" pitchFamily="34" charset="-122"/>
                <a:cs typeface="Times New Roman" panose="02020603050405020304" pitchFamily="18" charset="0"/>
              </a:rPr>
              <a:t>：</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class token</a:t>
            </a:r>
            <a:r>
              <a:rPr lang="zh-CN" altLang="en-GB" b="0" i="0" dirty="0">
                <a:effectLst/>
                <a:latin typeface="Times New Roman" panose="02020603050405020304" pitchFamily="18" charset="0"/>
                <a:ea typeface="PingFang SC" panose="020B0400000000000000" pitchFamily="34" charset="-122"/>
                <a:cs typeface="Times New Roman" panose="02020603050405020304" pitchFamily="18" charset="0"/>
              </a:rPr>
              <a:t>（</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CLS</a:t>
            </a:r>
            <a:r>
              <a:rPr lang="zh-CN" altLang="en-GB" b="0" i="0" dirty="0">
                <a:effectLst/>
                <a:latin typeface="Times New Roman" panose="02020603050405020304" pitchFamily="18" charset="0"/>
                <a:ea typeface="PingFang SC" panose="020B0400000000000000" pitchFamily="34" charset="-122"/>
                <a:cs typeface="Times New Roman" panose="02020603050405020304" pitchFamily="18" charset="0"/>
              </a:rPr>
              <a:t>）</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和</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image token</a:t>
            </a:r>
            <a:endPar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使用二维深度卷积</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3"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5" name="图片 4" descr="图示&#10;&#10;描述已自动生成"/>
          <p:cNvPicPr>
            <a:picLocks noChangeAspect="1"/>
          </p:cNvPicPr>
          <p:nvPr>
            <p:custDataLst>
              <p:tags r:id="rId1"/>
            </p:custDataLst>
          </p:nvPr>
        </p:nvPicPr>
        <p:blipFill>
          <a:blip r:embed="rId2"/>
          <a:stretch>
            <a:fillRect/>
          </a:stretch>
        </p:blipFill>
        <p:spPr>
          <a:xfrm>
            <a:off x="390960" y="831174"/>
            <a:ext cx="5168900" cy="4902200"/>
          </a:xfrm>
          <a:prstGeom prst="rect">
            <a:avLst/>
          </a:prstGeom>
        </p:spPr>
      </p:pic>
      <p:sp>
        <p:nvSpPr>
          <p:cNvPr id="6" name="文本框 5"/>
          <p:cNvSpPr txBox="1"/>
          <p:nvPr>
            <p:custDataLst>
              <p:tags r:id="rId3"/>
            </p:custDataLst>
          </p:nvPr>
        </p:nvSpPr>
        <p:spPr>
          <a:xfrm>
            <a:off x="5326312" y="1441727"/>
            <a:ext cx="6186309" cy="646331"/>
          </a:xfrm>
          <a:prstGeom prst="rect">
            <a:avLst/>
          </a:prstGeom>
          <a:noFill/>
        </p:spPr>
        <p:txBody>
          <a:bodyPr wrap="none" rtlCol="0">
            <a:spAutoFit/>
          </a:bodyPr>
          <a:lstStyle/>
          <a:p>
            <a:r>
              <a:rPr lang="en-US" altLang="zh-CN" b="0" i="0" u="none" strike="noStrike" dirty="0">
                <a:solidFill>
                  <a:schemeClr val="accent1"/>
                </a:solidFill>
                <a:effectLst/>
                <a:latin typeface="Times New Roman" panose="02020603050405020304" pitchFamily="18" charset="0"/>
                <a:ea typeface="PingFang SC" panose="020B0400000000000000" pitchFamily="34" charset="-122"/>
                <a:cs typeface="Times New Roman" panose="02020603050405020304" pitchFamily="18" charset="0"/>
              </a:rPr>
              <a:t>Conv-Attention</a:t>
            </a:r>
            <a:r>
              <a:rPr lang="zh-CN" altLang="en-US" b="0" i="0" u="none" strike="noStrike" dirty="0">
                <a:solidFill>
                  <a:schemeClr val="accent1"/>
                </a:solidFill>
                <a:effectLst/>
                <a:latin typeface="Times New Roman" panose="02020603050405020304" pitchFamily="18" charset="0"/>
                <a:ea typeface="PingFang SC" panose="020B0400000000000000" pitchFamily="34" charset="-122"/>
                <a:cs typeface="Times New Roman" panose="02020603050405020304" pitchFamily="18" charset="0"/>
              </a:rPr>
              <a:t>对输入的图像标记应用卷积位置编码。</a:t>
            </a:r>
            <a:endParaRPr lang="en-US" altLang="zh-CN" b="0" i="0" u="none" strike="noStrike" dirty="0">
              <a:solidFill>
                <a:schemeClr val="accent1"/>
              </a:solidFill>
              <a:effectLst/>
              <a:latin typeface="Times New Roman" panose="02020603050405020304" pitchFamily="18" charset="0"/>
              <a:ea typeface="PingFang SC" panose="020B0400000000000000" pitchFamily="34" charset="-122"/>
              <a:cs typeface="Times New Roman" panose="02020603050405020304" pitchFamily="18" charset="0"/>
            </a:endParaRPr>
          </a:p>
          <a:p>
            <a:r>
              <a:rPr lang="zh-CN" altLang="en-US" b="0" i="0" u="none" strike="noStrike" dirty="0">
                <a:solidFill>
                  <a:schemeClr val="accent1"/>
                </a:solidFill>
                <a:effectLst/>
                <a:latin typeface="Times New Roman" panose="02020603050405020304" pitchFamily="18" charset="0"/>
                <a:ea typeface="PingFang SC" panose="020B0400000000000000" pitchFamily="34" charset="-122"/>
                <a:cs typeface="Times New Roman" panose="02020603050405020304" pitchFamily="18" charset="0"/>
              </a:rPr>
              <a:t>得到的特征被输入到具有卷积相对位置编码的分解注意力中</a:t>
            </a:r>
            <a:endParaRPr kumimoji="1" lang="en-US" altLang="zh-CN" b="0" i="0" u="none" strike="noStrike" dirty="0">
              <a:solidFill>
                <a:schemeClr val="accent1"/>
              </a:solidFill>
              <a:effectLst/>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9" name="文本框 8"/>
          <p:cNvSpPr txBox="1"/>
          <p:nvPr>
            <p:custDataLst>
              <p:tags r:id="rId4"/>
            </p:custDataLst>
          </p:nvPr>
        </p:nvSpPr>
        <p:spPr>
          <a:xfrm>
            <a:off x="5326312" y="4362159"/>
            <a:ext cx="6474763" cy="1200329"/>
          </a:xfrm>
          <a:prstGeom prst="rect">
            <a:avLst/>
          </a:prstGeom>
          <a:noFill/>
        </p:spPr>
        <p:txBody>
          <a:bodyPr wrap="square" rtlCol="0">
            <a:spAutoFit/>
          </a:bodyPr>
          <a:lstStyle>
            <a:defPPr>
              <a:defRPr lang="zh-CN"/>
            </a:defPPr>
            <a:lvl1pPr>
              <a:defRPr b="0" i="0" u="none" strike="noStrike">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defRPr>
            </a:lvl1pPr>
          </a:lstStyle>
          <a:p>
            <a:r>
              <a:rPr lang="zh-CN" altLang="en-US" dirty="0"/>
              <a:t>共享同一尺度内串行和并行模块的权重</a:t>
            </a:r>
            <a:endParaRPr lang="en-US" altLang="zh-CN" dirty="0"/>
          </a:p>
          <a:p>
            <a:r>
              <a:rPr lang="zh-CN" altLang="en-US" dirty="0"/>
              <a:t>对于卷积位置编码，卷积核大小设置为</a:t>
            </a:r>
            <a:r>
              <a:rPr lang="en-US" altLang="zh-CN" dirty="0"/>
              <a:t>3</a:t>
            </a:r>
            <a:r>
              <a:rPr lang="zh-CN" altLang="en-US" dirty="0"/>
              <a:t>。</a:t>
            </a:r>
            <a:endParaRPr lang="en-US" altLang="zh-CN" dirty="0"/>
          </a:p>
          <a:p>
            <a:r>
              <a:rPr lang="zh-CN" altLang="en-US" dirty="0"/>
              <a:t>对于卷积相对位置编码的不同注意头的图像特征，卷积核大小设置为</a:t>
            </a:r>
            <a:r>
              <a:rPr lang="en-US" altLang="zh-CN" dirty="0"/>
              <a:t>3</a:t>
            </a:r>
            <a:r>
              <a:rPr lang="zh-CN" altLang="en-US" dirty="0"/>
              <a:t>、</a:t>
            </a:r>
            <a:r>
              <a:rPr lang="en-US" altLang="zh-CN" dirty="0"/>
              <a:t>5</a:t>
            </a:r>
            <a:r>
              <a:rPr lang="zh-CN" altLang="en-US" dirty="0"/>
              <a:t>和</a:t>
            </a:r>
            <a:r>
              <a:rPr lang="en-US" altLang="zh-CN" dirty="0"/>
              <a:t>7</a:t>
            </a:r>
            <a:r>
              <a:rPr lang="zh-CN" altLang="en-US" dirty="0"/>
              <a:t>。</a:t>
            </a:r>
            <a:endParaRPr lang="zh-CN" altLang="en-US" dirty="0"/>
          </a:p>
        </p:txBody>
      </p:sp>
      <p:sp>
        <p:nvSpPr>
          <p:cNvPr id="10" name="文本框 9"/>
          <p:cNvSpPr txBox="1"/>
          <p:nvPr>
            <p:custDataLst>
              <p:tags r:id="rId5"/>
            </p:custDataLst>
          </p:nvPr>
        </p:nvSpPr>
        <p:spPr>
          <a:xfrm>
            <a:off x="5326277" y="2928594"/>
            <a:ext cx="6474763" cy="1477328"/>
          </a:xfrm>
          <a:prstGeom prst="rect">
            <a:avLst/>
          </a:prstGeom>
          <a:noFill/>
        </p:spPr>
        <p:txBody>
          <a:bodyPr wrap="square" rtlCol="0">
            <a:spAutoFit/>
          </a:bodyPr>
          <a:lstStyle/>
          <a:p>
            <a:pPr marL="342900" indent="-342900">
              <a:buFont typeface="+mj-lt"/>
              <a:buAutoNum type="arabicPeriod"/>
            </a:pPr>
            <a:r>
              <a:rPr kumimoji="1"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输入的</a:t>
            </a:r>
            <a:r>
              <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image</a:t>
            </a:r>
            <a:r>
              <a:rPr kumimoji="1"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token</a:t>
            </a:r>
            <a:r>
              <a:rPr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标记应用卷积位置编码，</a:t>
            </a:r>
            <a:r>
              <a:rPr kumimoji="1"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进行</a:t>
            </a:r>
            <a:r>
              <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DepthwiseConv1D</a:t>
            </a:r>
            <a:r>
              <a:rPr kumimoji="1"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a:t>
            </a:r>
            <a:endPar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kumimoji="1"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得到的结果进行</a:t>
            </a:r>
            <a:r>
              <a:rPr kumimoji="1" lang="en-US" altLang="zh-CN" b="0" i="0" u="none" strike="noStrike" dirty="0" err="1">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ConvAtt</a:t>
            </a:r>
            <a:r>
              <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a:t>
            </a:r>
            <a:r>
              <a:rPr kumimoji="1"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，进行</a:t>
            </a:r>
            <a:r>
              <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Factorized</a:t>
            </a:r>
            <a:r>
              <a:rPr kumimoji="1"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Attention</a:t>
            </a:r>
            <a:r>
              <a:rPr kumimoji="1"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和卷积相对位置编码，生成的映射用于后续前馈网络。</a:t>
            </a:r>
            <a:endPar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endParaRPr kumimoji="1"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endParaRPr>
          </a:p>
        </p:txBody>
      </p:sp>
      <p:pic>
        <p:nvPicPr>
          <p:cNvPr id="12" name="图片 11"/>
          <p:cNvPicPr>
            <a:picLocks noChangeAspect="1"/>
          </p:cNvPicPr>
          <p:nvPr>
            <p:custDataLst>
              <p:tags r:id="rId6"/>
            </p:custDataLst>
          </p:nvPr>
        </p:nvPicPr>
        <p:blipFill>
          <a:blip r:embed="rId7"/>
          <a:stretch>
            <a:fillRect/>
          </a:stretch>
        </p:blipFill>
        <p:spPr>
          <a:xfrm>
            <a:off x="5326312" y="2200502"/>
            <a:ext cx="4356100" cy="647700"/>
          </a:xfrm>
          <a:prstGeom prst="rect">
            <a:avLst/>
          </a:prstGeom>
        </p:spPr>
      </p:pic>
      <p:sp>
        <p:nvSpPr>
          <p:cNvPr id="3" name="文本框 2"/>
          <p:cNvSpPr txBox="1"/>
          <p:nvPr>
            <p:custDataLst>
              <p:tags r:id="rId8"/>
            </p:custDataLst>
          </p:nvPr>
        </p:nvSpPr>
        <p:spPr>
          <a:xfrm>
            <a:off x="2566035" y="68580"/>
            <a:ext cx="4064000"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:Conv-Attention Module</a:t>
            </a:r>
            <a:endParaRPr kumimoji="1" lang="en-US" altLang="zh-CN" sz="2000" dirty="0">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8" name="图片 7" descr="图示&#10;&#10;描述已自动生成"/>
          <p:cNvPicPr>
            <a:picLocks noChangeAspect="1"/>
          </p:cNvPicPr>
          <p:nvPr>
            <p:custDataLst>
              <p:tags r:id="rId1"/>
            </p:custDataLst>
          </p:nvPr>
        </p:nvPicPr>
        <p:blipFill>
          <a:blip r:embed="rId2"/>
          <a:stretch>
            <a:fillRect/>
          </a:stretch>
        </p:blipFill>
        <p:spPr>
          <a:xfrm>
            <a:off x="1005031" y="997907"/>
            <a:ext cx="8697108" cy="3154123"/>
          </a:xfrm>
          <a:prstGeom prst="rect">
            <a:avLst/>
          </a:prstGeom>
        </p:spPr>
      </p:pic>
      <p:sp>
        <p:nvSpPr>
          <p:cNvPr id="9" name="文本框 8"/>
          <p:cNvSpPr txBox="1"/>
          <p:nvPr>
            <p:custDataLst>
              <p:tags r:id="rId3"/>
            </p:custDataLst>
          </p:nvPr>
        </p:nvSpPr>
        <p:spPr>
          <a:xfrm>
            <a:off x="1721923" y="4152030"/>
            <a:ext cx="1207382" cy="369332"/>
          </a:xfrm>
          <a:prstGeom prst="rect">
            <a:avLst/>
          </a:prstGeom>
          <a:noFill/>
        </p:spPr>
        <p:txBody>
          <a:bodyPr wrap="none" rtlCol="0">
            <a:spAutoFit/>
          </a:bodyPr>
          <a:p>
            <a:r>
              <a:rPr kumimoji="1" lang="en-US" altLang="zh-CN" b="1" dirty="0" err="1">
                <a:latin typeface="Times New Roman" panose="02020603050405020304" pitchFamily="18" charset="0"/>
                <a:cs typeface="Times New Roman" panose="02020603050405020304" pitchFamily="18" charset="0"/>
              </a:rPr>
              <a:t>CoaT</a:t>
            </a:r>
            <a:r>
              <a:rPr kumimoji="1" lang="en-US" altLang="zh-CN" b="1" dirty="0">
                <a:latin typeface="Times New Roman" panose="02020603050405020304" pitchFamily="18" charset="0"/>
                <a:cs typeface="Times New Roman" panose="02020603050405020304" pitchFamily="18" charset="0"/>
              </a:rPr>
              <a:t>-Lite</a:t>
            </a:r>
            <a:endParaRPr kumimoji="1" lang="zh-CN" altLang="en-US" b="1" dirty="0">
              <a:latin typeface="Times New Roman" panose="02020603050405020304" pitchFamily="18" charset="0"/>
              <a:cs typeface="Times New Roman" panose="02020603050405020304" pitchFamily="18" charset="0"/>
            </a:endParaRPr>
          </a:p>
        </p:txBody>
      </p:sp>
      <p:sp>
        <p:nvSpPr>
          <p:cNvPr id="10" name="文本框 9"/>
          <p:cNvSpPr txBox="1"/>
          <p:nvPr>
            <p:custDataLst>
              <p:tags r:id="rId4"/>
            </p:custDataLst>
          </p:nvPr>
        </p:nvSpPr>
        <p:spPr>
          <a:xfrm>
            <a:off x="6155461" y="4152030"/>
            <a:ext cx="736099" cy="369332"/>
          </a:xfrm>
          <a:prstGeom prst="rect">
            <a:avLst/>
          </a:prstGeom>
          <a:noFill/>
        </p:spPr>
        <p:txBody>
          <a:bodyPr wrap="none" rtlCol="0">
            <a:spAutoFit/>
          </a:bodyPr>
          <a:p>
            <a:r>
              <a:rPr kumimoji="1" lang="en-US" altLang="zh-CN" b="1" dirty="0" err="1">
                <a:latin typeface="Times New Roman" panose="02020603050405020304" pitchFamily="18" charset="0"/>
                <a:cs typeface="Times New Roman" panose="02020603050405020304" pitchFamily="18" charset="0"/>
              </a:rPr>
              <a:t>CoaT</a:t>
            </a:r>
            <a:endParaRPr kumimoji="1" lang="zh-CN" altLang="en-US" b="1" dirty="0">
              <a:latin typeface="Times New Roman" panose="02020603050405020304" pitchFamily="18" charset="0"/>
              <a:cs typeface="Times New Roman" panose="02020603050405020304" pitchFamily="18" charset="0"/>
            </a:endParaRPr>
          </a:p>
        </p:txBody>
      </p:sp>
      <p:sp>
        <p:nvSpPr>
          <p:cNvPr id="12" name="文本框 11"/>
          <p:cNvSpPr txBox="1"/>
          <p:nvPr>
            <p:custDataLst>
              <p:tags r:id="rId5"/>
            </p:custDataLst>
          </p:nvPr>
        </p:nvSpPr>
        <p:spPr>
          <a:xfrm>
            <a:off x="1163437" y="4698737"/>
            <a:ext cx="3531736" cy="923330"/>
          </a:xfrm>
          <a:prstGeom prst="rect">
            <a:avLst/>
          </a:prstGeom>
          <a:noFill/>
        </p:spPr>
        <p:txBody>
          <a:bodyPr wrap="none" rtlCol="0">
            <a:spAutoFit/>
          </a:bodyPr>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仅串行块；</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下采样后在最后一个串行块中</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获得</a:t>
            </a:r>
            <a:r>
              <a:rPr kumimoji="1" lang="en-US" altLang="zh-CN" dirty="0" err="1">
                <a:latin typeface="Times New Roman" panose="02020603050405020304" pitchFamily="18" charset="0"/>
                <a:ea typeface="PingFang SC" panose="020B0400000000000000" pitchFamily="34" charset="-122"/>
                <a:cs typeface="Times New Roman" panose="02020603050405020304" pitchFamily="18" charset="0"/>
              </a:rPr>
              <a:t>cls</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token</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13" name="文本框 12"/>
          <p:cNvSpPr txBox="1"/>
          <p:nvPr>
            <p:custDataLst>
              <p:tags r:id="rId6"/>
            </p:custDataLst>
          </p:nvPr>
        </p:nvSpPr>
        <p:spPr>
          <a:xfrm>
            <a:off x="5650330" y="4698737"/>
            <a:ext cx="3762568" cy="923330"/>
          </a:xfrm>
          <a:prstGeom prst="rect">
            <a:avLst/>
          </a:prstGeom>
          <a:noFill/>
        </p:spPr>
        <p:txBody>
          <a:bodyPr wrap="none" rtlCol="0">
            <a:spAutoFit/>
          </a:bodyPr>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串行块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并行块；</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从串行块获得多尺度特征映射，</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从其他三个尺度中聚合</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CLS token</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14" name="文本框 13"/>
          <p:cNvSpPr txBox="1"/>
          <p:nvPr>
            <p:custDataLst>
              <p:tags r:id="rId7"/>
            </p:custDataLst>
          </p:nvPr>
        </p:nvSpPr>
        <p:spPr>
          <a:xfrm>
            <a:off x="1163437" y="5614776"/>
            <a:ext cx="2989216" cy="369332"/>
          </a:xfrm>
          <a:prstGeom prst="rect">
            <a:avLst/>
          </a:prstGeom>
          <a:noFill/>
        </p:spPr>
        <p:txBody>
          <a:bodyPr wrap="none" rtlCol="0">
            <a:spAutoFit/>
          </a:bodyPr>
          <a:p>
            <a:r>
              <a:rPr lang="en-GB" altLang="zh-CN" b="0" i="0" dirty="0">
                <a:effectLst/>
                <a:latin typeface="Times New Roman" panose="02020603050405020304" pitchFamily="18" charset="0"/>
                <a:cs typeface="Times New Roman" panose="02020603050405020304" pitchFamily="18" charset="0"/>
              </a:rPr>
              <a:t>Tiny, </a:t>
            </a:r>
            <a:r>
              <a:rPr lang="en-GB" altLang="zh-CN" b="0" i="0" dirty="0" err="1">
                <a:effectLst/>
                <a:latin typeface="Times New Roman" panose="02020603050405020304" pitchFamily="18" charset="0"/>
                <a:cs typeface="Times New Roman" panose="02020603050405020304" pitchFamily="18" charset="0"/>
              </a:rPr>
              <a:t>Mini,Small</a:t>
            </a:r>
            <a:r>
              <a:rPr lang="en-GB" altLang="zh-CN" b="0" i="0" dirty="0">
                <a:effectLst/>
                <a:latin typeface="Times New Roman" panose="02020603050405020304" pitchFamily="18" charset="0"/>
                <a:cs typeface="Times New Roman" panose="02020603050405020304" pitchFamily="18" charset="0"/>
              </a:rPr>
              <a:t> and Medium</a:t>
            </a:r>
            <a:endParaRPr kumimoji="1" lang="zh-CN" altLang="en-US" dirty="0">
              <a:latin typeface="Times New Roman" panose="02020603050405020304" pitchFamily="18" charset="0"/>
              <a:cs typeface="Times New Roman" panose="02020603050405020304" pitchFamily="18" charset="0"/>
            </a:endParaRPr>
          </a:p>
        </p:txBody>
      </p:sp>
      <p:sp>
        <p:nvSpPr>
          <p:cNvPr id="3" name="文本框 2"/>
          <p:cNvSpPr txBox="1"/>
          <p:nvPr>
            <p:custDataLst>
              <p:tags r:id="rId8"/>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7" name="文本框 6"/>
          <p:cNvSpPr txBox="1"/>
          <p:nvPr>
            <p:custDataLst>
              <p:tags r:id="rId1"/>
            </p:custDataLst>
          </p:nvPr>
        </p:nvSpPr>
        <p:spPr>
          <a:xfrm>
            <a:off x="838200" y="1042472"/>
            <a:ext cx="10975768" cy="369332"/>
          </a:xfrm>
          <a:prstGeom prst="rect">
            <a:avLst/>
          </a:prstGeom>
          <a:noFill/>
        </p:spPr>
        <p:txBody>
          <a:bodyPr wrap="square">
            <a:spAutoFit/>
          </a:bodyPr>
          <a:p>
            <a:r>
              <a:rPr lang="en-GB" altLang="zh-CN" b="0" i="0" u="none" strike="noStrike" dirty="0" err="1">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CoaT</a:t>
            </a:r>
            <a:r>
              <a:rPr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架构中的两种类型的构建块，即串行块和并行块，模拟多种尺度，并实现协同尺度机制。</a:t>
            </a:r>
            <a:endParaRPr lang="zh-CN" altLang="en-US" dirty="0">
              <a:latin typeface="Times New Roman" panose="02020603050405020304" pitchFamily="18" charset="0"/>
              <a:cs typeface="Times New Roman" panose="02020603050405020304" pitchFamily="18" charset="0"/>
            </a:endParaRPr>
          </a:p>
        </p:txBody>
      </p:sp>
      <p:pic>
        <p:nvPicPr>
          <p:cNvPr id="9" name="图片 8"/>
          <p:cNvPicPr>
            <a:picLocks noChangeAspect="1"/>
          </p:cNvPicPr>
          <p:nvPr>
            <p:custDataLst>
              <p:tags r:id="rId2"/>
            </p:custDataLst>
          </p:nvPr>
        </p:nvPicPr>
        <p:blipFill>
          <a:blip r:embed="rId3"/>
          <a:stretch>
            <a:fillRect/>
          </a:stretch>
        </p:blipFill>
        <p:spPr>
          <a:xfrm>
            <a:off x="538596" y="1506517"/>
            <a:ext cx="5295900" cy="4152900"/>
          </a:xfrm>
          <a:prstGeom prst="rect">
            <a:avLst/>
          </a:prstGeom>
        </p:spPr>
      </p:pic>
      <p:sp>
        <p:nvSpPr>
          <p:cNvPr id="10" name="文本框 9"/>
          <p:cNvSpPr txBox="1"/>
          <p:nvPr>
            <p:custDataLst>
              <p:tags r:id="rId4"/>
            </p:custDataLst>
          </p:nvPr>
        </p:nvSpPr>
        <p:spPr>
          <a:xfrm>
            <a:off x="5385762" y="1691183"/>
            <a:ext cx="5130572" cy="369332"/>
          </a:xfrm>
          <a:prstGeom prst="rect">
            <a:avLst/>
          </a:prstGeom>
          <a:noFill/>
        </p:spPr>
        <p:txBody>
          <a:bodyPr wrap="none" rtlCol="0">
            <a:spAutoFit/>
          </a:bodyPr>
          <a:p>
            <a:r>
              <a:rPr kumimoji="1" lang="en-US" altLang="zh-CN" dirty="0" err="1">
                <a:latin typeface="Times New Roman" panose="02020603050405020304" pitchFamily="18" charset="0"/>
                <a:ea typeface="PingFang SC" panose="020B0400000000000000" pitchFamily="34" charset="-122"/>
                <a:cs typeface="Times New Roman" panose="02020603050405020304" pitchFamily="18" charset="0"/>
              </a:rPr>
              <a:t>CoaT</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Serial</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Block</a:t>
            </a:r>
            <a:r>
              <a:rPr lang="zh-CN" altLang="en-US" i="0" dirty="0">
                <a:effectLst/>
                <a:latin typeface="Times New Roman" panose="02020603050405020304" pitchFamily="18" charset="0"/>
                <a:ea typeface="PingFang SC" panose="020B0400000000000000" pitchFamily="34" charset="-122"/>
                <a:cs typeface="Times New Roman" panose="02020603050405020304" pitchFamily="18" charset="0"/>
              </a:rPr>
              <a:t>降低分辨率对图像表示进行建模</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12" name="文本框 11"/>
          <p:cNvSpPr txBox="1"/>
          <p:nvPr>
            <p:custDataLst>
              <p:tags r:id="rId5"/>
            </p:custDataLst>
          </p:nvPr>
        </p:nvSpPr>
        <p:spPr>
          <a:xfrm>
            <a:off x="5383739" y="2321916"/>
            <a:ext cx="6657840" cy="2308324"/>
          </a:xfrm>
          <a:prstGeom prst="rect">
            <a:avLst/>
          </a:prstGeom>
          <a:noFill/>
        </p:spPr>
        <p:txBody>
          <a:bodyPr wrap="square" rtlCol="0">
            <a:spAutoFit/>
          </a:bodyPr>
          <a:p>
            <a:pPr marL="342900" indent="-342900">
              <a:buFont typeface="+mj-lt"/>
              <a:buAutoNum type="arabicPeriod"/>
            </a:pP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patch embedding</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层按一定比例对输入的特征图进行采样；</a:t>
            </a:r>
            <a:endPar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将缩减后的特征图展平为一系列</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image</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 </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tokens</a:t>
            </a:r>
            <a:r>
              <a:rPr lang="zh-CN" altLang="en-US" dirty="0">
                <a:latin typeface="Times New Roman" panose="02020603050405020304" pitchFamily="18" charset="0"/>
                <a:ea typeface="PingFang SC" panose="020B0400000000000000" pitchFamily="34" charset="-122"/>
                <a:cs typeface="Times New Roman" panose="02020603050405020304" pitchFamily="18" charset="0"/>
              </a:rPr>
              <a:t>；</a:t>
            </a:r>
            <a:endParaRPr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将</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image tokens</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与额外的</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CLS token</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连接，应用</a:t>
            </a:r>
            <a:r>
              <a:rPr lang="en-US" altLang="zh-CN" b="0" i="0" dirty="0" err="1">
                <a:effectLst/>
                <a:latin typeface="Times New Roman" panose="02020603050405020304" pitchFamily="18" charset="0"/>
                <a:ea typeface="PingFang SC" panose="020B0400000000000000" pitchFamily="34" charset="-122"/>
                <a:cs typeface="Times New Roman" panose="02020603050405020304" pitchFamily="18" charset="0"/>
              </a:rPr>
              <a:t>ConvAtt</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，生成的映射用于后续前馈网络；</a:t>
            </a:r>
            <a:endPar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将</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CLS token</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与</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image tokens</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分离，并将</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image tokens</a:t>
            </a:r>
            <a:r>
              <a:rPr lang="zh-CN" altLang="en-US" dirty="0">
                <a:latin typeface="Times New Roman" panose="02020603050405020304" pitchFamily="18" charset="0"/>
                <a:ea typeface="PingFang SC" panose="020B0400000000000000" pitchFamily="34" charset="-122"/>
                <a:cs typeface="Times New Roman" panose="02020603050405020304" pitchFamily="18" charset="0"/>
              </a:rPr>
              <a:t> </a:t>
            </a:r>
            <a:r>
              <a:rPr lang="en-US" altLang="zh-CN" dirty="0">
                <a:latin typeface="Times New Roman" panose="02020603050405020304" pitchFamily="18" charset="0"/>
                <a:ea typeface="PingFang SC" panose="020B0400000000000000" pitchFamily="34" charset="-122"/>
                <a:cs typeface="Times New Roman" panose="02020603050405020304" pitchFamily="18" charset="0"/>
              </a:rPr>
              <a:t>reshape</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为下一个串行块的二维特征映射。</a:t>
            </a:r>
            <a:b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br>
            <a:endPar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3" name="文本框 2"/>
          <p:cNvSpPr txBox="1"/>
          <p:nvPr>
            <p:custDataLst>
              <p:tags r:id="rId6"/>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1"/>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sp>
        <p:nvSpPr>
          <p:cNvPr id="7" name="文本框 6"/>
          <p:cNvSpPr txBox="1"/>
          <p:nvPr>
            <p:custDataLst>
              <p:tags r:id="rId2"/>
            </p:custDataLst>
          </p:nvPr>
        </p:nvSpPr>
        <p:spPr>
          <a:xfrm>
            <a:off x="838200" y="936427"/>
            <a:ext cx="10975768" cy="369332"/>
          </a:xfrm>
          <a:prstGeom prst="rect">
            <a:avLst/>
          </a:prstGeom>
          <a:noFill/>
        </p:spPr>
        <p:txBody>
          <a:bodyPr wrap="square">
            <a:spAutoFit/>
          </a:bodyPr>
          <a:p>
            <a:r>
              <a:rPr lang="en-GB" altLang="zh-CN" b="0" i="0" u="none" strike="noStrike" dirty="0" err="1">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CoaT</a:t>
            </a:r>
            <a:r>
              <a:rPr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架构中的两种类型的构建块，即串行块和并行块，模拟多种尺度，并实现协同尺度机制。</a:t>
            </a:r>
            <a:endParaRPr lang="zh-CN" altLang="en-US" dirty="0">
              <a:latin typeface="Times New Roman" panose="02020603050405020304" pitchFamily="18" charset="0"/>
              <a:cs typeface="Times New Roman" panose="02020603050405020304" pitchFamily="18" charset="0"/>
            </a:endParaRPr>
          </a:p>
        </p:txBody>
      </p:sp>
      <p:pic>
        <p:nvPicPr>
          <p:cNvPr id="9" name="图片 8"/>
          <p:cNvPicPr>
            <a:picLocks noChangeAspect="1"/>
          </p:cNvPicPr>
          <p:nvPr>
            <p:custDataLst>
              <p:tags r:id="rId3"/>
            </p:custDataLst>
          </p:nvPr>
        </p:nvPicPr>
        <p:blipFill>
          <a:blip r:embed="rId4"/>
          <a:stretch>
            <a:fillRect/>
          </a:stretch>
        </p:blipFill>
        <p:spPr>
          <a:xfrm>
            <a:off x="-319223" y="1587163"/>
            <a:ext cx="5293222" cy="4150800"/>
          </a:xfrm>
          <a:prstGeom prst="rect">
            <a:avLst/>
          </a:prstGeom>
        </p:spPr>
      </p:pic>
      <p:sp>
        <p:nvSpPr>
          <p:cNvPr id="4" name="文本框 3"/>
          <p:cNvSpPr txBox="1"/>
          <p:nvPr>
            <p:custDataLst>
              <p:tags r:id="rId5"/>
            </p:custDataLst>
          </p:nvPr>
        </p:nvSpPr>
        <p:spPr>
          <a:xfrm>
            <a:off x="4042602" y="1660823"/>
            <a:ext cx="7816563" cy="4493538"/>
          </a:xfrm>
          <a:prstGeom prst="rect">
            <a:avLst/>
          </a:prstGeom>
          <a:noFill/>
        </p:spPr>
        <p:txBody>
          <a:bodyPr wrap="none" rtlCol="0">
            <a:spAutoFit/>
          </a:bodyPr>
          <a:p>
            <a:r>
              <a:rPr kumimoji="1" lang="en-GB" altLang="zh-CN" sz="1100" dirty="0">
                <a:latin typeface="Verdana" panose="020B0604030504040204" pitchFamily="34" charset="0"/>
                <a:ea typeface="Verdana" panose="020B0604030504040204" pitchFamily="34" charset="0"/>
                <a:cs typeface="Verdana" panose="020B0604030504040204" pitchFamily="34" charset="0"/>
              </a:rPr>
              <a:t>def </a:t>
            </a:r>
            <a:r>
              <a:rPr kumimoji="1" lang="en-GB" altLang="zh-CN" sz="1100" b="1" dirty="0" err="1">
                <a:latin typeface="Verdana" panose="020B0604030504040204" pitchFamily="34" charset="0"/>
                <a:ea typeface="Verdana" panose="020B0604030504040204" pitchFamily="34" charset="0"/>
                <a:cs typeface="Verdana" panose="020B0604030504040204" pitchFamily="34" charset="0"/>
              </a:rPr>
              <a:t>coat_lite_small</a:t>
            </a:r>
            <a:r>
              <a:rPr kumimoji="1" lang="en-GB" altLang="zh-CN" sz="1100" dirty="0">
                <a:latin typeface="Verdana" panose="020B0604030504040204" pitchFamily="34" charset="0"/>
                <a:ea typeface="Verdana" panose="020B0604030504040204" pitchFamily="34" charset="0"/>
                <a:cs typeface="Verdana" panose="020B0604030504040204" pitchFamily="34" charset="0"/>
              </a:rPr>
              <a:t>(**</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kwargs</a:t>
            </a:r>
            <a:r>
              <a:rPr kumimoji="1" lang="en-GB" altLang="zh-CN" sz="11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11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ea typeface="Verdana" panose="020B0604030504040204" pitchFamily="34" charset="0"/>
                <a:cs typeface="Verdana" panose="020B0604030504040204" pitchFamily="34" charset="0"/>
              </a:rPr>
              <a:t>    model = </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CoaT</a:t>
            </a:r>
            <a:r>
              <a:rPr kumimoji="1" lang="en-GB" altLang="zh-CN" sz="1100" dirty="0">
                <a:latin typeface="Verdana" panose="020B0604030504040204" pitchFamily="34" charset="0"/>
                <a:ea typeface="Verdana" panose="020B0604030504040204" pitchFamily="34" charset="0"/>
                <a:cs typeface="Verdana" panose="020B0604030504040204" pitchFamily="34" charset="0"/>
              </a:rPr>
              <a:t>(</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patch_size</a:t>
            </a:r>
            <a:r>
              <a:rPr kumimoji="1" lang="en-GB" altLang="zh-CN" sz="1100" dirty="0">
                <a:latin typeface="Verdana" panose="020B0604030504040204" pitchFamily="34" charset="0"/>
                <a:ea typeface="Verdana" panose="020B0604030504040204" pitchFamily="34" charset="0"/>
                <a:cs typeface="Verdana" panose="020B0604030504040204" pitchFamily="34" charset="0"/>
              </a:rPr>
              <a:t>=4, </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embed_dims</a:t>
            </a:r>
            <a:r>
              <a:rPr kumimoji="1" lang="en-GB" altLang="zh-CN" sz="1100" dirty="0">
                <a:latin typeface="Verdana" panose="020B0604030504040204" pitchFamily="34" charset="0"/>
                <a:ea typeface="Verdana" panose="020B0604030504040204" pitchFamily="34" charset="0"/>
                <a:cs typeface="Verdana" panose="020B0604030504040204" pitchFamily="34" charset="0"/>
              </a:rPr>
              <a:t>=[64, 128, 320, 512], </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serial_depths</a:t>
            </a:r>
            <a:r>
              <a:rPr kumimoji="1" lang="en-GB" altLang="zh-CN" sz="11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11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ea typeface="Verdana" panose="020B0604030504040204" pitchFamily="34" charset="0"/>
                <a:cs typeface="Verdana" panose="020B0604030504040204" pitchFamily="34" charset="0"/>
              </a:rPr>
              <a:t>[3, 4, 6, 3], </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parallel_depth</a:t>
            </a:r>
            <a:r>
              <a:rPr kumimoji="1" lang="en-GB" altLang="zh-CN" sz="1100" dirty="0">
                <a:latin typeface="Verdana" panose="020B0604030504040204" pitchFamily="34" charset="0"/>
                <a:ea typeface="Verdana" panose="020B0604030504040204" pitchFamily="34" charset="0"/>
                <a:cs typeface="Verdana" panose="020B0604030504040204" pitchFamily="34" charset="0"/>
              </a:rPr>
              <a:t>=0, </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num_heads</a:t>
            </a:r>
            <a:r>
              <a:rPr kumimoji="1" lang="en-GB" altLang="zh-CN" sz="1100" dirty="0">
                <a:latin typeface="Verdana" panose="020B0604030504040204" pitchFamily="34" charset="0"/>
                <a:ea typeface="Verdana" panose="020B0604030504040204" pitchFamily="34" charset="0"/>
                <a:cs typeface="Verdana" panose="020B0604030504040204" pitchFamily="34" charset="0"/>
              </a:rPr>
              <a:t>=8, </a:t>
            </a:r>
            <a:endParaRPr kumimoji="1" lang="en-GB" altLang="zh-CN" sz="11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100" dirty="0" err="1">
                <a:latin typeface="Verdana" panose="020B0604030504040204" pitchFamily="34" charset="0"/>
                <a:ea typeface="Verdana" panose="020B0604030504040204" pitchFamily="34" charset="0"/>
                <a:cs typeface="Verdana" panose="020B0604030504040204" pitchFamily="34" charset="0"/>
              </a:rPr>
              <a:t>mlp_ratios</a:t>
            </a:r>
            <a:r>
              <a:rPr kumimoji="1" lang="en-GB" altLang="zh-CN" sz="1100" dirty="0">
                <a:latin typeface="Verdana" panose="020B0604030504040204" pitchFamily="34" charset="0"/>
                <a:ea typeface="Verdana" panose="020B0604030504040204" pitchFamily="34" charset="0"/>
                <a:cs typeface="Verdana" panose="020B0604030504040204" pitchFamily="34" charset="0"/>
              </a:rPr>
              <a:t>=[8, 8, 4, 4], **</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kwargs</a:t>
            </a:r>
            <a:r>
              <a:rPr kumimoji="1" lang="en-GB" altLang="zh-CN" sz="11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11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ea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model.default_cfg</a:t>
            </a:r>
            <a:r>
              <a:rPr kumimoji="1" lang="en-GB" altLang="zh-CN" sz="1100" dirty="0">
                <a:latin typeface="Verdana" panose="020B0604030504040204" pitchFamily="34" charset="0"/>
                <a:ea typeface="Verdana" panose="020B0604030504040204" pitchFamily="34" charset="0"/>
                <a:cs typeface="Verdana" panose="020B0604030504040204" pitchFamily="34" charset="0"/>
              </a:rPr>
              <a:t> = _</a:t>
            </a:r>
            <a:r>
              <a:rPr kumimoji="1" lang="en-GB" altLang="zh-CN" sz="1100" dirty="0" err="1">
                <a:latin typeface="Verdana" panose="020B0604030504040204" pitchFamily="34" charset="0"/>
                <a:ea typeface="Verdana" panose="020B0604030504040204" pitchFamily="34" charset="0"/>
                <a:cs typeface="Verdana" panose="020B0604030504040204" pitchFamily="34" charset="0"/>
              </a:rPr>
              <a:t>cfg_coat</a:t>
            </a:r>
            <a:r>
              <a:rPr kumimoji="1" lang="en-GB" altLang="zh-CN" sz="11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11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ea typeface="Verdana" panose="020B0604030504040204" pitchFamily="34" charset="0"/>
                <a:cs typeface="Verdana" panose="020B0604030504040204" pitchFamily="34" charset="0"/>
              </a:rPr>
              <a:t>    return model</a:t>
            </a:r>
            <a:endParaRPr kumimoji="1" lang="en-GB" altLang="zh-CN" sz="1100" dirty="0">
              <a:latin typeface="Verdana" panose="020B0604030504040204" pitchFamily="34" charset="0"/>
              <a:ea typeface="Verdana" panose="020B0604030504040204" pitchFamily="34" charset="0"/>
              <a:cs typeface="Verdana" panose="020B0604030504040204" pitchFamily="34" charset="0"/>
            </a:endParaRPr>
          </a:p>
          <a:p>
            <a:endParaRPr kumimoji="1" lang="en-GB" altLang="zh-CN" sz="1100" dirty="0">
              <a:latin typeface="Verdana" panose="020B0604030504040204" pitchFamily="34" charset="0"/>
              <a:ea typeface="Verdana" panose="020B0604030504040204" pitchFamily="34" charset="0"/>
              <a:cs typeface="Verdana" panose="020B0604030504040204" pitchFamily="34" charset="0"/>
            </a:endParaRPr>
          </a:p>
          <a:p>
            <a:endParaRPr kumimoji="1" lang="en-GB" altLang="zh-CN" sz="11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class </a:t>
            </a:r>
            <a:r>
              <a:rPr kumimoji="1" lang="en-GB" altLang="zh-CN" sz="1100" b="1" dirty="0" err="1">
                <a:latin typeface="Verdana" panose="020B0604030504040204" pitchFamily="34" charset="0"/>
                <a:cs typeface="Verdana" panose="020B0604030504040204" pitchFamily="34" charset="0"/>
              </a:rPr>
              <a:t>PatchEmbed</a:t>
            </a:r>
            <a:r>
              <a:rPr kumimoji="1" lang="en-GB" altLang="zh-CN" sz="1100" dirty="0">
                <a:latin typeface="Verdana" panose="020B0604030504040204" pitchFamily="34" charset="0"/>
                <a:cs typeface="Verdana" panose="020B0604030504040204" pitchFamily="34" charset="0"/>
              </a:rPr>
              <a:t>(</a:t>
            </a:r>
            <a:r>
              <a:rPr kumimoji="1" lang="en-GB" altLang="zh-CN" sz="1100" dirty="0" err="1">
                <a:latin typeface="Verdana" panose="020B0604030504040204" pitchFamily="34" charset="0"/>
                <a:cs typeface="Verdana" panose="020B0604030504040204" pitchFamily="34" charset="0"/>
              </a:rPr>
              <a:t>nn.Module</a:t>
            </a:r>
            <a:r>
              <a:rPr kumimoji="1" lang="en-GB" altLang="zh-CN" sz="1100" dirty="0">
                <a:latin typeface="Verdana" panose="020B0604030504040204" pitchFamily="34" charset="0"/>
                <a:cs typeface="Verdana" panose="020B0604030504040204" pitchFamily="34" charset="0"/>
              </a:rPr>
              <a:t>):</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 Image to Patch Embedding """</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def __</a:t>
            </a:r>
            <a:r>
              <a:rPr kumimoji="1" lang="en-GB" altLang="zh-CN" sz="1100" dirty="0" err="1">
                <a:latin typeface="Verdana" panose="020B0604030504040204" pitchFamily="34" charset="0"/>
                <a:cs typeface="Verdana" panose="020B0604030504040204" pitchFamily="34" charset="0"/>
              </a:rPr>
              <a:t>init</a:t>
            </a:r>
            <a:r>
              <a:rPr kumimoji="1" lang="en-GB" altLang="zh-CN" sz="1100" dirty="0">
                <a:latin typeface="Verdana" panose="020B0604030504040204" pitchFamily="34" charset="0"/>
                <a:cs typeface="Verdana" panose="020B0604030504040204" pitchFamily="34" charset="0"/>
              </a:rPr>
              <a:t>__(self, </a:t>
            </a:r>
            <a:r>
              <a:rPr kumimoji="1" lang="en-GB" altLang="zh-CN" sz="1100" dirty="0" err="1">
                <a:latin typeface="Verdana" panose="020B0604030504040204" pitchFamily="34" charset="0"/>
                <a:cs typeface="Verdana" panose="020B0604030504040204" pitchFamily="34" charset="0"/>
              </a:rPr>
              <a:t>patch_size</a:t>
            </a:r>
            <a:r>
              <a:rPr kumimoji="1" lang="en-GB" altLang="zh-CN" sz="1100" dirty="0">
                <a:latin typeface="Verdana" panose="020B0604030504040204" pitchFamily="34" charset="0"/>
                <a:cs typeface="Verdana" panose="020B0604030504040204" pitchFamily="34" charset="0"/>
              </a:rPr>
              <a:t>=16, </a:t>
            </a:r>
            <a:r>
              <a:rPr kumimoji="1" lang="en-GB" altLang="zh-CN" sz="1100" dirty="0" err="1">
                <a:latin typeface="Verdana" panose="020B0604030504040204" pitchFamily="34" charset="0"/>
                <a:cs typeface="Verdana" panose="020B0604030504040204" pitchFamily="34" charset="0"/>
              </a:rPr>
              <a:t>in_chans</a:t>
            </a:r>
            <a:r>
              <a:rPr kumimoji="1" lang="en-GB" altLang="zh-CN" sz="1100" dirty="0">
                <a:latin typeface="Verdana" panose="020B0604030504040204" pitchFamily="34" charset="0"/>
                <a:cs typeface="Verdana" panose="020B0604030504040204" pitchFamily="34" charset="0"/>
              </a:rPr>
              <a:t>=3, </a:t>
            </a:r>
            <a:r>
              <a:rPr kumimoji="1" lang="en-GB" altLang="zh-CN" sz="1100" dirty="0" err="1">
                <a:latin typeface="Verdana" panose="020B0604030504040204" pitchFamily="34" charset="0"/>
                <a:cs typeface="Verdana" panose="020B0604030504040204" pitchFamily="34" charset="0"/>
              </a:rPr>
              <a:t>embed_dim</a:t>
            </a:r>
            <a:r>
              <a:rPr kumimoji="1" lang="en-GB" altLang="zh-CN" sz="1100" dirty="0">
                <a:latin typeface="Verdana" panose="020B0604030504040204" pitchFamily="34" charset="0"/>
                <a:cs typeface="Verdana" panose="020B0604030504040204" pitchFamily="34" charset="0"/>
              </a:rPr>
              <a:t>=768):</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super().__</a:t>
            </a:r>
            <a:r>
              <a:rPr kumimoji="1" lang="en-GB" altLang="zh-CN" sz="1100" dirty="0" err="1">
                <a:latin typeface="Verdana" panose="020B0604030504040204" pitchFamily="34" charset="0"/>
                <a:cs typeface="Verdana" panose="020B0604030504040204" pitchFamily="34" charset="0"/>
              </a:rPr>
              <a:t>init</a:t>
            </a:r>
            <a:r>
              <a:rPr kumimoji="1" lang="en-GB" altLang="zh-CN" sz="1100" dirty="0">
                <a:latin typeface="Verdana" panose="020B0604030504040204" pitchFamily="34" charset="0"/>
                <a:cs typeface="Verdana" panose="020B0604030504040204" pitchFamily="34" charset="0"/>
              </a:rPr>
              <a:t>__()</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patch_size</a:t>
            </a:r>
            <a:r>
              <a:rPr kumimoji="1" lang="en-GB" altLang="zh-CN" sz="1100" dirty="0">
                <a:latin typeface="Verdana" panose="020B0604030504040204" pitchFamily="34" charset="0"/>
                <a:cs typeface="Verdana" panose="020B0604030504040204" pitchFamily="34" charset="0"/>
              </a:rPr>
              <a:t> = to_2tuple(</a:t>
            </a:r>
            <a:r>
              <a:rPr kumimoji="1" lang="en-GB" altLang="zh-CN" sz="1100" dirty="0" err="1">
                <a:latin typeface="Verdana" panose="020B0604030504040204" pitchFamily="34" charset="0"/>
                <a:cs typeface="Verdana" panose="020B0604030504040204" pitchFamily="34" charset="0"/>
              </a:rPr>
              <a:t>patch_size</a:t>
            </a:r>
            <a:r>
              <a:rPr kumimoji="1" lang="en-GB" altLang="zh-CN" sz="1100" dirty="0">
                <a:latin typeface="Verdana" panose="020B0604030504040204" pitchFamily="34" charset="0"/>
                <a:cs typeface="Verdana" panose="020B0604030504040204" pitchFamily="34" charset="0"/>
              </a:rPr>
              <a:t>)</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self.patch_size</a:t>
            </a:r>
            <a:r>
              <a:rPr kumimoji="1" lang="en-GB" altLang="zh-CN" sz="1100" dirty="0">
                <a:latin typeface="Verdana" panose="020B0604030504040204" pitchFamily="34" charset="0"/>
                <a:cs typeface="Verdana" panose="020B0604030504040204" pitchFamily="34" charset="0"/>
              </a:rPr>
              <a:t> = </a:t>
            </a:r>
            <a:r>
              <a:rPr kumimoji="1" lang="en-GB" altLang="zh-CN" sz="1100" dirty="0" err="1">
                <a:latin typeface="Verdana" panose="020B0604030504040204" pitchFamily="34" charset="0"/>
                <a:cs typeface="Verdana" panose="020B0604030504040204" pitchFamily="34" charset="0"/>
              </a:rPr>
              <a:t>patch_size</a:t>
            </a:r>
            <a:r>
              <a:rPr kumimoji="1" lang="en-GB" altLang="zh-CN" sz="1100" dirty="0">
                <a:latin typeface="Verdana" panose="020B0604030504040204" pitchFamily="34" charset="0"/>
                <a:cs typeface="Verdana" panose="020B0604030504040204" pitchFamily="34" charset="0"/>
              </a:rPr>
              <a:t> #4</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self.proj</a:t>
            </a:r>
            <a:r>
              <a:rPr kumimoji="1" lang="en-GB" altLang="zh-CN" sz="1100" dirty="0">
                <a:latin typeface="Verdana" panose="020B0604030504040204" pitchFamily="34" charset="0"/>
                <a:cs typeface="Verdana" panose="020B0604030504040204" pitchFamily="34" charset="0"/>
              </a:rPr>
              <a:t> = nn.Conv2d(</a:t>
            </a:r>
            <a:r>
              <a:rPr kumimoji="1" lang="en-GB" altLang="zh-CN" sz="1100" dirty="0" err="1">
                <a:latin typeface="Verdana" panose="020B0604030504040204" pitchFamily="34" charset="0"/>
                <a:cs typeface="Verdana" panose="020B0604030504040204" pitchFamily="34" charset="0"/>
              </a:rPr>
              <a:t>in_chans</a:t>
            </a:r>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embed_dim</a:t>
            </a:r>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kernel_size</a:t>
            </a:r>
            <a:r>
              <a:rPr kumimoji="1" lang="en-GB" altLang="zh-CN" sz="1100" dirty="0">
                <a:latin typeface="Verdana" panose="020B0604030504040204" pitchFamily="34" charset="0"/>
                <a:cs typeface="Verdana" panose="020B0604030504040204" pitchFamily="34" charset="0"/>
              </a:rPr>
              <a:t>=</a:t>
            </a:r>
            <a:r>
              <a:rPr kumimoji="1" lang="en-GB" altLang="zh-CN" sz="1100" dirty="0" err="1">
                <a:latin typeface="Verdana" panose="020B0604030504040204" pitchFamily="34" charset="0"/>
                <a:cs typeface="Verdana" panose="020B0604030504040204" pitchFamily="34" charset="0"/>
              </a:rPr>
              <a:t>patch_size</a:t>
            </a:r>
            <a:r>
              <a:rPr kumimoji="1" lang="en-GB" altLang="zh-CN" sz="1100" dirty="0">
                <a:latin typeface="Verdana" panose="020B0604030504040204" pitchFamily="34" charset="0"/>
                <a:cs typeface="Verdana" panose="020B0604030504040204" pitchFamily="34" charset="0"/>
              </a:rPr>
              <a:t>, stride=</a:t>
            </a:r>
            <a:r>
              <a:rPr kumimoji="1" lang="en-GB" altLang="zh-CN" sz="1100" dirty="0" err="1">
                <a:latin typeface="Verdana" panose="020B0604030504040204" pitchFamily="34" charset="0"/>
                <a:cs typeface="Verdana" panose="020B0604030504040204" pitchFamily="34" charset="0"/>
              </a:rPr>
              <a:t>patch_size</a:t>
            </a:r>
            <a:r>
              <a:rPr kumimoji="1" lang="en-GB" altLang="zh-CN" sz="1100" dirty="0">
                <a:latin typeface="Verdana" panose="020B0604030504040204" pitchFamily="34" charset="0"/>
                <a:cs typeface="Verdana" panose="020B0604030504040204" pitchFamily="34" charset="0"/>
              </a:rPr>
              <a:t>)#(3,64,4,4)</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self.norm</a:t>
            </a:r>
            <a:r>
              <a:rPr kumimoji="1" lang="en-GB" altLang="zh-CN" sz="1100" dirty="0">
                <a:latin typeface="Verdana" panose="020B0604030504040204" pitchFamily="34" charset="0"/>
                <a:cs typeface="Verdana" panose="020B0604030504040204" pitchFamily="34" charset="0"/>
              </a:rPr>
              <a:t> = </a:t>
            </a:r>
            <a:r>
              <a:rPr kumimoji="1" lang="en-GB" altLang="zh-CN" sz="1100" dirty="0" err="1">
                <a:latin typeface="Verdana" panose="020B0604030504040204" pitchFamily="34" charset="0"/>
                <a:cs typeface="Verdana" panose="020B0604030504040204" pitchFamily="34" charset="0"/>
              </a:rPr>
              <a:t>nn.LayerNorm</a:t>
            </a:r>
            <a:r>
              <a:rPr kumimoji="1" lang="en-GB" altLang="zh-CN" sz="1100" dirty="0">
                <a:latin typeface="Verdana" panose="020B0604030504040204" pitchFamily="34" charset="0"/>
                <a:cs typeface="Verdana" panose="020B0604030504040204" pitchFamily="34" charset="0"/>
              </a:rPr>
              <a:t>(</a:t>
            </a:r>
            <a:r>
              <a:rPr kumimoji="1" lang="en-GB" altLang="zh-CN" sz="1100" dirty="0" err="1">
                <a:latin typeface="Verdana" panose="020B0604030504040204" pitchFamily="34" charset="0"/>
                <a:cs typeface="Verdana" panose="020B0604030504040204" pitchFamily="34" charset="0"/>
              </a:rPr>
              <a:t>embed_dim</a:t>
            </a:r>
            <a:r>
              <a:rPr kumimoji="1" lang="en-GB" altLang="zh-CN" sz="1100" dirty="0">
                <a:latin typeface="Verdana" panose="020B0604030504040204" pitchFamily="34" charset="0"/>
                <a:cs typeface="Verdana" panose="020B0604030504040204" pitchFamily="34" charset="0"/>
              </a:rPr>
              <a:t>)</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def</a:t>
            </a:r>
            <a:r>
              <a:rPr kumimoji="1" lang="en-GB" altLang="zh-CN" sz="1100" b="1" dirty="0">
                <a:latin typeface="Verdana" panose="020B0604030504040204" pitchFamily="34" charset="0"/>
                <a:cs typeface="Verdana" panose="020B0604030504040204" pitchFamily="34" charset="0"/>
              </a:rPr>
              <a:t> forward</a:t>
            </a:r>
            <a:r>
              <a:rPr kumimoji="1" lang="en-GB" altLang="zh-CN" sz="1100" dirty="0">
                <a:latin typeface="Verdana" panose="020B0604030504040204" pitchFamily="34" charset="0"/>
                <a:cs typeface="Verdana" panose="020B0604030504040204" pitchFamily="34" charset="0"/>
              </a:rPr>
              <a:t>(self, x):</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_, _, H, W = </a:t>
            </a:r>
            <a:r>
              <a:rPr kumimoji="1" lang="en-GB" altLang="zh-CN" sz="1100" dirty="0" err="1">
                <a:latin typeface="Verdana" panose="020B0604030504040204" pitchFamily="34" charset="0"/>
                <a:cs typeface="Verdana" panose="020B0604030504040204" pitchFamily="34" charset="0"/>
              </a:rPr>
              <a:t>x.shape</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out_H</a:t>
            </a:r>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out_W</a:t>
            </a:r>
            <a:r>
              <a:rPr kumimoji="1" lang="en-GB" altLang="zh-CN" sz="1100" dirty="0">
                <a:latin typeface="Verdana" panose="020B0604030504040204" pitchFamily="34" charset="0"/>
                <a:cs typeface="Verdana" panose="020B0604030504040204" pitchFamily="34" charset="0"/>
              </a:rPr>
              <a:t> = H // </a:t>
            </a:r>
            <a:r>
              <a:rPr kumimoji="1" lang="en-GB" altLang="zh-CN" sz="1100" dirty="0" err="1">
                <a:latin typeface="Verdana" panose="020B0604030504040204" pitchFamily="34" charset="0"/>
                <a:cs typeface="Verdana" panose="020B0604030504040204" pitchFamily="34" charset="0"/>
              </a:rPr>
              <a:t>self.patch_size</a:t>
            </a:r>
            <a:r>
              <a:rPr kumimoji="1" lang="en-GB" altLang="zh-CN" sz="1100" dirty="0">
                <a:latin typeface="Verdana" panose="020B0604030504040204" pitchFamily="34" charset="0"/>
                <a:cs typeface="Verdana" panose="020B0604030504040204" pitchFamily="34" charset="0"/>
              </a:rPr>
              <a:t>[0], W // </a:t>
            </a:r>
            <a:r>
              <a:rPr kumimoji="1" lang="en-GB" altLang="zh-CN" sz="1100" dirty="0" err="1">
                <a:latin typeface="Verdana" panose="020B0604030504040204" pitchFamily="34" charset="0"/>
                <a:cs typeface="Verdana" panose="020B0604030504040204" pitchFamily="34" charset="0"/>
              </a:rPr>
              <a:t>self.patch_size</a:t>
            </a:r>
            <a:r>
              <a:rPr kumimoji="1" lang="en-GB" altLang="zh-CN" sz="1100" dirty="0">
                <a:latin typeface="Verdana" panose="020B0604030504040204" pitchFamily="34" charset="0"/>
                <a:cs typeface="Verdana" panose="020B0604030504040204" pitchFamily="34" charset="0"/>
              </a:rPr>
              <a:t>[1] #(120,160)/(80,60)</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x = </a:t>
            </a:r>
            <a:r>
              <a:rPr kumimoji="1" lang="en-GB" altLang="zh-CN" sz="1100" dirty="0" err="1">
                <a:latin typeface="Verdana" panose="020B0604030504040204" pitchFamily="34" charset="0"/>
                <a:cs typeface="Verdana" panose="020B0604030504040204" pitchFamily="34" charset="0"/>
              </a:rPr>
              <a:t>self.proj</a:t>
            </a:r>
            <a:r>
              <a:rPr kumimoji="1" lang="en-GB" altLang="zh-CN" sz="1100" dirty="0">
                <a:latin typeface="Verdana" panose="020B0604030504040204" pitchFamily="34" charset="0"/>
                <a:cs typeface="Verdana" panose="020B0604030504040204" pitchFamily="34" charset="0"/>
              </a:rPr>
              <a:t>(x).flatten(2).transpose(1, 2)#(1,19200,64)/(1,4800,128)</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out = </a:t>
            </a:r>
            <a:r>
              <a:rPr kumimoji="1" lang="en-GB" altLang="zh-CN" sz="1100" dirty="0" err="1">
                <a:latin typeface="Verdana" panose="020B0604030504040204" pitchFamily="34" charset="0"/>
                <a:cs typeface="Verdana" panose="020B0604030504040204" pitchFamily="34" charset="0"/>
              </a:rPr>
              <a:t>self.norm</a:t>
            </a:r>
            <a:r>
              <a:rPr kumimoji="1" lang="en-GB" altLang="zh-CN" sz="1100" dirty="0">
                <a:latin typeface="Verdana" panose="020B0604030504040204" pitchFamily="34" charset="0"/>
                <a:cs typeface="Verdana" panose="020B0604030504040204" pitchFamily="34" charset="0"/>
              </a:rPr>
              <a:t>(x)#(1,19200,64)</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a:t>
            </a:r>
            <a:endParaRPr kumimoji="1" lang="en-GB" altLang="zh-CN" sz="1100" dirty="0">
              <a:latin typeface="Verdana" panose="020B0604030504040204" pitchFamily="34" charset="0"/>
              <a:cs typeface="Verdana" panose="020B0604030504040204" pitchFamily="34" charset="0"/>
            </a:endParaRPr>
          </a:p>
          <a:p>
            <a:r>
              <a:rPr kumimoji="1" lang="en-GB" altLang="zh-CN" sz="1100" dirty="0">
                <a:latin typeface="Verdana" panose="020B0604030504040204" pitchFamily="34" charset="0"/>
                <a:cs typeface="Verdana" panose="020B0604030504040204" pitchFamily="34" charset="0"/>
              </a:rPr>
              <a:t>        return out, (</a:t>
            </a:r>
            <a:r>
              <a:rPr kumimoji="1" lang="en-GB" altLang="zh-CN" sz="1100" dirty="0" err="1">
                <a:latin typeface="Verdana" panose="020B0604030504040204" pitchFamily="34" charset="0"/>
                <a:cs typeface="Verdana" panose="020B0604030504040204" pitchFamily="34" charset="0"/>
              </a:rPr>
              <a:t>out_H</a:t>
            </a:r>
            <a:r>
              <a:rPr kumimoji="1" lang="en-GB" altLang="zh-CN" sz="1100" dirty="0">
                <a:latin typeface="Verdana" panose="020B0604030504040204" pitchFamily="34" charset="0"/>
                <a:cs typeface="Verdana" panose="020B0604030504040204" pitchFamily="34" charset="0"/>
              </a:rPr>
              <a:t>, </a:t>
            </a:r>
            <a:r>
              <a:rPr kumimoji="1" lang="en-GB" altLang="zh-CN" sz="1100" dirty="0" err="1">
                <a:latin typeface="Verdana" panose="020B0604030504040204" pitchFamily="34" charset="0"/>
                <a:cs typeface="Verdana" panose="020B0604030504040204" pitchFamily="34" charset="0"/>
              </a:rPr>
              <a:t>out_W</a:t>
            </a:r>
            <a:r>
              <a:rPr kumimoji="1" lang="en-GB" altLang="zh-CN" sz="1100" dirty="0">
                <a:latin typeface="Verdana" panose="020B0604030504040204" pitchFamily="34" charset="0"/>
                <a:cs typeface="Verdana" panose="020B0604030504040204" pitchFamily="34" charset="0"/>
              </a:rPr>
              <a:t>)</a:t>
            </a:r>
            <a:endParaRPr kumimoji="1" lang="zh-CN" altLang="en-US" sz="1100" dirty="0">
              <a:latin typeface="Verdana" panose="020B0604030504040204" pitchFamily="34" charset="0"/>
              <a:cs typeface="Verdana" panose="020B060403050404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9" name="图片 8"/>
          <p:cNvPicPr>
            <a:picLocks noChangeAspect="1"/>
          </p:cNvPicPr>
          <p:nvPr>
            <p:custDataLst>
              <p:tags r:id="rId1"/>
            </p:custDataLst>
          </p:nvPr>
        </p:nvPicPr>
        <p:blipFill>
          <a:blip r:embed="rId2"/>
          <a:stretch>
            <a:fillRect/>
          </a:stretch>
        </p:blipFill>
        <p:spPr>
          <a:xfrm>
            <a:off x="-319001" y="1353441"/>
            <a:ext cx="5293222" cy="4150800"/>
          </a:xfrm>
          <a:prstGeom prst="rect">
            <a:avLst/>
          </a:prstGeom>
        </p:spPr>
      </p:pic>
      <p:sp>
        <p:nvSpPr>
          <p:cNvPr id="3" name="文本框 2"/>
          <p:cNvSpPr txBox="1"/>
          <p:nvPr>
            <p:custDataLst>
              <p:tags r:id="rId3"/>
            </p:custDataLst>
          </p:nvPr>
        </p:nvSpPr>
        <p:spPr>
          <a:xfrm>
            <a:off x="3615090" y="718602"/>
            <a:ext cx="8662949" cy="5078313"/>
          </a:xfrm>
          <a:prstGeom prst="rect">
            <a:avLst/>
          </a:prstGeom>
          <a:noFill/>
        </p:spPr>
        <p:txBody>
          <a:bodyPr wrap="none" rtlCol="0">
            <a:spAutoFit/>
          </a:bodyPr>
          <a:p>
            <a:r>
              <a:rPr kumimoji="1" lang="en-GB" altLang="zh-CN" sz="900" dirty="0">
                <a:latin typeface="Verdana" panose="020B0604030504040204" pitchFamily="34" charset="0"/>
                <a:ea typeface="Verdana" panose="020B0604030504040204" pitchFamily="34" charset="0"/>
                <a:cs typeface="Verdana" panose="020B0604030504040204" pitchFamily="34" charset="0"/>
              </a:rPr>
              <a:t>class </a:t>
            </a:r>
            <a:r>
              <a:rPr kumimoji="1" lang="en-GB" altLang="zh-CN" sz="900" b="1" dirty="0" err="1">
                <a:latin typeface="Verdana" panose="020B0604030504040204" pitchFamily="34" charset="0"/>
                <a:ea typeface="Verdana" panose="020B0604030504040204" pitchFamily="34" charset="0"/>
                <a:cs typeface="Verdana" panose="020B0604030504040204" pitchFamily="34" charset="0"/>
              </a:rPr>
              <a:t>SerialBlock</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nn.Module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Serial block class.</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Note: In this implementation, each serial block only contains a conv-attention and a FFN (MLP) module.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def </a:t>
            </a:r>
            <a:r>
              <a:rPr kumimoji="1" lang="en-GB" altLang="zh-CN" sz="900" b="1" dirty="0">
                <a:latin typeface="Verdana" panose="020B0604030504040204" pitchFamily="34" charset="0"/>
                <a:ea typeface="Verdana" panose="020B0604030504040204" pitchFamily="34" charset="0"/>
                <a:cs typeface="Verdana" panose="020B0604030504040204" pitchFamily="34" charset="0"/>
              </a:rPr>
              <a:t>__</a:t>
            </a:r>
            <a:r>
              <a:rPr kumimoji="1" lang="en-GB" altLang="zh-CN" sz="900" b="1" dirty="0" err="1">
                <a:latin typeface="Verdana" panose="020B0604030504040204" pitchFamily="34" charset="0"/>
                <a:ea typeface="Verdana" panose="020B0604030504040204" pitchFamily="34" charset="0"/>
                <a:cs typeface="Verdana" panose="020B0604030504040204" pitchFamily="34" charset="0"/>
              </a:rPr>
              <a:t>init</a:t>
            </a:r>
            <a:r>
              <a:rPr kumimoji="1" lang="en-GB" altLang="zh-CN" sz="900" b="1" dirty="0">
                <a:latin typeface="Verdana" panose="020B0604030504040204" pitchFamily="34" charset="0"/>
                <a:ea typeface="Verdana" panose="020B0604030504040204" pitchFamily="34" charset="0"/>
                <a:cs typeface="Verdana" panose="020B0604030504040204" pitchFamily="34" charset="0"/>
              </a:rPr>
              <a:t>__(</a:t>
            </a:r>
            <a:r>
              <a:rPr kumimoji="1" lang="en-GB" altLang="zh-CN" sz="900" dirty="0">
                <a:latin typeface="Verdana" panose="020B0604030504040204" pitchFamily="34" charset="0"/>
                <a:ea typeface="Verdana" panose="020B0604030504040204" pitchFamily="34" charset="0"/>
                <a:cs typeface="Verdana" panose="020B0604030504040204" pitchFamily="34" charset="0"/>
              </a:rPr>
              <a:t>self, dim,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num_heads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mlp_ratio</a:t>
            </a:r>
            <a:r>
              <a:rPr kumimoji="1" lang="en-GB" altLang="zh-CN" sz="900" dirty="0">
                <a:latin typeface="Verdana" panose="020B0604030504040204" pitchFamily="34" charset="0"/>
                <a:ea typeface="Verdana" panose="020B0604030504040204" pitchFamily="34" charset="0"/>
                <a:cs typeface="Verdana" panose="020B0604030504040204" pitchFamily="34" charset="0"/>
              </a:rPr>
              <a:t>=4.,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qkv_bias</a:t>
            </a:r>
            <a:r>
              <a:rPr kumimoji="1" lang="en-GB" altLang="zh-CN" sz="900" dirty="0">
                <a:latin typeface="Verdana" panose="020B0604030504040204" pitchFamily="34" charset="0"/>
                <a:ea typeface="Verdana" panose="020B0604030504040204" pitchFamily="34" charset="0"/>
                <a:cs typeface="Verdana" panose="020B0604030504040204" pitchFamily="34" charset="0"/>
              </a:rPr>
              <a:t>=False,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qk_scale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=None, drop=0.,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attn_drop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=0.,</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drop_path</a:t>
            </a:r>
            <a:r>
              <a:rPr kumimoji="1" lang="en-GB" altLang="zh-CN" sz="900" dirty="0">
                <a:latin typeface="Verdana" panose="020B0604030504040204" pitchFamily="34" charset="0"/>
                <a:ea typeface="Verdana" panose="020B0604030504040204" pitchFamily="34" charset="0"/>
                <a:cs typeface="Verdana" panose="020B0604030504040204" pitchFamily="34" charset="0"/>
              </a:rPr>
              <a:t>=0.,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act_layer</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nn.GELU</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norm_layer</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nn.LayerNorm</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=None,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=None):</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=self.cpe1,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=self.crpe1</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super().__</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init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__()</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Conv-Attention.</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shared_cpe</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self.norm1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norm_layer</a:t>
            </a:r>
            <a:r>
              <a:rPr kumimoji="1" lang="en-GB" altLang="zh-CN" sz="900" dirty="0">
                <a:latin typeface="Verdana" panose="020B0604030504040204" pitchFamily="34" charset="0"/>
                <a:ea typeface="Verdana" panose="020B0604030504040204" pitchFamily="34" charset="0"/>
                <a:cs typeface="Verdana" panose="020B0604030504040204" pitchFamily="34" charset="0"/>
              </a:rPr>
              <a:t>(dim)</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self.factoratt_crpe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FactorAtt_ConvRelPosEnc</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dim,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num_heads</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num_heads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qkv_bias</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qkv_bias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qk_scale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qk_scale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attn_drop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attn_drop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proj_drop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=drop,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self.drop_path</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DropPath</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drop_path</a:t>
            </a:r>
            <a:r>
              <a:rPr kumimoji="1" lang="en-GB" altLang="zh-CN" sz="900" dirty="0">
                <a:latin typeface="Verdana" panose="020B0604030504040204" pitchFamily="34" charset="0"/>
                <a:ea typeface="Verdana" panose="020B0604030504040204" pitchFamily="34" charset="0"/>
                <a:cs typeface="Verdana" panose="020B0604030504040204" pitchFamily="34" charset="0"/>
              </a:rPr>
              <a:t>) if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drop_path</a:t>
            </a:r>
            <a:r>
              <a:rPr kumimoji="1" lang="en-GB" altLang="zh-CN" sz="900" dirty="0">
                <a:latin typeface="Verdana" panose="020B0604030504040204" pitchFamily="34" charset="0"/>
                <a:ea typeface="Verdana" panose="020B0604030504040204" pitchFamily="34" charset="0"/>
                <a:cs typeface="Verdana" panose="020B0604030504040204" pitchFamily="34" charset="0"/>
              </a:rPr>
              <a:t> &gt; 0. else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nn.Identity</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MLP.</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self.norm2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norm_layer</a:t>
            </a:r>
            <a:r>
              <a:rPr kumimoji="1" lang="en-GB" altLang="zh-CN" sz="900" dirty="0">
                <a:latin typeface="Verdana" panose="020B0604030504040204" pitchFamily="34" charset="0"/>
                <a:ea typeface="Verdana" panose="020B0604030504040204" pitchFamily="34" charset="0"/>
                <a:cs typeface="Verdana" panose="020B0604030504040204" pitchFamily="34" charset="0"/>
              </a:rPr>
              <a:t>(dim)</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mlp_hidden_dim</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int(dim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mlp_ratio</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self.mlp</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Mlp</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in_features</a:t>
            </a:r>
            <a:r>
              <a:rPr kumimoji="1" lang="en-GB" altLang="zh-CN" sz="900" dirty="0">
                <a:latin typeface="Verdana" panose="020B0604030504040204" pitchFamily="34" charset="0"/>
                <a:ea typeface="Verdana" panose="020B0604030504040204" pitchFamily="34" charset="0"/>
                <a:cs typeface="Verdana" panose="020B0604030504040204" pitchFamily="34" charset="0"/>
              </a:rPr>
              <a:t>=dim,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hidden_features</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mlp_hidden_dim</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act_layer</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act_layer</a:t>
            </a:r>
            <a:r>
              <a:rPr kumimoji="1" lang="en-GB" altLang="zh-CN" sz="900" dirty="0">
                <a:latin typeface="Verdana" panose="020B0604030504040204" pitchFamily="34" charset="0"/>
                <a:ea typeface="Verdana" panose="020B0604030504040204" pitchFamily="34" charset="0"/>
                <a:cs typeface="Verdana" panose="020B0604030504040204" pitchFamily="34" charset="0"/>
              </a:rPr>
              <a:t>, drop=drop)</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def</a:t>
            </a:r>
            <a:r>
              <a:rPr kumimoji="1" lang="en-GB" altLang="zh-CN" sz="900" b="1" dirty="0">
                <a:latin typeface="Verdana" panose="020B0604030504040204" pitchFamily="34" charset="0"/>
                <a:ea typeface="Verdana" panose="020B0604030504040204" pitchFamily="34" charset="0"/>
                <a:cs typeface="Verdana" panose="020B0604030504040204" pitchFamily="34" charset="0"/>
              </a:rPr>
              <a:t> forward</a:t>
            </a:r>
            <a:r>
              <a:rPr kumimoji="1" lang="en-GB" altLang="zh-CN" sz="900" dirty="0">
                <a:latin typeface="Verdana" panose="020B0604030504040204" pitchFamily="34" charset="0"/>
                <a:ea typeface="Verdana" panose="020B0604030504040204" pitchFamily="34" charset="0"/>
                <a:cs typeface="Verdana" panose="020B0604030504040204" pitchFamily="34" charset="0"/>
              </a:rPr>
              <a:t>(self, x, size):</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Conv-Attention.</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x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(x, size)    #[(1,19201,64),(120,160)]/[(1,4801,128),(60,80)]               # Apply convolutional position encoding.</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cur = self.norm1(x)</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cur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self.factoratt_crpe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(cur, size) #(1,19201,64)/(1,4801,128)   # Apply factorized attention and convolutional relative position encoding.</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x = x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self.drop_path</a:t>
            </a:r>
            <a:r>
              <a:rPr kumimoji="1" lang="en-GB" altLang="zh-CN" sz="900" dirty="0">
                <a:latin typeface="Verdana" panose="020B0604030504040204" pitchFamily="34" charset="0"/>
                <a:ea typeface="Verdana" panose="020B0604030504040204" pitchFamily="34" charset="0"/>
                <a:cs typeface="Verdana" panose="020B0604030504040204" pitchFamily="34" charset="0"/>
              </a:rPr>
              <a:t>(cur) #(1,19201,64)/(1,4801,128)</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MLP.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cur = self.norm2(x)</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cur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self.mlp</a:t>
            </a:r>
            <a:r>
              <a:rPr kumimoji="1" lang="en-GB" altLang="zh-CN" sz="900" dirty="0">
                <a:latin typeface="Verdana" panose="020B0604030504040204" pitchFamily="34" charset="0"/>
                <a:ea typeface="Verdana" panose="020B0604030504040204" pitchFamily="34" charset="0"/>
                <a:cs typeface="Verdana" panose="020B0604030504040204" pitchFamily="34" charset="0"/>
              </a:rPr>
              <a:t>(cur)</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x = x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self.drop_path</a:t>
            </a:r>
            <a:r>
              <a:rPr kumimoji="1" lang="en-GB" altLang="zh-CN" sz="900" dirty="0">
                <a:latin typeface="Verdana" panose="020B0604030504040204" pitchFamily="34" charset="0"/>
                <a:ea typeface="Verdana" panose="020B0604030504040204" pitchFamily="34" charset="0"/>
                <a:cs typeface="Verdana" panose="020B0604030504040204" pitchFamily="34" charset="0"/>
              </a:rPr>
              <a:t>(cur)</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return x</a:t>
            </a:r>
            <a:endParaRPr kumimoji="1" lang="zh-CN" altLang="en-US" sz="900" dirty="0">
              <a:latin typeface="Verdana" panose="020B0604030504040204" pitchFamily="34" charset="0"/>
              <a:cs typeface="Verdana" panose="020B0604030504040204" pitchFamily="34" charset="0"/>
            </a:endParaRPr>
          </a:p>
        </p:txBody>
      </p:sp>
      <p:sp>
        <p:nvSpPr>
          <p:cNvPr id="4" name="文本框 3"/>
          <p:cNvSpPr txBox="1"/>
          <p:nvPr>
            <p:custDataLst>
              <p:tags r:id="rId4"/>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1"/>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pic>
        <p:nvPicPr>
          <p:cNvPr id="9" name="图片 8"/>
          <p:cNvPicPr>
            <a:picLocks noChangeAspect="1"/>
          </p:cNvPicPr>
          <p:nvPr>
            <p:custDataLst>
              <p:tags r:id="rId2"/>
            </p:custDataLst>
          </p:nvPr>
        </p:nvPicPr>
        <p:blipFill>
          <a:blip r:embed="rId3"/>
          <a:stretch>
            <a:fillRect/>
          </a:stretch>
        </p:blipFill>
        <p:spPr>
          <a:xfrm>
            <a:off x="-319001" y="1353441"/>
            <a:ext cx="5293222" cy="4150800"/>
          </a:xfrm>
          <a:prstGeom prst="rect">
            <a:avLst/>
          </a:prstGeom>
        </p:spPr>
      </p:pic>
      <p:sp>
        <p:nvSpPr>
          <p:cNvPr id="6" name="文本框 5"/>
          <p:cNvSpPr txBox="1"/>
          <p:nvPr>
            <p:custDataLst>
              <p:tags r:id="rId4"/>
            </p:custDataLst>
          </p:nvPr>
        </p:nvSpPr>
        <p:spPr>
          <a:xfrm>
            <a:off x="3615090" y="796707"/>
            <a:ext cx="8387232" cy="5262979"/>
          </a:xfrm>
          <a:prstGeom prst="rect">
            <a:avLst/>
          </a:prstGeom>
          <a:noFill/>
        </p:spPr>
        <p:txBody>
          <a:bodyPr wrap="none" rtlCol="0">
            <a:spAutoFit/>
          </a:bodyPr>
          <a:p>
            <a:r>
              <a:rPr kumimoji="1" lang="en-GB" altLang="zh-CN" sz="1050" dirty="0">
                <a:latin typeface="Verdana" panose="020B0604030504040204" pitchFamily="34" charset="0"/>
                <a:ea typeface="Verdana" panose="020B0604030504040204" pitchFamily="34" charset="0"/>
                <a:cs typeface="Verdana" panose="020B0604030504040204" pitchFamily="34" charset="0"/>
              </a:rPr>
              <a:t>class </a:t>
            </a:r>
            <a:r>
              <a:rPr kumimoji="1" lang="en-GB" altLang="zh-CN" sz="1050" b="1" dirty="0" err="1">
                <a:latin typeface="Verdana" panose="020B0604030504040204" pitchFamily="34" charset="0"/>
                <a:ea typeface="Verdana" panose="020B0604030504040204" pitchFamily="34" charset="0"/>
                <a:cs typeface="Verdana" panose="020B0604030504040204" pitchFamily="34" charset="0"/>
              </a:rPr>
              <a:t>ConvPosEnc</a:t>
            </a:r>
            <a:r>
              <a:rPr kumimoji="1" lang="en-GB" altLang="zh-CN" sz="1050" dirty="0">
                <a:latin typeface="Verdana" panose="020B0604030504040204" pitchFamily="34" charset="0"/>
                <a:ea typeface="Verdana" panose="020B0604030504040204" pitchFamily="34" charset="0"/>
                <a:cs typeface="Verdana" panose="020B0604030504040204" pitchFamily="34" charset="0"/>
              </a:rPr>
              <a:t>(</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nn.Module</a:t>
            </a:r>
            <a:r>
              <a:rPr kumimoji="1" lang="en-GB" altLang="zh-CN" sz="105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 Convolutional Position Encoding. </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Note: This module is similar to the conditional position encoding in CPVT.</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def </a:t>
            </a:r>
            <a:r>
              <a:rPr kumimoji="1" lang="en-GB" altLang="zh-CN" sz="1050" b="1" dirty="0">
                <a:latin typeface="Verdana" panose="020B0604030504040204" pitchFamily="34" charset="0"/>
                <a:ea typeface="Verdana" panose="020B0604030504040204" pitchFamily="34" charset="0"/>
                <a:cs typeface="Verdana" panose="020B0604030504040204" pitchFamily="34" charset="0"/>
              </a:rPr>
              <a:t>__</a:t>
            </a:r>
            <a:r>
              <a:rPr kumimoji="1" lang="en-GB" altLang="zh-CN" sz="1050" b="1" dirty="0" err="1">
                <a:latin typeface="Verdana" panose="020B0604030504040204" pitchFamily="34" charset="0"/>
                <a:ea typeface="Verdana" panose="020B0604030504040204" pitchFamily="34" charset="0"/>
                <a:cs typeface="Verdana" panose="020B0604030504040204" pitchFamily="34" charset="0"/>
              </a:rPr>
              <a:t>init</a:t>
            </a:r>
            <a:r>
              <a:rPr kumimoji="1" lang="en-GB" altLang="zh-CN" sz="1050" b="1" dirty="0">
                <a:latin typeface="Verdana" panose="020B0604030504040204" pitchFamily="34" charset="0"/>
                <a:ea typeface="Verdana" panose="020B0604030504040204" pitchFamily="34" charset="0"/>
                <a:cs typeface="Verdana" panose="020B0604030504040204" pitchFamily="34" charset="0"/>
              </a:rPr>
              <a:t>__(</a:t>
            </a:r>
            <a:r>
              <a:rPr kumimoji="1" lang="en-GB" altLang="zh-CN" sz="1050" dirty="0">
                <a:latin typeface="Verdana" panose="020B0604030504040204" pitchFamily="34" charset="0"/>
                <a:ea typeface="Verdana" panose="020B0604030504040204" pitchFamily="34" charset="0"/>
                <a:cs typeface="Verdana" panose="020B0604030504040204" pitchFamily="34" charset="0"/>
              </a:rPr>
              <a:t>self, dim, k=3):</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super(</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ConvPosEnc</a:t>
            </a:r>
            <a:r>
              <a:rPr kumimoji="1" lang="en-GB" altLang="zh-CN" sz="1050" dirty="0">
                <a:latin typeface="Verdana" panose="020B0604030504040204" pitchFamily="34" charset="0"/>
                <a:ea typeface="Verdana" panose="020B0604030504040204" pitchFamily="34" charset="0"/>
                <a:cs typeface="Verdana" panose="020B0604030504040204" pitchFamily="34" charset="0"/>
              </a:rPr>
              <a:t>, self).__</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init</a:t>
            </a:r>
            <a:r>
              <a:rPr kumimoji="1" lang="en-GB" altLang="zh-CN" sz="1050" dirty="0">
                <a:latin typeface="Verdana" panose="020B0604030504040204" pitchFamily="34" charset="0"/>
                <a:ea typeface="Verdana" panose="020B0604030504040204" pitchFamily="34" charset="0"/>
                <a:cs typeface="Verdana" panose="020B0604030504040204" pitchFamily="34" charset="0"/>
              </a:rPr>
              <a:t>__()</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self.proj</a:t>
            </a:r>
            <a:r>
              <a:rPr kumimoji="1" lang="en-GB" altLang="zh-CN" sz="1050" dirty="0">
                <a:latin typeface="Verdana" panose="020B0604030504040204" pitchFamily="34" charset="0"/>
                <a:ea typeface="Verdana" panose="020B0604030504040204" pitchFamily="34" charset="0"/>
                <a:cs typeface="Verdana" panose="020B0604030504040204" pitchFamily="34" charset="0"/>
              </a:rPr>
              <a:t> = nn.Conv2d(dim, dim, k, 1, k//2, groups=dim) </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def </a:t>
            </a:r>
            <a:r>
              <a:rPr kumimoji="1" lang="en-GB" altLang="zh-CN" sz="1050" b="1" dirty="0">
                <a:latin typeface="Verdana" panose="020B0604030504040204" pitchFamily="34" charset="0"/>
                <a:ea typeface="Verdana" panose="020B0604030504040204" pitchFamily="34" charset="0"/>
                <a:cs typeface="Verdana" panose="020B0604030504040204" pitchFamily="34" charset="0"/>
              </a:rPr>
              <a:t>forward</a:t>
            </a:r>
            <a:r>
              <a:rPr kumimoji="1" lang="en-GB" altLang="zh-CN" sz="1050" dirty="0">
                <a:latin typeface="Verdana" panose="020B0604030504040204" pitchFamily="34" charset="0"/>
                <a:ea typeface="Verdana" panose="020B0604030504040204" pitchFamily="34" charset="0"/>
                <a:cs typeface="Verdana" panose="020B0604030504040204" pitchFamily="34" charset="0"/>
              </a:rPr>
              <a:t>(self, x, size):</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B, N, C =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x.shape</a:t>
            </a:r>
            <a:r>
              <a:rPr kumimoji="1" lang="en-GB" altLang="zh-CN" sz="1050" dirty="0">
                <a:latin typeface="Verdana" panose="020B0604030504040204" pitchFamily="34" charset="0"/>
                <a:ea typeface="Verdana" panose="020B0604030504040204" pitchFamily="34" charset="0"/>
                <a:cs typeface="Verdana" panose="020B0604030504040204" pitchFamily="34" charset="0"/>
              </a:rPr>
              <a:t> #(1,19201,64)</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H, W = size #(120,160)</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assert N == 1 + H * W</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 Extract CLS token and image tokens.</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cls_token</a:t>
            </a:r>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img_tokens</a:t>
            </a:r>
            <a:r>
              <a:rPr kumimoji="1" lang="en-GB" altLang="zh-CN" sz="1050" dirty="0">
                <a:latin typeface="Verdana" panose="020B0604030504040204" pitchFamily="34" charset="0"/>
                <a:ea typeface="Verdana" panose="020B0604030504040204" pitchFamily="34" charset="0"/>
                <a:cs typeface="Verdana" panose="020B0604030504040204" pitchFamily="34" charset="0"/>
              </a:rPr>
              <a:t> = x[:, :1], x[:, 1:] #(1,1,64),(1,19200,64)   # Shape: [B, 1, C], [B, H*W, C].</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Depthwise</a:t>
            </a:r>
            <a:r>
              <a:rPr kumimoji="1" lang="en-GB" altLang="zh-CN" sz="1050" dirty="0">
                <a:latin typeface="Verdana" panose="020B0604030504040204" pitchFamily="34" charset="0"/>
                <a:ea typeface="Verdana" panose="020B0604030504040204" pitchFamily="34" charset="0"/>
                <a:cs typeface="Verdana" panose="020B0604030504040204" pitchFamily="34" charset="0"/>
              </a:rPr>
              <a:t> convolution.</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feat =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img_tokens.transpose</a:t>
            </a:r>
            <a:r>
              <a:rPr kumimoji="1" lang="en-GB" altLang="zh-CN" sz="1050" dirty="0">
                <a:latin typeface="Verdana" panose="020B0604030504040204" pitchFamily="34" charset="0"/>
                <a:ea typeface="Verdana" panose="020B0604030504040204" pitchFamily="34" charset="0"/>
                <a:cs typeface="Verdana" panose="020B0604030504040204" pitchFamily="34" charset="0"/>
              </a:rPr>
              <a:t>(1, 2).view(B, C, H, W)#(1,64,120,160)</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x =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self.proj</a:t>
            </a:r>
            <a:r>
              <a:rPr kumimoji="1" lang="en-GB" altLang="zh-CN" sz="1050" dirty="0">
                <a:latin typeface="Verdana" panose="020B0604030504040204" pitchFamily="34" charset="0"/>
                <a:ea typeface="Verdana" panose="020B0604030504040204" pitchFamily="34" charset="0"/>
                <a:cs typeface="Verdana" panose="020B0604030504040204" pitchFamily="34" charset="0"/>
              </a:rPr>
              <a:t>(feat) + feat#(1,64,120,160)</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x =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x.flatten</a:t>
            </a:r>
            <a:r>
              <a:rPr kumimoji="1" lang="en-GB" altLang="zh-CN" sz="1050" dirty="0">
                <a:latin typeface="Verdana" panose="020B0604030504040204" pitchFamily="34" charset="0"/>
                <a:ea typeface="Verdana" panose="020B0604030504040204" pitchFamily="34" charset="0"/>
                <a:cs typeface="Verdana" panose="020B0604030504040204" pitchFamily="34" charset="0"/>
              </a:rPr>
              <a:t>(2).transpose(1, 2)</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 Combine with CLS token.</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x = </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torch.cat</a:t>
            </a:r>
            <a:r>
              <a:rPr kumimoji="1" lang="en-GB" altLang="zh-CN" sz="1050" dirty="0">
                <a:latin typeface="Verdana" panose="020B0604030504040204" pitchFamily="34" charset="0"/>
                <a:ea typeface="Verdana" panose="020B0604030504040204" pitchFamily="34" charset="0"/>
                <a:cs typeface="Verdana" panose="020B0604030504040204" pitchFamily="34" charset="0"/>
              </a:rPr>
              <a:t>((</a:t>
            </a:r>
            <a:r>
              <a:rPr kumimoji="1" lang="en-GB" altLang="zh-CN" sz="1050" dirty="0" err="1">
                <a:latin typeface="Verdana" panose="020B0604030504040204" pitchFamily="34" charset="0"/>
                <a:ea typeface="Verdana" panose="020B0604030504040204" pitchFamily="34" charset="0"/>
                <a:cs typeface="Verdana" panose="020B0604030504040204" pitchFamily="34" charset="0"/>
              </a:rPr>
              <a:t>cls_token</a:t>
            </a:r>
            <a:r>
              <a:rPr kumimoji="1" lang="en-GB" altLang="zh-CN" sz="1050" dirty="0">
                <a:latin typeface="Verdana" panose="020B0604030504040204" pitchFamily="34" charset="0"/>
                <a:ea typeface="Verdana" panose="020B0604030504040204" pitchFamily="34" charset="0"/>
                <a:cs typeface="Verdana" panose="020B0604030504040204" pitchFamily="34" charset="0"/>
              </a:rPr>
              <a:t>, x), dim=1)#(1,19201,64)</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ea typeface="Verdana" panose="020B0604030504040204" pitchFamily="34" charset="0"/>
                <a:cs typeface="Verdana" panose="020B0604030504040204" pitchFamily="34" charset="0"/>
              </a:rPr>
              <a:t>        return x</a:t>
            </a:r>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endParaRPr kumimoji="1" lang="en-GB" altLang="zh-CN" sz="105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cs typeface="Verdana" panose="020B0604030504040204" pitchFamily="34" charset="0"/>
              </a:rPr>
              <a:t>self.factoratt_crpe</a:t>
            </a:r>
            <a:r>
              <a:rPr kumimoji="1" lang="en-GB" altLang="zh-CN" sz="1050" dirty="0">
                <a:latin typeface="Verdana" panose="020B0604030504040204" pitchFamily="34" charset="0"/>
                <a:cs typeface="Verdana" panose="020B0604030504040204" pitchFamily="34" charset="0"/>
              </a:rPr>
              <a:t> = </a:t>
            </a:r>
            <a:r>
              <a:rPr kumimoji="1" lang="en-GB" altLang="zh-CN" sz="1050" b="1" dirty="0" err="1">
                <a:latin typeface="Verdana" panose="020B0604030504040204" pitchFamily="34" charset="0"/>
                <a:cs typeface="Verdana" panose="020B0604030504040204" pitchFamily="34" charset="0"/>
              </a:rPr>
              <a:t>FactorAtt_ConvRelPosEnc</a:t>
            </a:r>
            <a:r>
              <a:rPr kumimoji="1" lang="en-GB" altLang="zh-CN" sz="1050" dirty="0">
                <a:latin typeface="Verdana" panose="020B0604030504040204" pitchFamily="34" charset="0"/>
                <a:cs typeface="Verdana" panose="020B0604030504040204" pitchFamily="34" charset="0"/>
              </a:rPr>
              <a:t>(</a:t>
            </a:r>
            <a:endParaRPr kumimoji="1" lang="en-GB" altLang="zh-CN" sz="1050" dirty="0">
              <a:latin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cs typeface="Verdana" panose="020B0604030504040204" pitchFamily="34" charset="0"/>
              </a:rPr>
              <a:t>            dim, </a:t>
            </a:r>
            <a:r>
              <a:rPr kumimoji="1" lang="en-GB" altLang="zh-CN" sz="1050" dirty="0" err="1">
                <a:latin typeface="Verdana" panose="020B0604030504040204" pitchFamily="34" charset="0"/>
                <a:cs typeface="Verdana" panose="020B0604030504040204" pitchFamily="34" charset="0"/>
              </a:rPr>
              <a:t>num_heads</a:t>
            </a:r>
            <a:r>
              <a:rPr kumimoji="1" lang="en-GB" altLang="zh-CN" sz="1050" dirty="0">
                <a:latin typeface="Verdana" panose="020B0604030504040204" pitchFamily="34" charset="0"/>
                <a:cs typeface="Verdana" panose="020B0604030504040204" pitchFamily="34" charset="0"/>
              </a:rPr>
              <a:t>=</a:t>
            </a:r>
            <a:r>
              <a:rPr kumimoji="1" lang="en-GB" altLang="zh-CN" sz="1050" dirty="0" err="1">
                <a:latin typeface="Verdana" panose="020B0604030504040204" pitchFamily="34" charset="0"/>
                <a:cs typeface="Verdana" panose="020B0604030504040204" pitchFamily="34" charset="0"/>
              </a:rPr>
              <a:t>num_heads</a:t>
            </a:r>
            <a:r>
              <a:rPr kumimoji="1" lang="en-GB" altLang="zh-CN" sz="1050" dirty="0">
                <a:latin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cs typeface="Verdana" panose="020B0604030504040204" pitchFamily="34" charset="0"/>
              </a:rPr>
              <a:t>qkv_bias</a:t>
            </a:r>
            <a:r>
              <a:rPr kumimoji="1" lang="en-GB" altLang="zh-CN" sz="1050" dirty="0">
                <a:latin typeface="Verdana" panose="020B0604030504040204" pitchFamily="34" charset="0"/>
                <a:cs typeface="Verdana" panose="020B0604030504040204" pitchFamily="34" charset="0"/>
              </a:rPr>
              <a:t>=</a:t>
            </a:r>
            <a:r>
              <a:rPr kumimoji="1" lang="en-GB" altLang="zh-CN" sz="1050" dirty="0" err="1">
                <a:latin typeface="Verdana" panose="020B0604030504040204" pitchFamily="34" charset="0"/>
                <a:cs typeface="Verdana" panose="020B0604030504040204" pitchFamily="34" charset="0"/>
              </a:rPr>
              <a:t>qkv_bias</a:t>
            </a:r>
            <a:r>
              <a:rPr kumimoji="1" lang="en-GB" altLang="zh-CN" sz="1050" dirty="0">
                <a:latin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cs typeface="Verdana" panose="020B0604030504040204" pitchFamily="34" charset="0"/>
              </a:rPr>
              <a:t>qk_scale</a:t>
            </a:r>
            <a:r>
              <a:rPr kumimoji="1" lang="en-GB" altLang="zh-CN" sz="1050" dirty="0">
                <a:latin typeface="Verdana" panose="020B0604030504040204" pitchFamily="34" charset="0"/>
                <a:cs typeface="Verdana" panose="020B0604030504040204" pitchFamily="34" charset="0"/>
              </a:rPr>
              <a:t>=</a:t>
            </a:r>
            <a:r>
              <a:rPr kumimoji="1" lang="en-GB" altLang="zh-CN" sz="1050" dirty="0" err="1">
                <a:latin typeface="Verdana" panose="020B0604030504040204" pitchFamily="34" charset="0"/>
                <a:cs typeface="Verdana" panose="020B0604030504040204" pitchFamily="34" charset="0"/>
              </a:rPr>
              <a:t>qk_scale</a:t>
            </a:r>
            <a:r>
              <a:rPr kumimoji="1" lang="en-GB" altLang="zh-CN" sz="1050" dirty="0">
                <a:latin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cs typeface="Verdana" panose="020B0604030504040204" pitchFamily="34" charset="0"/>
              </a:rPr>
              <a:t>attn_drop</a:t>
            </a:r>
            <a:r>
              <a:rPr kumimoji="1" lang="en-GB" altLang="zh-CN" sz="1050" dirty="0">
                <a:latin typeface="Verdana" panose="020B0604030504040204" pitchFamily="34" charset="0"/>
                <a:cs typeface="Verdana" panose="020B0604030504040204" pitchFamily="34" charset="0"/>
              </a:rPr>
              <a:t>=</a:t>
            </a:r>
            <a:r>
              <a:rPr kumimoji="1" lang="en-GB" altLang="zh-CN" sz="1050" dirty="0" err="1">
                <a:latin typeface="Verdana" panose="020B0604030504040204" pitchFamily="34" charset="0"/>
                <a:cs typeface="Verdana" panose="020B0604030504040204" pitchFamily="34" charset="0"/>
              </a:rPr>
              <a:t>attn_drop</a:t>
            </a:r>
            <a:r>
              <a:rPr kumimoji="1" lang="en-GB" altLang="zh-CN" sz="1050" dirty="0">
                <a:latin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cs typeface="Verdana" panose="020B0604030504040204" pitchFamily="34" charset="0"/>
              </a:rPr>
              <a:t>proj_drop</a:t>
            </a:r>
            <a:r>
              <a:rPr kumimoji="1" lang="en-GB" altLang="zh-CN" sz="1050" dirty="0">
                <a:latin typeface="Verdana" panose="020B0604030504040204" pitchFamily="34" charset="0"/>
                <a:cs typeface="Verdana" panose="020B0604030504040204" pitchFamily="34" charset="0"/>
              </a:rPr>
              <a:t>=drop, </a:t>
            </a:r>
            <a:endParaRPr kumimoji="1" lang="en-GB" altLang="zh-CN" sz="1050" dirty="0">
              <a:latin typeface="Verdana" panose="020B0604030504040204" pitchFamily="34" charset="0"/>
              <a:cs typeface="Verdana" panose="020B0604030504040204" pitchFamily="34" charset="0"/>
            </a:endParaRPr>
          </a:p>
          <a:p>
            <a:r>
              <a:rPr kumimoji="1" lang="en-GB" altLang="zh-CN" sz="1050" dirty="0">
                <a:latin typeface="Verdana" panose="020B0604030504040204" pitchFamily="34" charset="0"/>
                <a:cs typeface="Verdana" panose="020B0604030504040204" pitchFamily="34" charset="0"/>
              </a:rPr>
              <a:t>            </a:t>
            </a:r>
            <a:r>
              <a:rPr kumimoji="1" lang="en-GB" altLang="zh-CN" sz="1050" dirty="0" err="1">
                <a:latin typeface="Verdana" panose="020B0604030504040204" pitchFamily="34" charset="0"/>
                <a:cs typeface="Verdana" panose="020B0604030504040204" pitchFamily="34" charset="0"/>
              </a:rPr>
              <a:t>shared_crpe</a:t>
            </a:r>
            <a:r>
              <a:rPr kumimoji="1" lang="en-GB" altLang="zh-CN" sz="1050" dirty="0">
                <a:latin typeface="Verdana" panose="020B0604030504040204" pitchFamily="34" charset="0"/>
                <a:cs typeface="Verdana" panose="020B0604030504040204" pitchFamily="34" charset="0"/>
              </a:rPr>
              <a:t>=</a:t>
            </a:r>
            <a:r>
              <a:rPr kumimoji="1" lang="en-GB" altLang="zh-CN" sz="1050" dirty="0" err="1">
                <a:latin typeface="Verdana" panose="020B0604030504040204" pitchFamily="34" charset="0"/>
                <a:cs typeface="Verdana" panose="020B0604030504040204" pitchFamily="34" charset="0"/>
              </a:rPr>
              <a:t>shared_crpe</a:t>
            </a:r>
            <a:r>
              <a:rPr kumimoji="1" lang="en-GB" altLang="zh-CN" sz="1050" dirty="0">
                <a:latin typeface="Verdana" panose="020B0604030504040204" pitchFamily="34" charset="0"/>
                <a:cs typeface="Verdana" panose="020B0604030504040204" pitchFamily="34" charset="0"/>
              </a:rPr>
              <a:t>)</a:t>
            </a:r>
            <a:endParaRPr kumimoji="1" lang="zh-CN" altLang="en-US" sz="1050" dirty="0">
              <a:latin typeface="Verdana" panose="020B0604030504040204" pitchFamily="34" charset="0"/>
              <a:cs typeface="Verdana" panose="020B060403050404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1"/>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pic>
        <p:nvPicPr>
          <p:cNvPr id="9" name="图片 8"/>
          <p:cNvPicPr>
            <a:picLocks noChangeAspect="1"/>
          </p:cNvPicPr>
          <p:nvPr>
            <p:custDataLst>
              <p:tags r:id="rId2"/>
            </p:custDataLst>
          </p:nvPr>
        </p:nvPicPr>
        <p:blipFill>
          <a:blip r:embed="rId3"/>
          <a:stretch>
            <a:fillRect/>
          </a:stretch>
        </p:blipFill>
        <p:spPr>
          <a:xfrm>
            <a:off x="-319001" y="1353441"/>
            <a:ext cx="5293222" cy="4150800"/>
          </a:xfrm>
          <a:prstGeom prst="rect">
            <a:avLst/>
          </a:prstGeom>
        </p:spPr>
      </p:pic>
      <p:sp>
        <p:nvSpPr>
          <p:cNvPr id="6" name="文本框 5"/>
          <p:cNvSpPr txBox="1"/>
          <p:nvPr>
            <p:custDataLst>
              <p:tags r:id="rId4"/>
            </p:custDataLst>
          </p:nvPr>
        </p:nvSpPr>
        <p:spPr>
          <a:xfrm>
            <a:off x="3591340" y="757694"/>
            <a:ext cx="8779968" cy="5632311"/>
          </a:xfrm>
          <a:prstGeom prst="rect">
            <a:avLst/>
          </a:prstGeom>
          <a:noFill/>
        </p:spPr>
        <p:txBody>
          <a:bodyPr wrap="none" rtlCol="0">
            <a:spAutoFit/>
          </a:bodyPr>
          <a:p>
            <a:r>
              <a:rPr kumimoji="1" lang="en-GB" altLang="zh-CN" sz="900" dirty="0">
                <a:latin typeface="Verdana" panose="020B0604030504040204" pitchFamily="34" charset="0"/>
                <a:ea typeface="Verdana" panose="020B0604030504040204" pitchFamily="34" charset="0"/>
                <a:cs typeface="Verdana" panose="020B0604030504040204" pitchFamily="34" charset="0"/>
              </a:rPr>
              <a:t>class </a:t>
            </a:r>
            <a:r>
              <a:rPr kumimoji="1" lang="en-GB" altLang="zh-CN" sz="900" b="1" dirty="0" err="1">
                <a:latin typeface="Verdana" panose="020B0604030504040204" pitchFamily="34" charset="0"/>
                <a:ea typeface="Verdana" panose="020B0604030504040204" pitchFamily="34" charset="0"/>
                <a:cs typeface="Verdana" panose="020B0604030504040204" pitchFamily="34" charset="0"/>
              </a:rPr>
              <a:t>FactorAtt_ConvRelPosEnc</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nn.Module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Factorized attention with convolutional relative position encoding class.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def </a:t>
            </a:r>
            <a:r>
              <a:rPr kumimoji="1" lang="en-GB" altLang="zh-CN" sz="900" b="1" dirty="0">
                <a:latin typeface="Verdana" panose="020B0604030504040204" pitchFamily="34" charset="0"/>
                <a:ea typeface="Verdana" panose="020B0604030504040204" pitchFamily="34" charset="0"/>
                <a:cs typeface="Verdana" panose="020B0604030504040204" pitchFamily="34" charset="0"/>
              </a:rPr>
              <a:t>__</a:t>
            </a:r>
            <a:r>
              <a:rPr kumimoji="1" lang="en-GB" altLang="zh-CN" sz="900" b="1" dirty="0" err="1">
                <a:latin typeface="Verdana" panose="020B0604030504040204" pitchFamily="34" charset="0"/>
                <a:ea typeface="Verdana" panose="020B0604030504040204" pitchFamily="34" charset="0"/>
                <a:cs typeface="Verdana" panose="020B0604030504040204" pitchFamily="34" charset="0"/>
              </a:rPr>
              <a:t>init</a:t>
            </a:r>
            <a:r>
              <a:rPr kumimoji="1" lang="en-GB" altLang="zh-CN" sz="900" b="1" dirty="0">
                <a:latin typeface="Verdana" panose="020B0604030504040204" pitchFamily="34" charset="0"/>
                <a:ea typeface="Verdana" panose="020B0604030504040204" pitchFamily="34" charset="0"/>
                <a:cs typeface="Verdana" panose="020B0604030504040204" pitchFamily="34" charset="0"/>
              </a:rPr>
              <a:t>__(</a:t>
            </a:r>
            <a:r>
              <a:rPr kumimoji="1" lang="en-GB" altLang="zh-CN" sz="900" dirty="0">
                <a:latin typeface="Verdana" panose="020B0604030504040204" pitchFamily="34" charset="0"/>
                <a:ea typeface="Verdana" panose="020B0604030504040204" pitchFamily="34" charset="0"/>
                <a:cs typeface="Verdana" panose="020B0604030504040204" pitchFamily="34" charset="0"/>
              </a:rPr>
              <a:t>self, dim,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num_heads</a:t>
            </a:r>
            <a:r>
              <a:rPr kumimoji="1" lang="en-GB" altLang="zh-CN" sz="900" dirty="0">
                <a:latin typeface="Verdana" panose="020B0604030504040204" pitchFamily="34" charset="0"/>
                <a:ea typeface="Verdana" panose="020B0604030504040204" pitchFamily="34" charset="0"/>
                <a:cs typeface="Verdana" panose="020B0604030504040204" pitchFamily="34" charset="0"/>
              </a:rPr>
              <a:t>=8,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qkv_bias</a:t>
            </a:r>
            <a:r>
              <a:rPr kumimoji="1" lang="en-GB" altLang="zh-CN" sz="900" dirty="0">
                <a:latin typeface="Verdana" panose="020B0604030504040204" pitchFamily="34" charset="0"/>
                <a:ea typeface="Verdana" panose="020B0604030504040204" pitchFamily="34" charset="0"/>
                <a:cs typeface="Verdana" panose="020B0604030504040204" pitchFamily="34" charset="0"/>
              </a:rPr>
              <a:t>=False,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qk_scale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=None,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attn_drop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=0.,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proj_drop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=0.,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=None):</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super().__</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init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__()</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self.num_heads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num_heads</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head_dim</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dim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num_heads</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self.scale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qk_scale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or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head_dim</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-0.5</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self.qkv</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nn.Linear</a:t>
            </a:r>
            <a:r>
              <a:rPr kumimoji="1" lang="en-GB" altLang="zh-CN" sz="900" dirty="0">
                <a:latin typeface="Verdana" panose="020B0604030504040204" pitchFamily="34" charset="0"/>
                <a:ea typeface="Verdana" panose="020B0604030504040204" pitchFamily="34" charset="0"/>
                <a:cs typeface="Verdana" panose="020B0604030504040204" pitchFamily="34" charset="0"/>
              </a:rPr>
              <a:t>(dim, dim * 3, bias=</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qkv_bias</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self.attn_drop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nn.Dropout</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attn_drop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Note: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attn_drop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 is actually not used.</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self.proj</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nn.Linear</a:t>
            </a:r>
            <a:r>
              <a:rPr kumimoji="1" lang="en-GB" altLang="zh-CN" sz="900" dirty="0">
                <a:latin typeface="Verdana" panose="020B0604030504040204" pitchFamily="34" charset="0"/>
                <a:ea typeface="Verdana" panose="020B0604030504040204" pitchFamily="34" charset="0"/>
                <a:cs typeface="Verdana" panose="020B0604030504040204" pitchFamily="34" charset="0"/>
              </a:rPr>
              <a:t>(dim, dim)</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self.proj_drop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nn.Dropout</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proj_drop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Shared convolutional relative position encoding.</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shared_crpe</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def </a:t>
            </a:r>
            <a:r>
              <a:rPr kumimoji="1" lang="en-GB" altLang="zh-CN" sz="900" b="1" dirty="0">
                <a:latin typeface="Verdana" panose="020B0604030504040204" pitchFamily="34" charset="0"/>
                <a:ea typeface="Verdana" panose="020B0604030504040204" pitchFamily="34" charset="0"/>
                <a:cs typeface="Verdana" panose="020B0604030504040204" pitchFamily="34" charset="0"/>
              </a:rPr>
              <a:t>forward</a:t>
            </a:r>
            <a:r>
              <a:rPr kumimoji="1" lang="en-GB" altLang="zh-CN" sz="900" dirty="0">
                <a:latin typeface="Verdana" panose="020B0604030504040204" pitchFamily="34" charset="0"/>
                <a:ea typeface="Verdana" panose="020B0604030504040204" pitchFamily="34" charset="0"/>
                <a:cs typeface="Verdana" panose="020B0604030504040204" pitchFamily="34" charset="0"/>
              </a:rPr>
              <a:t>(self, x, size):</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B, N, C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x.shape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#(1,19201,64)</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b="1" dirty="0">
                <a:latin typeface="Verdana" panose="020B0604030504040204" pitchFamily="34" charset="0"/>
                <a:ea typeface="Verdana" panose="020B0604030504040204" pitchFamily="34" charset="0"/>
                <a:cs typeface="Verdana" panose="020B0604030504040204" pitchFamily="34" charset="0"/>
              </a:rPr>
              <a:t>        # Generate Q, K, V.</a:t>
            </a:r>
            <a:endParaRPr kumimoji="1" lang="en-GB" altLang="zh-CN" sz="900" b="1"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self.qkv</a:t>
            </a:r>
            <a:r>
              <a:rPr kumimoji="1" lang="en-GB" altLang="zh-CN" sz="900" dirty="0">
                <a:latin typeface="Verdana" panose="020B0604030504040204" pitchFamily="34" charset="0"/>
                <a:ea typeface="Verdana" panose="020B0604030504040204" pitchFamily="34" charset="0"/>
                <a:cs typeface="Verdana" panose="020B0604030504040204" pitchFamily="34" charset="0"/>
              </a:rPr>
              <a:t>(x).reshape(B, N, 3,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self.num_heads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C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self.num_heads</a:t>
            </a:r>
            <a:r>
              <a:rPr kumimoji="1" lang="en-GB" altLang="zh-CN" sz="900" dirty="0">
                <a:latin typeface="Verdana" panose="020B0604030504040204" pitchFamily="34" charset="0"/>
                <a:ea typeface="Verdana" panose="020B0604030504040204" pitchFamily="34" charset="0"/>
                <a:cs typeface="Verdana" panose="020B0604030504040204" pitchFamily="34" charset="0"/>
              </a:rPr>
              <a:t>).permute(2, 0, 3, 1, 4) #(3,1,8,19201,8) # Shape: [3, B, h, N,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q, k, v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a:t>
            </a:r>
            <a:r>
              <a:rPr kumimoji="1" lang="en-GB" altLang="zh-CN" sz="900" dirty="0">
                <a:latin typeface="Verdana" panose="020B0604030504040204" pitchFamily="34" charset="0"/>
                <a:ea typeface="Verdana" panose="020B0604030504040204" pitchFamily="34" charset="0"/>
                <a:cs typeface="Verdana" panose="020B0604030504040204" pitchFamily="34" charset="0"/>
              </a:rPr>
              <a:t>[0],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a:t>
            </a:r>
            <a:r>
              <a:rPr kumimoji="1" lang="en-GB" altLang="zh-CN" sz="900" dirty="0">
                <a:latin typeface="Verdana" panose="020B0604030504040204" pitchFamily="34" charset="0"/>
                <a:ea typeface="Verdana" panose="020B0604030504040204" pitchFamily="34" charset="0"/>
                <a:cs typeface="Verdana" panose="020B0604030504040204" pitchFamily="34" charset="0"/>
              </a:rPr>
              <a:t>[1],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qkv</a:t>
            </a:r>
            <a:r>
              <a:rPr kumimoji="1" lang="en-GB" altLang="zh-CN" sz="900" dirty="0">
                <a:latin typeface="Verdana" panose="020B0604030504040204" pitchFamily="34" charset="0"/>
                <a:ea typeface="Verdana" panose="020B0604030504040204" pitchFamily="34" charset="0"/>
                <a:cs typeface="Verdana" panose="020B0604030504040204" pitchFamily="34" charset="0"/>
              </a:rPr>
              <a:t>[2]     #(1,8,19201,8)                                            # Shape: [B, h, N,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Factorized attention.</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k_softmax</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k.softmax</a:t>
            </a:r>
            <a:r>
              <a:rPr kumimoji="1" lang="en-GB" altLang="zh-CN" sz="900" dirty="0">
                <a:latin typeface="Verdana" panose="020B0604030504040204" pitchFamily="34" charset="0"/>
                <a:ea typeface="Verdana" panose="020B0604030504040204" pitchFamily="34" charset="0"/>
                <a:cs typeface="Verdana" panose="020B0604030504040204" pitchFamily="34" charset="0"/>
              </a:rPr>
              <a:t>(dim=2)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Softmax</a:t>
            </a:r>
            <a:r>
              <a:rPr kumimoji="1" lang="en-GB" altLang="zh-CN" sz="900" dirty="0">
                <a:latin typeface="Verdana" panose="020B0604030504040204" pitchFamily="34" charset="0"/>
                <a:ea typeface="Verdana" panose="020B0604030504040204" pitchFamily="34" charset="0"/>
                <a:cs typeface="Verdana" panose="020B0604030504040204" pitchFamily="34" charset="0"/>
              </a:rPr>
              <a:t> on dim N.</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k_softmax_T_dot_v</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einsum</a:t>
            </a:r>
            <a:r>
              <a:rPr kumimoji="1" lang="en-GB" altLang="zh-CN" sz="900" dirty="0">
                <a:latin typeface="Verdana" panose="020B0604030504040204" pitchFamily="34" charset="0"/>
                <a:ea typeface="Verdana" panose="020B0604030504040204" pitchFamily="34" charset="0"/>
                <a:cs typeface="Verdana" panose="020B0604030504040204" pitchFamily="34" charset="0"/>
              </a:rPr>
              <a:t>('b h n k, b h n v -&gt; b h k v',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k_softmax</a:t>
            </a:r>
            <a:r>
              <a:rPr kumimoji="1" lang="en-GB" altLang="zh-CN" sz="900" dirty="0">
                <a:latin typeface="Verdana" panose="020B0604030504040204" pitchFamily="34" charset="0"/>
                <a:ea typeface="Verdana" panose="020B0604030504040204" pitchFamily="34" charset="0"/>
                <a:cs typeface="Verdana" panose="020B0604030504040204" pitchFamily="34" charset="0"/>
              </a:rPr>
              <a:t>, v)  #(1,8,8,8)        # Shape: [B, h, Ch,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factor_att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einsum</a:t>
            </a:r>
            <a:r>
              <a:rPr kumimoji="1" lang="en-GB" altLang="zh-CN" sz="900" dirty="0">
                <a:latin typeface="Verdana" panose="020B0604030504040204" pitchFamily="34" charset="0"/>
                <a:ea typeface="Verdana" panose="020B0604030504040204" pitchFamily="34" charset="0"/>
                <a:cs typeface="Verdana" panose="020B0604030504040204" pitchFamily="34" charset="0"/>
              </a:rPr>
              <a:t>('b h n k, b h k v -&gt; b h n v', q,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k_softmax_T_dot_v</a:t>
            </a:r>
            <a:r>
              <a:rPr kumimoji="1" lang="en-GB" altLang="zh-CN" sz="900" dirty="0">
                <a:latin typeface="Verdana" panose="020B0604030504040204" pitchFamily="34" charset="0"/>
                <a:ea typeface="Verdana" panose="020B0604030504040204" pitchFamily="34" charset="0"/>
                <a:cs typeface="Verdana" panose="020B0604030504040204" pitchFamily="34" charset="0"/>
              </a:rPr>
              <a:t>) #(1,8,19201,8) # Shape: [B, h, N,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Convolutional relative position encoding.</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(q, v, size=size)      #(1,8,19201,8)                                           # Shape: [B, h, N,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Merge and reshape.</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x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self.scale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factor_att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crpe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#(1,8,19201,8)</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x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x.transpose</a:t>
            </a:r>
            <a:r>
              <a:rPr kumimoji="1" lang="en-GB" altLang="zh-CN" sz="900" dirty="0">
                <a:latin typeface="Verdana" panose="020B0604030504040204" pitchFamily="34" charset="0"/>
                <a:ea typeface="Verdana" panose="020B0604030504040204" pitchFamily="34" charset="0"/>
                <a:cs typeface="Verdana" panose="020B0604030504040204" pitchFamily="34" charset="0"/>
              </a:rPr>
              <a:t>(1, 2).reshape(B, N, C)#(1,19201,64)                                          # Shape: [B, h, N, Ch] -&gt; [B, N, h, Ch] -&gt; [B, N, C].</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Output projection.</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x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self.proj</a:t>
            </a:r>
            <a:r>
              <a:rPr kumimoji="1" lang="en-GB" altLang="zh-CN" sz="900" dirty="0">
                <a:latin typeface="Verdana" panose="020B0604030504040204" pitchFamily="34" charset="0"/>
                <a:ea typeface="Verdana" panose="020B0604030504040204" pitchFamily="34" charset="0"/>
                <a:cs typeface="Verdana" panose="020B0604030504040204" pitchFamily="34" charset="0"/>
              </a:rPr>
              <a:t>(x)#(1,19201,64)</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x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self.proj_drop</a:t>
            </a:r>
            <a:r>
              <a:rPr kumimoji="1" lang="en-GB" altLang="zh-CN" sz="900" dirty="0">
                <a:latin typeface="Verdana" panose="020B0604030504040204" pitchFamily="34" charset="0"/>
                <a:ea typeface="Verdana" panose="020B0604030504040204" pitchFamily="34" charset="0"/>
                <a:cs typeface="Verdana" panose="020B0604030504040204" pitchFamily="34" charset="0"/>
              </a:rPr>
              <a:t>(x)</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return x                                                                         # Shape: [B, N, C].</a:t>
            </a:r>
            <a:endParaRPr kumimoji="1" lang="zh-CN" altLang="en-US" sz="900" dirty="0">
              <a:latin typeface="Verdana" panose="020B0604030504040204" pitchFamily="34" charset="0"/>
              <a:cs typeface="Verdana" panose="020B060403050404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descr="图示&#10;&#10;描述已自动生成"/>
          <p:cNvPicPr>
            <a:picLocks noChangeAspect="1"/>
          </p:cNvPicPr>
          <p:nvPr>
            <p:custDataLst>
              <p:tags r:id="rId1"/>
            </p:custDataLst>
          </p:nvPr>
        </p:nvPicPr>
        <p:blipFill>
          <a:blip r:embed="rId2"/>
          <a:stretch>
            <a:fillRect/>
          </a:stretch>
        </p:blipFill>
        <p:spPr>
          <a:xfrm>
            <a:off x="0" y="627974"/>
            <a:ext cx="5168900" cy="4902200"/>
          </a:xfrm>
          <a:prstGeom prst="rect">
            <a:avLst/>
          </a:prstGeom>
        </p:spPr>
      </p:pic>
      <p:sp>
        <p:nvSpPr>
          <p:cNvPr id="7" name="文本框 6"/>
          <p:cNvSpPr txBox="1"/>
          <p:nvPr>
            <p:custDataLst>
              <p:tags r:id="rId3"/>
            </p:custDataLst>
          </p:nvPr>
        </p:nvSpPr>
        <p:spPr>
          <a:xfrm>
            <a:off x="4850124" y="627974"/>
            <a:ext cx="7155829" cy="8263801"/>
          </a:xfrm>
          <a:prstGeom prst="rect">
            <a:avLst/>
          </a:prstGeom>
          <a:noFill/>
        </p:spPr>
        <p:txBody>
          <a:bodyPr wrap="square" rtlCol="0">
            <a:spAutoFit/>
          </a:bodyPr>
          <a:p>
            <a:r>
              <a:rPr kumimoji="1" lang="en-GB" altLang="zh-CN" sz="900" dirty="0">
                <a:latin typeface="Verdana" panose="020B0604030504040204" pitchFamily="34" charset="0"/>
                <a:ea typeface="Verdana" panose="020B0604030504040204" pitchFamily="34" charset="0"/>
                <a:cs typeface="Verdana" panose="020B0604030504040204" pitchFamily="34" charset="0"/>
              </a:rPr>
              <a:t>class </a:t>
            </a:r>
            <a:r>
              <a:rPr kumimoji="1" lang="en-GB" altLang="zh-CN" sz="900" b="1" dirty="0" err="1">
                <a:latin typeface="Verdana" panose="020B0604030504040204" pitchFamily="34" charset="0"/>
                <a:ea typeface="Verdana" panose="020B0604030504040204" pitchFamily="34" charset="0"/>
                <a:cs typeface="Verdana" panose="020B0604030504040204" pitchFamily="34" charset="0"/>
              </a:rPr>
              <a:t>ConvRelPosEnc</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nn.Module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Convolutional relative position encoding.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def __</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init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__(self, Ch, h, window): #(8,8,window=</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crpe_window</a:t>
            </a:r>
            <a:r>
              <a:rPr kumimoji="1" lang="en-GB" altLang="zh-CN" sz="900" dirty="0">
                <a:latin typeface="Verdana" panose="020B0604030504040204" pitchFamily="34" charset="0"/>
                <a:ea typeface="Verdana" panose="020B0604030504040204" pitchFamily="34" charset="0"/>
                <a:cs typeface="Verdana" panose="020B0604030504040204" pitchFamily="34" charset="0"/>
              </a:rPr>
              <a:t>={3:2, 5:3, 7:3})</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embed_dims</a:t>
            </a:r>
            <a:r>
              <a:rPr kumimoji="1" lang="en-GB" altLang="zh-CN" sz="900" dirty="0">
                <a:latin typeface="Verdana" panose="020B0604030504040204" pitchFamily="34" charset="0"/>
                <a:ea typeface="Verdana" panose="020B0604030504040204" pitchFamily="34" charset="0"/>
                <a:cs typeface="Verdana" panose="020B0604030504040204" pitchFamily="34" charset="0"/>
              </a:rPr>
              <a:t>=[64, 128, 320, 512],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serial_depths</a:t>
            </a:r>
            <a:r>
              <a:rPr kumimoji="1" lang="en-GB" altLang="zh-CN" sz="900" dirty="0">
                <a:latin typeface="Verdana" panose="020B0604030504040204" pitchFamily="34" charset="0"/>
                <a:ea typeface="Verdana" panose="020B0604030504040204" pitchFamily="34" charset="0"/>
                <a:cs typeface="Verdana" panose="020B0604030504040204" pitchFamily="34" charset="0"/>
              </a:rPr>
              <a:t>=[3, 4, 6, 3],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parallel_depth</a:t>
            </a:r>
            <a:r>
              <a:rPr kumimoji="1" lang="en-GB" altLang="zh-CN" sz="900" dirty="0">
                <a:latin typeface="Verdana" panose="020B0604030504040204" pitchFamily="34" charset="0"/>
                <a:ea typeface="Verdana" panose="020B0604030504040204" pitchFamily="34" charset="0"/>
                <a:cs typeface="Verdana" panose="020B0604030504040204" pitchFamily="34" charset="0"/>
              </a:rPr>
              <a:t>=0,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num_heads</a:t>
            </a:r>
            <a:r>
              <a:rPr kumimoji="1" lang="en-GB" altLang="zh-CN" sz="900" dirty="0">
                <a:latin typeface="Verdana" panose="020B0604030504040204" pitchFamily="34" charset="0"/>
                <a:ea typeface="Verdana" panose="020B0604030504040204" pitchFamily="34" charset="0"/>
                <a:cs typeface="Verdana" panose="020B0604030504040204" pitchFamily="34" charset="0"/>
              </a:rPr>
              <a:t>=8,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mlp_ratios</a:t>
            </a:r>
            <a:r>
              <a:rPr kumimoji="1" lang="en-GB" altLang="zh-CN" sz="900" dirty="0">
                <a:latin typeface="Verdana" panose="020B0604030504040204" pitchFamily="34" charset="0"/>
                <a:ea typeface="Verdana" panose="020B0604030504040204" pitchFamily="34" charset="0"/>
                <a:cs typeface="Verdana" panose="020B0604030504040204" pitchFamily="34" charset="0"/>
              </a:rPr>
              <a:t>=[8, 8, 4, 4],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kwargs</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super().__</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init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__()</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if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isinstance</a:t>
            </a:r>
            <a:r>
              <a:rPr kumimoji="1" lang="en-GB" altLang="zh-CN" sz="900" dirty="0">
                <a:latin typeface="Verdana" panose="020B0604030504040204" pitchFamily="34" charset="0"/>
                <a:ea typeface="Verdana" panose="020B0604030504040204" pitchFamily="34" charset="0"/>
                <a:cs typeface="Verdana" panose="020B0604030504040204" pitchFamily="34" charset="0"/>
              </a:rPr>
              <a:t>(window, int):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window = {window: h}                                                         # Set the same window size for all attention heads.</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self.window</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window</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elif</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isinstance</a:t>
            </a:r>
            <a:r>
              <a:rPr kumimoji="1" lang="en-GB" altLang="zh-CN" sz="900" dirty="0">
                <a:latin typeface="Verdana" panose="020B0604030504040204" pitchFamily="34" charset="0"/>
                <a:ea typeface="Verdana" panose="020B0604030504040204" pitchFamily="34" charset="0"/>
                <a:cs typeface="Verdana" panose="020B0604030504040204" pitchFamily="34" charset="0"/>
              </a:rPr>
              <a:t>(window,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dict</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self.window</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window #{3:2, 5:3, 7:3}</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else:</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raise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ValueError</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self.conv_list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nn.ModuleList</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self.head_splits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for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cur_window</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cur_head_split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in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window.items</a:t>
            </a:r>
            <a:r>
              <a:rPr kumimoji="1" lang="en-GB" altLang="zh-CN" sz="900" dirty="0">
                <a:latin typeface="Verdana" panose="020B0604030504040204" pitchFamily="34" charset="0"/>
                <a:ea typeface="Verdana" panose="020B0604030504040204" pitchFamily="34" charset="0"/>
                <a:cs typeface="Verdana" panose="020B0604030504040204" pitchFamily="34" charset="0"/>
              </a:rPr>
              <a:t>():#(3,2)/(5,3)/(7,3)</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dilation = 1                                                                 # Use dilation=1 at default.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padding_size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cur_window</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cur_window</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- 1) * (dilation - 1)) // 2 #(3+(2)*(0))//2 =1     # Determine padding size. Ref: https://</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discuss.pytorch.org</a:t>
            </a:r>
            <a:r>
              <a:rPr kumimoji="1" lang="en-GB" altLang="zh-CN" sz="900" dirty="0">
                <a:latin typeface="Verdana" panose="020B0604030504040204" pitchFamily="34" charset="0"/>
                <a:ea typeface="Verdana" panose="020B0604030504040204" pitchFamily="34" charset="0"/>
                <a:cs typeface="Verdana" panose="020B0604030504040204" pitchFamily="34" charset="0"/>
              </a:rPr>
              <a:t>/t/how-to-keep-the-shape-of-input-and-output-same-when-dilation-conv/14338</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cur_conv</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nn.Conv2d(</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cur_head_split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*Ch,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cur_head_split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*Ch, #(16,16,k=3,p=1,1,16)/(18,18,k=5,p=2,1,16)</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kernel_size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cur_window</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cur_window</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padding=(</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padding_size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padding_size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dilation=(dilation, dilation),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groups=</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cur_head_split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self.conv_list.append</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cur_conv</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self.head_splits.append</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cur_head_split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)#(2,3,3)</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self.channel_splits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[x*Ch for x in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self.head_splits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ch</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8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head_splits</a:t>
            </a:r>
            <a:r>
              <a:rPr kumimoji="1" lang="en-GB" altLang="zh-CN" sz="900" dirty="0">
                <a:latin typeface="Verdana" panose="020B0604030504040204" pitchFamily="34" charset="0"/>
                <a:ea typeface="Verdana" panose="020B0604030504040204" pitchFamily="34" charset="0"/>
                <a:cs typeface="Verdana" panose="020B0604030504040204" pitchFamily="34" charset="0"/>
              </a:rPr>
              <a:t>=[2,3,3]</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def forward(self, q, v, size): #size(q=v)=(1,8,19201,8)</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B, h, N, Ch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q.shape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B:1 h:8 N:19201 Ch:8</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H, W = size #(120,160)</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assert N == 1 + H * W</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 Convolutional relative position encoding.</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q[:,:,1:,:]#(1,8,19200,8)                                                            # Shape: [B, h, H*W,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v_img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v[:,:,1:,:]#(1,8,19200,8)                                                              # Shape: [B, h, H*W,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v_img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rearrange(</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v_img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'B h (H W) Ch -&gt; B (h Ch) H W', H=H, W=W)#(1,64,120,160)            # Shape: [B, h, H*W, Ch] -&gt; [B, h*Ch, H, W].</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v_img_list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torch.split</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v_img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self.channel_splits</a:t>
            </a:r>
            <a:r>
              <a:rPr kumimoji="1" lang="en-GB" altLang="zh-CN" sz="900" dirty="0">
                <a:latin typeface="Verdana" panose="020B0604030504040204" pitchFamily="34" charset="0"/>
                <a:ea typeface="Verdana" panose="020B0604030504040204" pitchFamily="34" charset="0"/>
                <a:cs typeface="Verdana" panose="020B0604030504040204" pitchFamily="34" charset="0"/>
              </a:rPr>
              <a:t>, dim=1)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channel_splits</a:t>
            </a:r>
            <a:r>
              <a:rPr kumimoji="1" lang="en-GB" altLang="zh-CN" sz="900" dirty="0">
                <a:latin typeface="Verdana" panose="020B0604030504040204" pitchFamily="34" charset="0"/>
                <a:ea typeface="Verdana" panose="020B0604030504040204" pitchFamily="34" charset="0"/>
                <a:cs typeface="Verdana" panose="020B0604030504040204" pitchFamily="34" charset="0"/>
              </a:rPr>
              <a:t>=[16,24,24]                    # Split according to channels.</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conv_v_img_list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[conv(x) for conv, x in zip(</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self.conv_list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v_img_list</a:t>
            </a:r>
            <a:r>
              <a:rPr kumimoji="1" lang="en-GB" altLang="zh-CN" sz="900" dirty="0">
                <a:latin typeface="Verdana" panose="020B0604030504040204" pitchFamily="34" charset="0"/>
                <a:ea typeface="Verdana" panose="020B0604030504040204" pitchFamily="34" charset="0"/>
                <a:cs typeface="Verdana" panose="020B0604030504040204" pitchFamily="34" charset="0"/>
              </a:rPr>
              <a:t>)]#[(1,16,120,160),(1,24,120,160),(1,24,120,160)]</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conv_v_img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torch.cat</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conv_v_img_list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dim=1)#(1,64,120,160)</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conv_v_img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rearrange(</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conv_v_img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'B (h Ch) H W -&gt; B h (H W) Ch', h=h)#(1,8,19200,8)       # Shape: [B, h*Ch, H, W] -&gt; [B, h, H*W,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EV_hat_img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conv_v_img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#(1,8,19200,8)</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zero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torch.zeros</a:t>
            </a:r>
            <a:r>
              <a:rPr kumimoji="1" lang="en-GB" altLang="zh-CN" sz="900" dirty="0">
                <a:latin typeface="Verdana" panose="020B0604030504040204" pitchFamily="34" charset="0"/>
                <a:ea typeface="Verdana" panose="020B0604030504040204" pitchFamily="34" charset="0"/>
                <a:cs typeface="Verdana" panose="020B0604030504040204" pitchFamily="34" charset="0"/>
              </a:rPr>
              <a:t>((B, h, 1, Ch),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dtype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q.dtype</a:t>
            </a:r>
            <a:r>
              <a:rPr kumimoji="1" lang="en-GB" altLang="zh-CN" sz="900" dirty="0">
                <a:latin typeface="Verdana" panose="020B0604030504040204" pitchFamily="34" charset="0"/>
                <a:ea typeface="Verdana" panose="020B0604030504040204" pitchFamily="34" charset="0"/>
                <a:cs typeface="Verdana" panose="020B0604030504040204" pitchFamily="34" charset="0"/>
              </a:rPr>
              <a:t>, layout=</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q.layout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device=</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q.device</a:t>
            </a:r>
            <a:r>
              <a:rPr kumimoji="1" lang="en-GB" altLang="zh-CN" sz="900" dirty="0">
                <a:latin typeface="Verdana" panose="020B0604030504040204" pitchFamily="34" charset="0"/>
                <a:ea typeface="Verdana" panose="020B0604030504040204" pitchFamily="34" charset="0"/>
                <a:cs typeface="Verdana" panose="020B0604030504040204" pitchFamily="34" charset="0"/>
              </a:rPr>
              <a:t>)#(1,8,1,8)</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EV_hat</a:t>
            </a:r>
            <a:r>
              <a:rPr kumimoji="1" lang="en-GB" altLang="zh-CN" sz="900" dirty="0">
                <a:latin typeface="Verdana" panose="020B0604030504040204" pitchFamily="34" charset="0"/>
                <a:ea typeface="Verdana" panose="020B0604030504040204" pitchFamily="34" charset="0"/>
                <a:cs typeface="Verdana" panose="020B0604030504040204" pitchFamily="34" charset="0"/>
              </a:rPr>
              <a:t> =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torch.cat</a:t>
            </a:r>
            <a:r>
              <a:rPr kumimoji="1" lang="en-GB" altLang="zh-CN" sz="900" dirty="0">
                <a:latin typeface="Verdana" panose="020B0604030504040204" pitchFamily="34" charset="0"/>
                <a:ea typeface="Verdana" panose="020B0604030504040204" pitchFamily="34" charset="0"/>
                <a:cs typeface="Verdana" panose="020B0604030504040204" pitchFamily="34" charset="0"/>
              </a:rPr>
              <a:t>((zero,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EV_hat_img</a:t>
            </a:r>
            <a:r>
              <a:rPr kumimoji="1" lang="en-GB" altLang="zh-CN" sz="900" dirty="0">
                <a:latin typeface="Verdana" panose="020B0604030504040204" pitchFamily="34" charset="0"/>
                <a:ea typeface="Verdana" panose="020B0604030504040204" pitchFamily="34" charset="0"/>
                <a:cs typeface="Verdana" panose="020B0604030504040204" pitchFamily="34" charset="0"/>
              </a:rPr>
              <a:t>), dim=2)  #(1,8,19201,8)           # Shape: [B, h, N, Ch].</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a:t>
            </a:r>
            <a:endParaRPr kumimoji="1" lang="en-GB" altLang="zh-CN" sz="900" dirty="0">
              <a:latin typeface="Verdana" panose="020B0604030504040204" pitchFamily="34" charset="0"/>
              <a:ea typeface="Verdana" panose="020B0604030504040204" pitchFamily="34" charset="0"/>
              <a:cs typeface="Verdana" panose="020B0604030504040204" pitchFamily="34" charset="0"/>
            </a:endParaRPr>
          </a:p>
          <a:p>
            <a:r>
              <a:rPr kumimoji="1" lang="en-GB" altLang="zh-CN" sz="900" dirty="0">
                <a:latin typeface="Verdana" panose="020B0604030504040204" pitchFamily="34" charset="0"/>
                <a:ea typeface="Verdana" panose="020B0604030504040204" pitchFamily="34" charset="0"/>
                <a:cs typeface="Verdana" panose="020B0604030504040204" pitchFamily="34" charset="0"/>
              </a:rPr>
              <a:t>        return </a:t>
            </a:r>
            <a:r>
              <a:rPr kumimoji="1" lang="en-GB" altLang="zh-CN" sz="900" dirty="0" err="1">
                <a:latin typeface="Verdana" panose="020B0604030504040204" pitchFamily="34" charset="0"/>
                <a:ea typeface="Verdana" panose="020B0604030504040204" pitchFamily="34" charset="0"/>
                <a:cs typeface="Verdana" panose="020B0604030504040204" pitchFamily="34" charset="0"/>
              </a:rPr>
              <a:t>EV_hat</a:t>
            </a:r>
            <a:endParaRPr kumimoji="1" lang="zh-CN" altLang="en-US" sz="900" dirty="0">
              <a:latin typeface="Verdana" panose="020B0604030504040204" pitchFamily="34" charset="0"/>
              <a:cs typeface="Verdana" panose="020B0604030504040204" pitchFamily="34" charset="0"/>
            </a:endParaRPr>
          </a:p>
        </p:txBody>
      </p:sp>
      <p:pic>
        <p:nvPicPr>
          <p:cNvPr id="8" name="图片 7"/>
          <p:cNvPicPr>
            <a:picLocks noChangeAspect="1"/>
          </p:cNvPicPr>
          <p:nvPr>
            <p:custDataLst>
              <p:tags r:id="rId4"/>
            </p:custDataLst>
          </p:nvPr>
        </p:nvPicPr>
        <p:blipFill>
          <a:blip r:embed="rId5"/>
          <a:stretch>
            <a:fillRect/>
          </a:stretch>
        </p:blipFill>
        <p:spPr>
          <a:xfrm>
            <a:off x="494024" y="5498465"/>
            <a:ext cx="4356100" cy="647700"/>
          </a:xfrm>
          <a:prstGeom prst="rect">
            <a:avLst/>
          </a:prstGeom>
        </p:spPr>
      </p:pic>
      <p:sp>
        <p:nvSpPr>
          <p:cNvPr id="4" name="文本框 3"/>
          <p:cNvSpPr txBox="1"/>
          <p:nvPr>
            <p:custDataLst>
              <p:tags r:id="rId6"/>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1"/>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pic>
        <p:nvPicPr>
          <p:cNvPr id="8" name="图片 7" descr="图示&#10;&#10;描述已自动生成"/>
          <p:cNvPicPr>
            <a:picLocks noChangeAspect="1"/>
          </p:cNvPicPr>
          <p:nvPr>
            <p:custDataLst>
              <p:tags r:id="rId2"/>
            </p:custDataLst>
          </p:nvPr>
        </p:nvPicPr>
        <p:blipFill>
          <a:blip r:embed="rId3"/>
          <a:stretch>
            <a:fillRect/>
          </a:stretch>
        </p:blipFill>
        <p:spPr>
          <a:xfrm>
            <a:off x="1057736" y="728667"/>
            <a:ext cx="8697108" cy="3154123"/>
          </a:xfrm>
          <a:prstGeom prst="rect">
            <a:avLst/>
          </a:prstGeom>
        </p:spPr>
      </p:pic>
      <p:sp>
        <p:nvSpPr>
          <p:cNvPr id="9" name="文本框 8"/>
          <p:cNvSpPr txBox="1"/>
          <p:nvPr>
            <p:custDataLst>
              <p:tags r:id="rId4"/>
            </p:custDataLst>
          </p:nvPr>
        </p:nvSpPr>
        <p:spPr>
          <a:xfrm>
            <a:off x="1774628" y="3882790"/>
            <a:ext cx="1207382" cy="369332"/>
          </a:xfrm>
          <a:prstGeom prst="rect">
            <a:avLst/>
          </a:prstGeom>
          <a:noFill/>
        </p:spPr>
        <p:txBody>
          <a:bodyPr wrap="none" rtlCol="0">
            <a:spAutoFit/>
          </a:bodyPr>
          <a:p>
            <a:r>
              <a:rPr kumimoji="1" lang="en-US" altLang="zh-CN" b="1" dirty="0" err="1">
                <a:latin typeface="Times New Roman" panose="02020603050405020304" pitchFamily="18" charset="0"/>
                <a:cs typeface="Times New Roman" panose="02020603050405020304" pitchFamily="18" charset="0"/>
              </a:rPr>
              <a:t>CoaT</a:t>
            </a:r>
            <a:r>
              <a:rPr kumimoji="1" lang="en-US" altLang="zh-CN" b="1" dirty="0">
                <a:latin typeface="Times New Roman" panose="02020603050405020304" pitchFamily="18" charset="0"/>
                <a:cs typeface="Times New Roman" panose="02020603050405020304" pitchFamily="18" charset="0"/>
              </a:rPr>
              <a:t>-Lite</a:t>
            </a:r>
            <a:endParaRPr kumimoji="1" lang="zh-CN" altLang="en-US" b="1" dirty="0">
              <a:latin typeface="Times New Roman" panose="02020603050405020304" pitchFamily="18" charset="0"/>
              <a:cs typeface="Times New Roman" panose="02020603050405020304" pitchFamily="18" charset="0"/>
            </a:endParaRPr>
          </a:p>
        </p:txBody>
      </p:sp>
      <p:sp>
        <p:nvSpPr>
          <p:cNvPr id="10" name="文本框 9"/>
          <p:cNvSpPr txBox="1"/>
          <p:nvPr>
            <p:custDataLst>
              <p:tags r:id="rId5"/>
            </p:custDataLst>
          </p:nvPr>
        </p:nvSpPr>
        <p:spPr>
          <a:xfrm>
            <a:off x="6208166" y="3882790"/>
            <a:ext cx="736099" cy="369332"/>
          </a:xfrm>
          <a:prstGeom prst="rect">
            <a:avLst/>
          </a:prstGeom>
          <a:noFill/>
        </p:spPr>
        <p:txBody>
          <a:bodyPr wrap="none" rtlCol="0">
            <a:spAutoFit/>
          </a:bodyPr>
          <a:p>
            <a:r>
              <a:rPr kumimoji="1" lang="en-US" altLang="zh-CN" b="1" dirty="0" err="1">
                <a:latin typeface="Times New Roman" panose="02020603050405020304" pitchFamily="18" charset="0"/>
                <a:cs typeface="Times New Roman" panose="02020603050405020304" pitchFamily="18" charset="0"/>
              </a:rPr>
              <a:t>CoaT</a:t>
            </a:r>
            <a:endParaRPr kumimoji="1" lang="zh-CN" altLang="en-US" b="1" dirty="0">
              <a:latin typeface="Times New Roman" panose="02020603050405020304" pitchFamily="18" charset="0"/>
              <a:cs typeface="Times New Roman" panose="02020603050405020304" pitchFamily="18" charset="0"/>
            </a:endParaRPr>
          </a:p>
        </p:txBody>
      </p:sp>
      <p:sp>
        <p:nvSpPr>
          <p:cNvPr id="12" name="文本框 11"/>
          <p:cNvSpPr txBox="1"/>
          <p:nvPr>
            <p:custDataLst>
              <p:tags r:id="rId6"/>
            </p:custDataLst>
          </p:nvPr>
        </p:nvSpPr>
        <p:spPr>
          <a:xfrm>
            <a:off x="1216142" y="4429497"/>
            <a:ext cx="3531736" cy="923330"/>
          </a:xfrm>
          <a:prstGeom prst="rect">
            <a:avLst/>
          </a:prstGeom>
          <a:noFill/>
        </p:spPr>
        <p:txBody>
          <a:bodyPr wrap="none" rtlCol="0">
            <a:spAutoFit/>
          </a:bodyPr>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仅串行块；</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下采样后在最后一个串行块中</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获得</a:t>
            </a:r>
            <a:r>
              <a:rPr kumimoji="1" lang="en-US" altLang="zh-CN" dirty="0" err="1">
                <a:latin typeface="Times New Roman" panose="02020603050405020304" pitchFamily="18" charset="0"/>
                <a:ea typeface="PingFang SC" panose="020B0400000000000000" pitchFamily="34" charset="-122"/>
                <a:cs typeface="Times New Roman" panose="02020603050405020304" pitchFamily="18" charset="0"/>
              </a:rPr>
              <a:t>cls</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token</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13" name="文本框 12"/>
          <p:cNvSpPr txBox="1"/>
          <p:nvPr>
            <p:custDataLst>
              <p:tags r:id="rId7"/>
            </p:custDataLst>
          </p:nvPr>
        </p:nvSpPr>
        <p:spPr>
          <a:xfrm>
            <a:off x="5703035" y="4429497"/>
            <a:ext cx="3762568" cy="923330"/>
          </a:xfrm>
          <a:prstGeom prst="rect">
            <a:avLst/>
          </a:prstGeom>
          <a:noFill/>
        </p:spPr>
        <p:txBody>
          <a:bodyPr wrap="none" rtlCol="0">
            <a:spAutoFit/>
          </a:bodyPr>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串行块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并行块；</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从串行块获得多尺度特征映射，</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从其他三个尺度中聚合</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CLS token</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1"/>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sp>
        <p:nvSpPr>
          <p:cNvPr id="7" name="文本框 6"/>
          <p:cNvSpPr txBox="1"/>
          <p:nvPr>
            <p:custDataLst>
              <p:tags r:id="rId2"/>
            </p:custDataLst>
          </p:nvPr>
        </p:nvSpPr>
        <p:spPr>
          <a:xfrm>
            <a:off x="842158" y="802372"/>
            <a:ext cx="10975768" cy="646331"/>
          </a:xfrm>
          <a:prstGeom prst="rect">
            <a:avLst/>
          </a:prstGeom>
          <a:noFill/>
        </p:spPr>
        <p:txBody>
          <a:bodyPr wrap="square">
            <a:spAutoFit/>
          </a:bodyPr>
          <a:p>
            <a:r>
              <a:rPr lang="en-GB" altLang="zh-CN" b="0" i="0" u="none" strike="noStrike" dirty="0" err="1">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CoaT</a:t>
            </a:r>
            <a:r>
              <a:rPr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架构中每个并行组中的并行块之间实现了一种共尺度机制</a:t>
            </a:r>
            <a:endParaRPr lang="en-US" altLang="zh-CN"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endParaRPr>
          </a:p>
          <a:p>
            <a:r>
              <a:rPr lang="en-US" altLang="zh-CN" b="0" i="0" u="none" strike="noStrike" dirty="0" err="1">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C</a:t>
            </a:r>
            <a:r>
              <a:rPr lang="en-US" altLang="zh-CN" dirty="0" err="1">
                <a:solidFill>
                  <a:srgbClr val="101214"/>
                </a:solidFill>
                <a:latin typeface="Times New Roman" panose="02020603050405020304" pitchFamily="18" charset="0"/>
                <a:ea typeface="PingFang SC" panose="020B0400000000000000" pitchFamily="34" charset="-122"/>
                <a:cs typeface="Times New Roman" panose="02020603050405020304" pitchFamily="18" charset="0"/>
              </a:rPr>
              <a:t>oaT</a:t>
            </a:r>
            <a:r>
              <a:rPr lang="zh-CN" altLang="en-US" dirty="0">
                <a:solidFill>
                  <a:srgbClr val="101214"/>
                </a:solidFill>
                <a:latin typeface="Times New Roman" panose="02020603050405020304" pitchFamily="18" charset="0"/>
                <a:ea typeface="PingFang SC" panose="020B0400000000000000" pitchFamily="34" charset="-122"/>
                <a:cs typeface="Times New Roman" panose="02020603050405020304" pitchFamily="18" charset="0"/>
              </a:rPr>
              <a:t> </a:t>
            </a:r>
            <a:r>
              <a:rPr lang="en-US" altLang="zh-CN" dirty="0">
                <a:solidFill>
                  <a:srgbClr val="101214"/>
                </a:solidFill>
                <a:latin typeface="Times New Roman" panose="02020603050405020304" pitchFamily="18" charset="0"/>
                <a:ea typeface="PingFang SC" panose="020B0400000000000000" pitchFamily="34" charset="-122"/>
                <a:cs typeface="Times New Roman" panose="02020603050405020304" pitchFamily="18" charset="0"/>
              </a:rPr>
              <a:t>parallel</a:t>
            </a:r>
            <a:r>
              <a:rPr lang="zh-CN" altLang="en-US" dirty="0">
                <a:solidFill>
                  <a:srgbClr val="101214"/>
                </a:solidFill>
                <a:latin typeface="Times New Roman" panose="02020603050405020304" pitchFamily="18" charset="0"/>
                <a:ea typeface="PingFang SC" panose="020B0400000000000000" pitchFamily="34" charset="-122"/>
                <a:cs typeface="Times New Roman" panose="02020603050405020304" pitchFamily="18" charset="0"/>
              </a:rPr>
              <a:t> </a:t>
            </a:r>
            <a:r>
              <a:rPr lang="en-US" altLang="zh-CN" dirty="0">
                <a:solidFill>
                  <a:srgbClr val="101214"/>
                </a:solidFill>
                <a:latin typeface="Times New Roman" panose="02020603050405020304" pitchFamily="18" charset="0"/>
                <a:ea typeface="PingFang SC" panose="020B0400000000000000" pitchFamily="34" charset="-122"/>
                <a:cs typeface="Times New Roman" panose="02020603050405020304" pitchFamily="18" charset="0"/>
              </a:rPr>
              <a:t>block</a:t>
            </a:r>
            <a:r>
              <a:rPr lang="zh-CN" altLang="en-US" b="0" i="0" u="none" strike="noStrike" dirty="0">
                <a:solidFill>
                  <a:srgbClr val="101214"/>
                </a:solidFill>
                <a:effectLst/>
                <a:latin typeface="Times New Roman" panose="02020603050405020304" pitchFamily="18" charset="0"/>
                <a:ea typeface="PingFang SC" panose="020B0400000000000000" pitchFamily="34" charset="-122"/>
                <a:cs typeface="Times New Roman" panose="02020603050405020304" pitchFamily="18" charset="0"/>
              </a:rPr>
              <a:t>为实现从细到粗、从粗到细和跨尺度的交互，开发了两种策略</a:t>
            </a:r>
            <a:endParaRPr lang="zh-CN" altLang="en-US" dirty="0">
              <a:latin typeface="Times New Roman" panose="02020603050405020304" pitchFamily="18" charset="0"/>
              <a:cs typeface="Times New Roman" panose="02020603050405020304" pitchFamily="18" charset="0"/>
            </a:endParaRPr>
          </a:p>
        </p:txBody>
      </p:sp>
      <p:pic>
        <p:nvPicPr>
          <p:cNvPr id="4" name="图片 3" descr="图示&#10;&#10;描述已自动生成"/>
          <p:cNvPicPr>
            <a:picLocks noChangeAspect="1"/>
          </p:cNvPicPr>
          <p:nvPr>
            <p:custDataLst>
              <p:tags r:id="rId3"/>
            </p:custDataLst>
          </p:nvPr>
        </p:nvPicPr>
        <p:blipFill>
          <a:blip r:embed="rId4"/>
          <a:stretch>
            <a:fillRect/>
          </a:stretch>
        </p:blipFill>
        <p:spPr>
          <a:xfrm>
            <a:off x="244433" y="1448703"/>
            <a:ext cx="7776992" cy="2606400"/>
          </a:xfrm>
          <a:prstGeom prst="rect">
            <a:avLst/>
          </a:prstGeom>
        </p:spPr>
      </p:pic>
      <p:sp>
        <p:nvSpPr>
          <p:cNvPr id="5" name="文本框 4"/>
          <p:cNvSpPr txBox="1"/>
          <p:nvPr>
            <p:custDataLst>
              <p:tags r:id="rId5"/>
            </p:custDataLst>
          </p:nvPr>
        </p:nvSpPr>
        <p:spPr>
          <a:xfrm>
            <a:off x="3942846" y="1470682"/>
            <a:ext cx="2153154" cy="369332"/>
          </a:xfrm>
          <a:prstGeom prst="rect">
            <a:avLst/>
          </a:prstGeom>
          <a:noFill/>
        </p:spPr>
        <p:txBody>
          <a:bodyPr wrap="none" rtlCol="0">
            <a:spAutoFit/>
          </a:bodyPr>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1</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）直接跨层注意</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6" name="文本框 5"/>
          <p:cNvSpPr txBox="1"/>
          <p:nvPr>
            <p:custDataLst>
              <p:tags r:id="rId6"/>
            </p:custDataLst>
          </p:nvPr>
        </p:nvSpPr>
        <p:spPr>
          <a:xfrm>
            <a:off x="838200" y="4094332"/>
            <a:ext cx="6595753" cy="1754326"/>
          </a:xfrm>
          <a:prstGeom prst="rect">
            <a:avLst/>
          </a:prstGeom>
          <a:noFill/>
        </p:spPr>
        <p:txBody>
          <a:bodyPr wrap="square" rtlCol="0">
            <a:spAutoFit/>
          </a:bodyPr>
          <a:p>
            <a:pPr marL="342900" indent="-342900">
              <a:buFont typeface="+mj-lt"/>
              <a:buAutoNum type="arabicPeriod"/>
            </a:pP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每个尺度的输入特征中形成查询、键和值向量，对于同一层内的注意力使用</a:t>
            </a:r>
            <a:r>
              <a:rPr lang="en-US" altLang="zh-CN" b="0" i="0" dirty="0" err="1">
                <a:effectLst/>
                <a:latin typeface="Times New Roman" panose="02020603050405020304" pitchFamily="18" charset="0"/>
                <a:ea typeface="PingFang SC" panose="020B0400000000000000" pitchFamily="34" charset="-122"/>
                <a:cs typeface="Times New Roman" panose="02020603050405020304" pitchFamily="18" charset="0"/>
              </a:rPr>
              <a:t>ConvAtt</a:t>
            </a:r>
            <a:r>
              <a:rPr lang="en-US" altLang="zh-CN" dirty="0">
                <a:latin typeface="Times New Roman" panose="02020603050405020304" pitchFamily="18" charset="0"/>
                <a:ea typeface="PingFang SC" panose="020B0400000000000000" pitchFamily="34" charset="-122"/>
                <a:cs typeface="Times New Roman" panose="02020603050405020304" pitchFamily="18" charset="0"/>
              </a:rPr>
              <a:t>(·)</a:t>
            </a:r>
            <a:r>
              <a:rPr lang="zh-CN" altLang="en-US" dirty="0">
                <a:latin typeface="Times New Roman" panose="02020603050405020304" pitchFamily="18" charset="0"/>
                <a:ea typeface="PingFang SC" panose="020B0400000000000000" pitchFamily="34" charset="-122"/>
                <a:cs typeface="Times New Roman" panose="02020603050405020304" pitchFamily="18" charset="0"/>
              </a:rPr>
              <a:t>；</a:t>
            </a:r>
            <a:endParaRPr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为了引起不同层次的注意，对键和值进行向下采样或向上采样以匹配其他尺度的分辨率；</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使用</a:t>
            </a:r>
            <a:r>
              <a:rPr kumimoji="1" lang="en-US" altLang="zh-CN" dirty="0" err="1">
                <a:latin typeface="Times New Roman" panose="02020603050405020304" pitchFamily="18" charset="0"/>
                <a:ea typeface="PingFang SC" panose="020B0400000000000000" pitchFamily="34" charset="-122"/>
                <a:cs typeface="Times New Roman" panose="02020603050405020304" pitchFamily="18" charset="0"/>
              </a:rPr>
              <a:t>CrossAtt</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，扩展</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Conv-</a:t>
            </a:r>
            <a:r>
              <a:rPr lang="en-US" altLang="zh-CN" b="0" i="0" dirty="0" err="1">
                <a:effectLst/>
                <a:latin typeface="Times New Roman" panose="02020603050405020304" pitchFamily="18" charset="0"/>
                <a:ea typeface="PingFang SC" panose="020B0400000000000000" pitchFamily="34" charset="-122"/>
                <a:cs typeface="Times New Roman" panose="02020603050405020304" pitchFamily="18" charset="0"/>
              </a:rPr>
              <a:t>Att</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a:t>
            </a:r>
            <a:endPar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lang="en-US" altLang="zh-CN" b="0" i="0" dirty="0" err="1">
                <a:effectLst/>
                <a:latin typeface="Times New Roman" panose="02020603050405020304" pitchFamily="18" charset="0"/>
                <a:ea typeface="PingFang SC" panose="020B0400000000000000" pitchFamily="34" charset="-122"/>
                <a:cs typeface="Times New Roman" panose="02020603050405020304" pitchFamily="18" charset="0"/>
              </a:rPr>
              <a:t>ConvAtt</a:t>
            </a:r>
            <a:r>
              <a:rPr lang="en-US" altLang="zh-CN" dirty="0">
                <a:latin typeface="Times New Roman" panose="02020603050405020304" pitchFamily="18" charset="0"/>
                <a:ea typeface="PingFang SC" panose="020B0400000000000000" pitchFamily="34" charset="-122"/>
                <a:cs typeface="Times New Roman" panose="02020603050405020304" pitchFamily="18" charset="0"/>
              </a:rPr>
              <a:t>(·)</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和</a:t>
            </a:r>
            <a:r>
              <a:rPr kumimoji="1" lang="en-US" altLang="zh-CN" dirty="0" err="1">
                <a:latin typeface="Times New Roman" panose="02020603050405020304" pitchFamily="18" charset="0"/>
                <a:ea typeface="PingFang SC" panose="020B0400000000000000" pitchFamily="34" charset="-122"/>
                <a:cs typeface="Times New Roman" panose="02020603050405020304" pitchFamily="18" charset="0"/>
              </a:rPr>
              <a:t>CrossAtt</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的输出相加，并应用共享前馈层；</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8" name="文本框 7"/>
          <p:cNvSpPr txBox="1"/>
          <p:nvPr>
            <p:custDataLst>
              <p:tags r:id="rId7"/>
            </p:custDataLst>
          </p:nvPr>
        </p:nvSpPr>
        <p:spPr>
          <a:xfrm>
            <a:off x="5868271" y="1470682"/>
            <a:ext cx="2153154" cy="369332"/>
          </a:xfrm>
          <a:prstGeom prst="rect">
            <a:avLst/>
          </a:prstGeom>
          <a:noFill/>
        </p:spPr>
        <p:txBody>
          <a:bodyPr wrap="none" rtlCol="0">
            <a:spAutoFit/>
          </a:bodyPr>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2</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）注意特征插值</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13" name="文本框 12"/>
          <p:cNvSpPr txBox="1"/>
          <p:nvPr>
            <p:custDataLst>
              <p:tags r:id="rId8"/>
            </p:custDataLst>
          </p:nvPr>
        </p:nvSpPr>
        <p:spPr>
          <a:xfrm>
            <a:off x="8021425" y="2036323"/>
            <a:ext cx="3796501" cy="2031325"/>
          </a:xfrm>
          <a:prstGeom prst="rect">
            <a:avLst/>
          </a:prstGeom>
          <a:noFill/>
        </p:spPr>
        <p:txBody>
          <a:bodyPr wrap="square" rtlCol="0">
            <a:spAutoFit/>
          </a:bodyPr>
          <a:p>
            <a:pPr marL="342900" indent="-342900">
              <a:buFont typeface="+mj-lt"/>
              <a:buAutoNum type="arabicPeriod"/>
            </a:pP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独立的</a:t>
            </a:r>
            <a:r>
              <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rPr>
              <a:t>Conv-</a:t>
            </a:r>
            <a:r>
              <a:rPr lang="en-US" altLang="zh-CN" b="0" i="0" dirty="0" err="1">
                <a:effectLst/>
                <a:latin typeface="Times New Roman" panose="02020603050405020304" pitchFamily="18" charset="0"/>
                <a:ea typeface="PingFang SC" panose="020B0400000000000000" pitchFamily="34" charset="-122"/>
                <a:cs typeface="Times New Roman" panose="02020603050405020304" pitchFamily="18" charset="0"/>
              </a:rPr>
              <a:t>Att</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处理来自不同尺度的输入图像特征；</a:t>
            </a:r>
            <a:endParaRPr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pPr marL="342900" indent="-342900">
              <a:buFont typeface="+mj-lt"/>
              <a:buAutoNum type="arabicPeriod"/>
            </a:pPr>
            <a:r>
              <a:rPr kumimoji="1" lang="zh-CN" altLang="en-US" dirty="0">
                <a:latin typeface="PingFang SC" panose="020B0400000000000000" pitchFamily="34" charset="-122"/>
                <a:ea typeface="PingFang SC" panose="020B0400000000000000" pitchFamily="34" charset="-122"/>
              </a:rPr>
              <a:t>使用双线性插值从每个尺度下采样或上采样图像特征；</a:t>
            </a:r>
            <a:endParaRPr kumimoji="1" lang="en-US" altLang="zh-CN" dirty="0">
              <a:latin typeface="PingFang SC" panose="020B0400000000000000" pitchFamily="34" charset="-122"/>
              <a:ea typeface="PingFang SC" panose="020B0400000000000000" pitchFamily="34" charset="-122"/>
            </a:endParaRPr>
          </a:p>
          <a:p>
            <a:pPr marL="342900" indent="-342900">
              <a:buFont typeface="+mj-lt"/>
              <a:buAutoNum type="arabicPeriod"/>
            </a:pPr>
            <a:r>
              <a:rPr kumimoji="1" lang="zh-CN" altLang="en-US" dirty="0">
                <a:latin typeface="PingFang SC" panose="020B0400000000000000" pitchFamily="34" charset="-122"/>
                <a:ea typeface="PingFang SC" panose="020B0400000000000000" pitchFamily="34" charset="-122"/>
              </a:rPr>
              <a:t>属于同一尺度的特征在</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parallel</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group</a:t>
            </a:r>
            <a:r>
              <a:rPr kumimoji="1" lang="zh-CN" altLang="en-US" dirty="0">
                <a:latin typeface="PingFang SC" panose="020B0400000000000000" pitchFamily="34" charset="-122"/>
                <a:ea typeface="PingFang SC" panose="020B0400000000000000" pitchFamily="34" charset="-122"/>
              </a:rPr>
              <a:t>中求和，并进一步传递到共享前馈层；</a:t>
            </a:r>
            <a:endParaRPr kumimoji="1" lang="zh-CN" altLang="en-US" dirty="0">
              <a:latin typeface="PingFang SC" panose="020B0400000000000000" pitchFamily="34" charset="-122"/>
              <a:ea typeface="PingFang SC" panose="020B0400000000000000"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1"/>
            </p:custDataLst>
          </p:nvPr>
        </p:nvSpPr>
        <p:spPr>
          <a:xfrm>
            <a:off x="2566035" y="68580"/>
            <a:ext cx="5636895" cy="398780"/>
          </a:xfrm>
          <a:prstGeom prst="rect">
            <a:avLst/>
          </a:prstGeom>
          <a:noFill/>
        </p:spPr>
        <p:txBody>
          <a:bodyPr wrap="square" rtlCol="0">
            <a:spAutoFit/>
          </a:bodyPr>
          <a:p>
            <a:r>
              <a:rPr kumimoji="1" lang="en-US" altLang="zh-CN" sz="2000" dirty="0">
                <a:latin typeface="Times New Roman" panose="02020603050405020304" pitchFamily="18" charset="0"/>
                <a:cs typeface="Times New Roman" panose="02020603050405020304" pitchFamily="18" charset="0"/>
                <a:sym typeface="+mn-ea"/>
              </a:rPr>
              <a:t>:</a:t>
            </a:r>
            <a:r>
              <a:rPr lang="en-GB" altLang="zh-CN" sz="2000" dirty="0">
                <a:solidFill>
                  <a:srgbClr val="000000"/>
                </a:solidFill>
                <a:effectLst/>
                <a:latin typeface="Times New Roman" panose="02020603050405020304" pitchFamily="18" charset="0"/>
                <a:cs typeface="Times New Roman" panose="02020603050405020304" pitchFamily="18" charset="0"/>
                <a:sym typeface="+mn-ea"/>
              </a:rPr>
              <a:t>Co-Scale Conv-Attentional Transformers</a:t>
            </a:r>
            <a:endParaRPr kumimoji="1" lang="en-US" altLang="zh-CN" sz="2000" dirty="0">
              <a:latin typeface="Times New Roman" panose="02020603050405020304" pitchFamily="18" charset="0"/>
              <a:cs typeface="Times New Roman" panose="02020603050405020304" pitchFamily="18" charset="0"/>
              <a:sym typeface="+mn-ea"/>
            </a:endParaRPr>
          </a:p>
        </p:txBody>
      </p:sp>
      <p:pic>
        <p:nvPicPr>
          <p:cNvPr id="6" name="图片 5" descr="日历&#10;&#10;低可信度描述已自动生成"/>
          <p:cNvPicPr>
            <a:picLocks noChangeAspect="1"/>
          </p:cNvPicPr>
          <p:nvPr>
            <p:custDataLst>
              <p:tags r:id="rId2"/>
            </p:custDataLst>
          </p:nvPr>
        </p:nvPicPr>
        <p:blipFill>
          <a:blip r:embed="rId3"/>
          <a:stretch>
            <a:fillRect/>
          </a:stretch>
        </p:blipFill>
        <p:spPr>
          <a:xfrm>
            <a:off x="838200" y="817117"/>
            <a:ext cx="7772400" cy="2750958"/>
          </a:xfrm>
          <a:prstGeom prst="rect">
            <a:avLst/>
          </a:prstGeom>
        </p:spPr>
      </p:pic>
      <p:sp>
        <p:nvSpPr>
          <p:cNvPr id="7" name="文本框 6"/>
          <p:cNvSpPr txBox="1"/>
          <p:nvPr>
            <p:custDataLst>
              <p:tags r:id="rId4"/>
            </p:custDataLst>
          </p:nvPr>
        </p:nvSpPr>
        <p:spPr>
          <a:xfrm>
            <a:off x="8711541" y="1823264"/>
            <a:ext cx="2989216" cy="369332"/>
          </a:xfrm>
          <a:prstGeom prst="rect">
            <a:avLst/>
          </a:prstGeom>
          <a:noFill/>
        </p:spPr>
        <p:txBody>
          <a:bodyPr wrap="none" rtlCol="0">
            <a:spAutoFit/>
          </a:bodyPr>
          <a:p>
            <a:r>
              <a:rPr lang="en-GB" altLang="zh-CN" b="0" i="0" dirty="0">
                <a:effectLst/>
                <a:latin typeface="Times New Roman" panose="02020603050405020304" pitchFamily="18" charset="0"/>
                <a:cs typeface="Times New Roman" panose="02020603050405020304" pitchFamily="18" charset="0"/>
              </a:rPr>
              <a:t>Tiny, </a:t>
            </a:r>
            <a:r>
              <a:rPr lang="en-GB" altLang="zh-CN" b="0" i="0" dirty="0" err="1">
                <a:effectLst/>
                <a:latin typeface="Times New Roman" panose="02020603050405020304" pitchFamily="18" charset="0"/>
                <a:cs typeface="Times New Roman" panose="02020603050405020304" pitchFamily="18" charset="0"/>
              </a:rPr>
              <a:t>Mini,Small</a:t>
            </a:r>
            <a:r>
              <a:rPr lang="en-GB" altLang="zh-CN" b="0" i="0" dirty="0">
                <a:effectLst/>
                <a:latin typeface="Times New Roman" panose="02020603050405020304" pitchFamily="18" charset="0"/>
                <a:cs typeface="Times New Roman" panose="02020603050405020304" pitchFamily="18" charset="0"/>
              </a:rPr>
              <a:t> and Medium</a:t>
            </a:r>
            <a:endParaRPr kumimoji="1" lang="zh-CN" altLang="en-US" dirty="0">
              <a:latin typeface="Times New Roman" panose="02020603050405020304" pitchFamily="18" charset="0"/>
              <a:cs typeface="Times New Roman" panose="02020603050405020304" pitchFamily="18" charset="0"/>
            </a:endParaRPr>
          </a:p>
        </p:txBody>
      </p:sp>
      <p:sp>
        <p:nvSpPr>
          <p:cNvPr id="8" name="文本框 7"/>
          <p:cNvSpPr txBox="1"/>
          <p:nvPr>
            <p:custDataLst>
              <p:tags r:id="rId5"/>
            </p:custDataLst>
          </p:nvPr>
        </p:nvSpPr>
        <p:spPr>
          <a:xfrm>
            <a:off x="838200" y="3874165"/>
            <a:ext cx="10763992" cy="1477328"/>
          </a:xfrm>
          <a:prstGeom prst="rect">
            <a:avLst/>
          </a:prstGeom>
          <a:noFill/>
        </p:spPr>
        <p:txBody>
          <a:bodyPr wrap="square" rtlCol="0">
            <a:spAutoFit/>
          </a:bodyPr>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例如，</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Tiny</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模型表示具有</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5</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M</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参数预算约束的模型。具体来说，这些</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tiny</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的模块有四个串行块，每个块有两个</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conv</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注意力模块。在</a:t>
            </a:r>
            <a:r>
              <a:rPr kumimoji="1" lang="en-GB" altLang="zh-CN" dirty="0" err="1">
                <a:latin typeface="Times New Roman" panose="02020603050405020304" pitchFamily="18" charset="0"/>
                <a:ea typeface="PingFang SC" panose="020B0400000000000000" pitchFamily="34" charset="-122"/>
                <a:cs typeface="Times New Roman" panose="02020603050405020304" pitchFamily="18" charset="0"/>
              </a:rPr>
              <a:t>CoaT</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-Lite tiny</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架构中，注意力层的隐藏维度在后面的块中增加。</a:t>
            </a:r>
            <a:r>
              <a:rPr kumimoji="1" lang="en-GB" altLang="zh-CN" dirty="0" err="1">
                <a:latin typeface="Times New Roman" panose="02020603050405020304" pitchFamily="18" charset="0"/>
                <a:ea typeface="PingFang SC" panose="020B0400000000000000" pitchFamily="34" charset="-122"/>
                <a:cs typeface="Times New Roman" panose="02020603050405020304" pitchFamily="18" charset="0"/>
              </a:rPr>
              <a:t>CoaT</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 Tiny</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将平行组中注意力层的隐藏维度设置为相等，并在六个平行组内执行</a:t>
            </a:r>
            <a:r>
              <a:rPr kumimoji="1" lang="en-US" altLang="zh-CN" dirty="0">
                <a:latin typeface="Times New Roman" panose="02020603050405020304" pitchFamily="18" charset="0"/>
                <a:ea typeface="PingFang SC" panose="020B0400000000000000" pitchFamily="34" charset="-122"/>
                <a:cs typeface="Times New Roman" panose="02020603050405020304" pitchFamily="18" charset="0"/>
              </a:rPr>
              <a:t>Co-Scale</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机制。</a:t>
            </a:r>
            <a:endParaRPr kumimoji="1" lang="en-US" altLang="zh-CN" dirty="0">
              <a:latin typeface="Times New Roman" panose="02020603050405020304" pitchFamily="18" charset="0"/>
              <a:ea typeface="PingFang SC" panose="020B0400000000000000" pitchFamily="34" charset="-122"/>
              <a:cs typeface="Times New Roman" panose="02020603050405020304" pitchFamily="18" charset="0"/>
            </a:endParaRPr>
          </a:p>
          <a:p>
            <a:r>
              <a:rPr lang="en-GB" altLang="zh-CN" b="0" i="0" dirty="0">
                <a:effectLst/>
                <a:latin typeface="Times New Roman" panose="02020603050405020304" pitchFamily="18" charset="0"/>
                <a:cs typeface="Times New Roman" panose="02020603050405020304" pitchFamily="18" charset="0"/>
              </a:rPr>
              <a:t> Mini</a:t>
            </a:r>
            <a:r>
              <a:rPr lang="zh-CN" altLang="en-US" b="0" i="0" dirty="0">
                <a:effectLst/>
                <a:latin typeface="Times New Roman" panose="02020603050405020304" pitchFamily="18" charset="0"/>
                <a:cs typeface="Times New Roman" panose="02020603050405020304" pitchFamily="18" charset="0"/>
              </a:rPr>
              <a:t>、</a:t>
            </a:r>
            <a:r>
              <a:rPr lang="en-GB" altLang="zh-CN" b="0" i="0" dirty="0">
                <a:effectLst/>
                <a:latin typeface="Times New Roman" panose="02020603050405020304" pitchFamily="18" charset="0"/>
                <a:cs typeface="Times New Roman" panose="02020603050405020304" pitchFamily="18" charset="0"/>
              </a:rPr>
              <a:t>Small and Medium</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模型遵循相同的架构设计，但增加了嵌入维度，并增加了块内</a:t>
            </a:r>
            <a:r>
              <a:rPr kumimoji="1" lang="en-GB" altLang="zh-CN" dirty="0">
                <a:latin typeface="Times New Roman" panose="02020603050405020304" pitchFamily="18" charset="0"/>
                <a:ea typeface="PingFang SC" panose="020B0400000000000000" pitchFamily="34" charset="-122"/>
                <a:cs typeface="Times New Roman" panose="02020603050405020304" pitchFamily="18" charset="0"/>
              </a:rPr>
              <a:t>conv</a:t>
            </a:r>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注意力模块的数量。</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5" name="图片 4" descr="表格&#10;&#10;描述已自动生成"/>
          <p:cNvPicPr>
            <a:picLocks noChangeAspect="1"/>
          </p:cNvPicPr>
          <p:nvPr>
            <p:custDataLst>
              <p:tags r:id="rId1"/>
            </p:custDataLst>
          </p:nvPr>
        </p:nvPicPr>
        <p:blipFill>
          <a:blip r:embed="rId2"/>
          <a:stretch>
            <a:fillRect/>
          </a:stretch>
        </p:blipFill>
        <p:spPr>
          <a:xfrm>
            <a:off x="5981700" y="3579286"/>
            <a:ext cx="4254500" cy="1117600"/>
          </a:xfrm>
          <a:prstGeom prst="rect">
            <a:avLst/>
          </a:prstGeom>
        </p:spPr>
      </p:pic>
      <p:pic>
        <p:nvPicPr>
          <p:cNvPr id="7" name="图片 6" descr="表格&#10;&#10;描述已自动生成"/>
          <p:cNvPicPr>
            <a:picLocks noChangeAspect="1"/>
          </p:cNvPicPr>
          <p:nvPr>
            <p:custDataLst>
              <p:tags r:id="rId3"/>
            </p:custDataLst>
          </p:nvPr>
        </p:nvPicPr>
        <p:blipFill>
          <a:blip r:embed="rId4"/>
          <a:stretch>
            <a:fillRect/>
          </a:stretch>
        </p:blipFill>
        <p:spPr>
          <a:xfrm>
            <a:off x="6096000" y="1384300"/>
            <a:ext cx="4140200" cy="2044700"/>
          </a:xfrm>
          <a:prstGeom prst="rect">
            <a:avLst/>
          </a:prstGeom>
        </p:spPr>
      </p:pic>
      <p:pic>
        <p:nvPicPr>
          <p:cNvPr id="9" name="图片 8" descr="表格&#10;&#10;描述已自动生成"/>
          <p:cNvPicPr>
            <a:picLocks noChangeAspect="1"/>
          </p:cNvPicPr>
          <p:nvPr>
            <p:custDataLst>
              <p:tags r:id="rId5"/>
            </p:custDataLst>
          </p:nvPr>
        </p:nvPicPr>
        <p:blipFill>
          <a:blip r:embed="rId6"/>
          <a:stretch>
            <a:fillRect/>
          </a:stretch>
        </p:blipFill>
        <p:spPr>
          <a:xfrm>
            <a:off x="1408710" y="1384300"/>
            <a:ext cx="3959522" cy="4648135"/>
          </a:xfrm>
          <a:prstGeom prst="rect">
            <a:avLst/>
          </a:prstGeom>
        </p:spPr>
      </p:pic>
      <p:pic>
        <p:nvPicPr>
          <p:cNvPr id="11" name="图片 10" descr="表格&#10;&#10;描述已自动生成"/>
          <p:cNvPicPr>
            <a:picLocks noChangeAspect="1"/>
          </p:cNvPicPr>
          <p:nvPr>
            <p:custDataLst>
              <p:tags r:id="rId7"/>
            </p:custDataLst>
          </p:nvPr>
        </p:nvPicPr>
        <p:blipFill>
          <a:blip r:embed="rId8"/>
          <a:stretch>
            <a:fillRect/>
          </a:stretch>
        </p:blipFill>
        <p:spPr>
          <a:xfrm>
            <a:off x="6020790" y="4748779"/>
            <a:ext cx="4762500" cy="10922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6" name="图片 5" descr="表格&#10;&#10;描述已自动生成"/>
          <p:cNvPicPr>
            <a:picLocks noChangeAspect="1"/>
          </p:cNvPicPr>
          <p:nvPr>
            <p:custDataLst>
              <p:tags r:id="rId1"/>
            </p:custDataLst>
          </p:nvPr>
        </p:nvPicPr>
        <p:blipFill>
          <a:blip r:embed="rId2"/>
          <a:stretch>
            <a:fillRect/>
          </a:stretch>
        </p:blipFill>
        <p:spPr>
          <a:xfrm>
            <a:off x="1103333" y="2737802"/>
            <a:ext cx="5092700" cy="977900"/>
          </a:xfrm>
          <a:prstGeom prst="rect">
            <a:avLst/>
          </a:prstGeom>
        </p:spPr>
      </p:pic>
      <p:pic>
        <p:nvPicPr>
          <p:cNvPr id="8" name="图片 7" descr="表格&#10;&#10;描述已自动生成"/>
          <p:cNvPicPr>
            <a:picLocks noChangeAspect="1"/>
          </p:cNvPicPr>
          <p:nvPr>
            <p:custDataLst>
              <p:tags r:id="rId3"/>
            </p:custDataLst>
          </p:nvPr>
        </p:nvPicPr>
        <p:blipFill>
          <a:blip r:embed="rId4"/>
          <a:stretch>
            <a:fillRect/>
          </a:stretch>
        </p:blipFill>
        <p:spPr>
          <a:xfrm>
            <a:off x="1103333" y="3935252"/>
            <a:ext cx="5105400" cy="1536700"/>
          </a:xfrm>
          <a:prstGeom prst="rect">
            <a:avLst/>
          </a:prstGeom>
        </p:spPr>
      </p:pic>
      <p:pic>
        <p:nvPicPr>
          <p:cNvPr id="10" name="图片 9" descr="表格&#10;&#10;描述已自动生成"/>
          <p:cNvPicPr>
            <a:picLocks noChangeAspect="1"/>
          </p:cNvPicPr>
          <p:nvPr>
            <p:custDataLst>
              <p:tags r:id="rId5"/>
            </p:custDataLst>
          </p:nvPr>
        </p:nvPicPr>
        <p:blipFill>
          <a:blip r:embed="rId6"/>
          <a:stretch>
            <a:fillRect/>
          </a:stretch>
        </p:blipFill>
        <p:spPr>
          <a:xfrm>
            <a:off x="1059213" y="1260952"/>
            <a:ext cx="3429000" cy="1257300"/>
          </a:xfrm>
          <a:prstGeom prst="rect">
            <a:avLst/>
          </a:prstGeom>
        </p:spPr>
      </p:pic>
      <p:sp>
        <p:nvSpPr>
          <p:cNvPr id="11" name="文本框 10"/>
          <p:cNvSpPr txBox="1"/>
          <p:nvPr>
            <p:custDataLst>
              <p:tags r:id="rId7"/>
            </p:custDataLst>
          </p:nvPr>
        </p:nvSpPr>
        <p:spPr>
          <a:xfrm>
            <a:off x="4527797" y="1467427"/>
            <a:ext cx="6494085" cy="646331"/>
          </a:xfrm>
          <a:prstGeom prst="rect">
            <a:avLst/>
          </a:prstGeom>
          <a:noFill/>
        </p:spPr>
        <p:txBody>
          <a:bodyPr wrap="none" rtlCol="0">
            <a:spAutoFit/>
          </a:bodyPr>
          <a:lstStyle/>
          <a:p>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卷积相对位置编码（</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CRPE</a:t>
            </a:r>
            <a:r>
              <a:rPr lang="zh-CN" altLang="en-GB" b="0" i="0" dirty="0">
                <a:effectLst/>
                <a:latin typeface="Times New Roman" panose="02020603050405020304" pitchFamily="18" charset="0"/>
                <a:ea typeface="PingFang SC" panose="020B0400000000000000" pitchFamily="34" charset="-122"/>
                <a:cs typeface="Times New Roman" panose="02020603050405020304" pitchFamily="18" charset="0"/>
              </a:rPr>
              <a:t>）</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和卷积位置编码（</a:t>
            </a:r>
            <a:r>
              <a:rPr lang="en-GB" altLang="zh-CN" b="0" i="0" dirty="0">
                <a:effectLst/>
                <a:latin typeface="Times New Roman" panose="02020603050405020304" pitchFamily="18" charset="0"/>
                <a:ea typeface="PingFang SC" panose="020B0400000000000000" pitchFamily="34" charset="-122"/>
                <a:cs typeface="Times New Roman" panose="02020603050405020304" pitchFamily="18" charset="0"/>
              </a:rPr>
              <a:t>CPE</a:t>
            </a:r>
            <a:r>
              <a:rPr lang="zh-CN" altLang="en-GB" b="0" i="0" dirty="0">
                <a:effectLst/>
                <a:latin typeface="Times New Roman" panose="02020603050405020304" pitchFamily="18" charset="0"/>
                <a:ea typeface="PingFang SC" panose="020B0400000000000000" pitchFamily="34" charset="-122"/>
                <a:cs typeface="Times New Roman" panose="02020603050405020304" pitchFamily="18" charset="0"/>
              </a:rPr>
              <a:t>）</a:t>
            </a:r>
            <a:r>
              <a:rPr lang="zh-CN" altLang="en-US" b="0" i="0" dirty="0">
                <a:effectLst/>
                <a:latin typeface="Times New Roman" panose="02020603050405020304" pitchFamily="18" charset="0"/>
                <a:ea typeface="PingFang SC" panose="020B0400000000000000" pitchFamily="34" charset="-122"/>
                <a:cs typeface="Times New Roman" panose="02020603050405020304" pitchFamily="18" charset="0"/>
              </a:rPr>
              <a:t>的有效性</a:t>
            </a:r>
            <a:endParaRPr lang="en-US" altLang="zh-CN" b="0" i="0" dirty="0">
              <a:effectLst/>
              <a:latin typeface="Times New Roman" panose="02020603050405020304" pitchFamily="18" charset="0"/>
              <a:ea typeface="PingFang SC" panose="020B0400000000000000" pitchFamily="34" charset="-122"/>
              <a:cs typeface="Times New Roman" panose="02020603050405020304" pitchFamily="18" charset="0"/>
            </a:endParaRPr>
          </a:p>
          <a:p>
            <a:r>
              <a:rPr kumimoji="1" lang="zh-CN" altLang="en-US" dirty="0">
                <a:latin typeface="Times New Roman" panose="02020603050405020304" pitchFamily="18" charset="0"/>
                <a:ea typeface="PingFang SC" panose="020B0400000000000000" pitchFamily="34" charset="-122"/>
                <a:cs typeface="Times New Roman" panose="02020603050405020304" pitchFamily="18" charset="0"/>
              </a:rPr>
              <a:t>两种位置编码方案互补而不是冲突</a:t>
            </a:r>
            <a:endParaRPr kumimoji="1" lang="zh-CN" altLang="en-US" dirty="0">
              <a:latin typeface="Times New Roman" panose="02020603050405020304" pitchFamily="18" charset="0"/>
              <a:ea typeface="PingFang SC" panose="020B0400000000000000" pitchFamily="34" charset="-122"/>
              <a:cs typeface="Times New Roman" panose="02020603050405020304" pitchFamily="18" charset="0"/>
            </a:endParaRPr>
          </a:p>
        </p:txBody>
      </p:sp>
      <p:sp>
        <p:nvSpPr>
          <p:cNvPr id="12" name="文本框 11"/>
          <p:cNvSpPr txBox="1"/>
          <p:nvPr>
            <p:custDataLst>
              <p:tags r:id="rId8"/>
            </p:custDataLst>
          </p:nvPr>
        </p:nvSpPr>
        <p:spPr>
          <a:xfrm>
            <a:off x="6451099" y="2737802"/>
            <a:ext cx="5281722" cy="923330"/>
          </a:xfrm>
          <a:prstGeom prst="rect">
            <a:avLst/>
          </a:prstGeom>
          <a:noFill/>
        </p:spPr>
        <p:txBody>
          <a:bodyPr wrap="square" rtlCol="0">
            <a:spAutoFit/>
          </a:bodyPr>
          <a:lstStyle>
            <a:defPPr>
              <a:defRPr lang="zh-CN"/>
            </a:defPPr>
            <a:lvl1pPr>
              <a:defRPr b="0" i="0">
                <a:effectLst/>
                <a:latin typeface="Times New Roman" panose="02020603050405020304" pitchFamily="18" charset="0"/>
                <a:ea typeface="PingFang SC" panose="020B0400000000000000" pitchFamily="34" charset="-122"/>
                <a:cs typeface="Times New Roman" panose="02020603050405020304" pitchFamily="18" charset="0"/>
              </a:defRPr>
            </a:lvl1pPr>
          </a:lstStyle>
          <a:p>
            <a:r>
              <a:rPr lang="zh-CN" altLang="en-US" dirty="0"/>
              <a:t>没有</a:t>
            </a:r>
            <a:r>
              <a:rPr lang="en-GB" altLang="zh-CN" dirty="0"/>
              <a:t>co-scale</a:t>
            </a:r>
            <a:r>
              <a:rPr lang="zh-CN" altLang="en-US" dirty="0"/>
              <a:t>作为基线的</a:t>
            </a:r>
            <a:r>
              <a:rPr lang="en-GB" altLang="zh-CN" dirty="0" err="1"/>
              <a:t>CoaT</a:t>
            </a:r>
            <a:r>
              <a:rPr lang="zh-CN" altLang="en-US" dirty="0"/>
              <a:t>与没有</a:t>
            </a:r>
            <a:r>
              <a:rPr lang="en-GB" altLang="zh-CN" dirty="0"/>
              <a:t>co-scale</a:t>
            </a:r>
            <a:r>
              <a:rPr lang="zh-CN" altLang="en-US" dirty="0"/>
              <a:t>机制的</a:t>
            </a:r>
            <a:r>
              <a:rPr lang="en-GB" altLang="zh-CN" dirty="0" err="1"/>
              <a:t>CoaT</a:t>
            </a:r>
            <a:r>
              <a:rPr lang="zh-CN" altLang="en-US" dirty="0"/>
              <a:t>相比，具有特征插值的</a:t>
            </a:r>
            <a:r>
              <a:rPr lang="en-GB" altLang="zh-CN" dirty="0" err="1"/>
              <a:t>CoaT</a:t>
            </a:r>
            <a:r>
              <a:rPr lang="zh-CN" altLang="en-US" dirty="0"/>
              <a:t>显示了在分类和目标检测上的性能改进</a:t>
            </a:r>
            <a:endParaRPr lang="zh-CN" altLang="en-US" dirty="0"/>
          </a:p>
        </p:txBody>
      </p:sp>
      <p:sp>
        <p:nvSpPr>
          <p:cNvPr id="13" name="文本框 12"/>
          <p:cNvSpPr txBox="1"/>
          <p:nvPr>
            <p:custDataLst>
              <p:tags r:id="rId9"/>
            </p:custDataLst>
          </p:nvPr>
        </p:nvSpPr>
        <p:spPr>
          <a:xfrm>
            <a:off x="6451098" y="3962010"/>
            <a:ext cx="5105399" cy="1200329"/>
          </a:xfrm>
          <a:prstGeom prst="rect">
            <a:avLst/>
          </a:prstGeom>
          <a:noFill/>
        </p:spPr>
        <p:txBody>
          <a:bodyPr wrap="square" rtlCol="0">
            <a:spAutoFit/>
          </a:bodyPr>
          <a:lstStyle>
            <a:defPPr>
              <a:defRPr lang="zh-CN"/>
            </a:defPPr>
            <a:lvl1pPr>
              <a:defRPr b="0" i="0">
                <a:effectLst/>
                <a:latin typeface="Times New Roman" panose="02020603050405020304" pitchFamily="18" charset="0"/>
                <a:ea typeface="PingFang SC" panose="020B0400000000000000" pitchFamily="34" charset="-122"/>
                <a:cs typeface="Times New Roman" panose="02020603050405020304" pitchFamily="18" charset="0"/>
              </a:defRPr>
            </a:lvl1pPr>
          </a:lstStyle>
          <a:p>
            <a:r>
              <a:rPr lang="en-GB" altLang="zh-CN" dirty="0" err="1"/>
              <a:t>CoaT</a:t>
            </a:r>
            <a:r>
              <a:rPr lang="zh-CN" altLang="en-US" dirty="0"/>
              <a:t>模型比类似尺寸的</a:t>
            </a:r>
            <a:r>
              <a:rPr lang="en-GB" altLang="zh-CN" dirty="0" err="1"/>
              <a:t>Swin</a:t>
            </a:r>
            <a:r>
              <a:rPr lang="en-GB" altLang="zh-CN" dirty="0"/>
              <a:t>-Transformer</a:t>
            </a:r>
            <a:r>
              <a:rPr lang="zh-CN" altLang="en-US" dirty="0"/>
              <a:t>具有更高的精度，并行组对计算的要求更高，这可以通过在未来的工作中重新减少高分辨率并行块并在</a:t>
            </a:r>
            <a:r>
              <a:rPr lang="en-US" altLang="zh-CN" dirty="0"/>
              <a:t>Co-Scale</a:t>
            </a:r>
            <a:r>
              <a:rPr lang="zh-CN" altLang="en-US" dirty="0"/>
              <a:t>中重新使用其特征图来缓解</a:t>
            </a:r>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1778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889125" y="2710815"/>
            <a:ext cx="8460740" cy="1198880"/>
          </a:xfrm>
          <a:prstGeom prst="rect">
            <a:avLst/>
          </a:prstGeom>
          <a:noFill/>
        </p:spPr>
        <p:txBody>
          <a:bodyPr wrap="square" rtlCol="0">
            <a:spAutoFit/>
          </a:bodyPr>
          <a:lstStyle/>
          <a:p>
            <a:pPr algn="ctr"/>
            <a:r>
              <a:rPr sz="3600" b="1" dirty="0">
                <a:solidFill>
                  <a:srgbClr val="FF0000"/>
                </a:solidFill>
                <a:latin typeface="Times New Roman Bold" panose="02020603050405020304" charset="0"/>
                <a:ea typeface="黑体" panose="02010609060101010101" charset="-122"/>
                <a:cs typeface="Times New Roman Bold" panose="02020603050405020304" charset="0"/>
                <a:sym typeface="+mn-ea"/>
              </a:rPr>
              <a:t>LEAPS: End-to-End One-Step Person Search With Learnable Proposals</a:t>
            </a: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p:txBody>
      </p:sp>
      <p:sp>
        <p:nvSpPr>
          <p:cNvPr id="3" name="文本框 2"/>
          <p:cNvSpPr txBox="1"/>
          <p:nvPr/>
        </p:nvSpPr>
        <p:spPr>
          <a:xfrm>
            <a:off x="1964690" y="4264660"/>
            <a:ext cx="8374380" cy="1938020"/>
          </a:xfrm>
          <a:prstGeom prst="rect">
            <a:avLst/>
          </a:prstGeom>
          <a:noFill/>
        </p:spPr>
        <p:txBody>
          <a:bodyPr wrap="square" rtlCol="0">
            <a:spAutoFit/>
          </a:bodyPr>
          <a:lstStyle/>
          <a:p>
            <a:pPr algn="ctr">
              <a:lnSpc>
                <a:spcPct val="150000"/>
              </a:lnSpc>
            </a:pP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a:t>
            </a: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杨思洁</a:t>
            </a: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b="1" dirty="0">
                <a:latin typeface="黑体" panose="02010609060101010101" charset="-122"/>
                <a:ea typeface="黑体" panose="02010609060101010101" charset="-122"/>
                <a:cs typeface="黑体" panose="02010609060101010101" charset="-122"/>
                <a:sym typeface="+mn-ea"/>
              </a:rPr>
              <a:t>二</a:t>
            </a:r>
            <a:r>
              <a:rPr lang="en-US" altLang="zh-CN" sz="2000" b="1" dirty="0">
                <a:latin typeface="黑体" panose="02010609060101010101" charset="-122"/>
                <a:ea typeface="黑体" panose="02010609060101010101" charset="-122"/>
                <a:cs typeface="黑体" panose="02010609060101010101" charset="-122"/>
                <a:sym typeface="+mn-ea"/>
              </a:rPr>
              <a:t>0</a:t>
            </a:r>
            <a:r>
              <a:rPr lang="zh-CN" altLang="zh-CN" sz="2000" b="1" dirty="0">
                <a:latin typeface="黑体" panose="02010609060101010101" charset="-122"/>
                <a:ea typeface="黑体" panose="02010609060101010101" charset="-122"/>
                <a:cs typeface="黑体" panose="02010609060101010101" charset="-122"/>
                <a:sym typeface="+mn-ea"/>
              </a:rPr>
              <a:t>二三年七月二十一</a:t>
            </a:r>
            <a:r>
              <a:rPr lang="zh-CN" altLang="en-US" sz="2000" b="1" dirty="0">
                <a:latin typeface="黑体" panose="02010609060101010101" charset="-122"/>
                <a:ea typeface="黑体" panose="02010609060101010101" charset="-122"/>
                <a:cs typeface="黑体" panose="02010609060101010101" charset="-122"/>
                <a:sym typeface="+mn-ea"/>
              </a:rPr>
              <a:t>日</a:t>
            </a:r>
            <a:endParaRPr lang="zh-CN" altLang="zh-CN" sz="2000" b="1"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39139" y="1493382"/>
            <a:ext cx="1353631" cy="1035626"/>
            <a:chOff x="3385106" y="987574"/>
            <a:chExt cx="1258902" cy="972000"/>
          </a:xfrm>
        </p:grpSpPr>
        <p:sp>
          <p:nvSpPr>
            <p:cNvPr id="3" name="椭圆 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4" name="椭圆 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6" name="圆角矩形 7"/>
          <p:cNvSpPr/>
          <p:nvPr/>
        </p:nvSpPr>
        <p:spPr>
          <a:xfrm>
            <a:off x="6692585" y="164037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7" name="学论网--www.xuelun.me"/>
          <p:cNvSpPr/>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8" name="学论网--www.xuelun.me"/>
          <p:cNvSpPr/>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774" y="2577962"/>
            <a:ext cx="1353631" cy="1035626"/>
            <a:chOff x="3385106" y="987574"/>
            <a:chExt cx="1258902" cy="972000"/>
          </a:xfrm>
        </p:grpSpPr>
        <p:sp>
          <p:nvSpPr>
            <p:cNvPr id="11" name="椭圆 1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nvSpPr>
        <p:spPr>
          <a:xfrm>
            <a:off x="6693220" y="271669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774" y="3683497"/>
            <a:ext cx="1353631" cy="1035626"/>
            <a:chOff x="3385106" y="987574"/>
            <a:chExt cx="1258902" cy="972000"/>
          </a:xfrm>
        </p:grpSpPr>
        <p:sp>
          <p:nvSpPr>
            <p:cNvPr id="16" name="椭圆 15"/>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nvSpPr>
        <p:spPr>
          <a:xfrm>
            <a:off x="6693220" y="381969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sym typeface="+mn-ea"/>
              </a:rPr>
              <a:t>Cascade Transformer</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20" name="组合 19"/>
          <p:cNvGrpSpPr/>
          <p:nvPr/>
        </p:nvGrpSpPr>
        <p:grpSpPr>
          <a:xfrm>
            <a:off x="5338504" y="4752202"/>
            <a:ext cx="1353631" cy="1035626"/>
            <a:chOff x="3385106" y="987574"/>
            <a:chExt cx="1258902" cy="972000"/>
          </a:xfrm>
        </p:grpSpPr>
        <p:sp>
          <p:nvSpPr>
            <p:cNvPr id="21" name="椭圆 2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nvSpPr>
        <p:spPr>
          <a:xfrm>
            <a:off x="6692585" y="488522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549910" y="965835"/>
            <a:ext cx="11092180" cy="5077460"/>
          </a:xfrm>
          <a:prstGeom prst="rect">
            <a:avLst/>
          </a:prstGeom>
          <a:noFill/>
        </p:spPr>
        <p:txBody>
          <a:bodyPr wrap="square" rtlCol="0">
            <a:spAutoFit/>
          </a:bodyPr>
          <a:p>
            <a:r>
              <a:rPr b="1" dirty="0">
                <a:solidFill>
                  <a:schemeClr val="tx1"/>
                </a:solidFill>
                <a:latin typeface="Times New Roman Bold" panose="02020603050405020304" charset="0"/>
                <a:ea typeface="黑体" panose="02010609060101010101" charset="-122"/>
                <a:cs typeface="Times New Roman Bold" panose="02020603050405020304" charset="0"/>
                <a:sym typeface="+mn-ea"/>
              </a:rPr>
              <a:t>LEAPS: End-to-End One-Step Person Search With Learnable Proposals</a:t>
            </a:r>
            <a:endParaRPr b="1" dirty="0">
              <a:solidFill>
                <a:schemeClr val="tx1"/>
              </a:solidFill>
              <a:latin typeface="Times New Roman Bold" panose="02020603050405020304" charset="0"/>
              <a:ea typeface="黑体" panose="02010609060101010101" charset="-122"/>
              <a:cs typeface="Times New Roman Bold" panose="02020603050405020304" charset="0"/>
              <a:sym typeface="+mn-ea"/>
            </a:endParaRPr>
          </a:p>
          <a:p>
            <a:pPr marL="285750" indent="-285750">
              <a:buFont typeface="Arial" panose="020B0604020202090204" pitchFamily="34" charset="0"/>
              <a:buChar char="•"/>
            </a:pPr>
            <a:r>
              <a:rPr lang="en-US" altLang="zh-CN" b="1" dirty="0">
                <a:solidFill>
                  <a:schemeClr val="tx1"/>
                </a:solidFill>
                <a:latin typeface="Times New Roman Bold" panose="02020603050405020304" charset="0"/>
                <a:ea typeface="黑体" panose="02010609060101010101" charset="-122"/>
                <a:cs typeface="Times New Roman Bold" panose="02020603050405020304" charset="0"/>
                <a:sym typeface="+mn-ea"/>
              </a:rPr>
              <a:t>Learnable Proposals</a:t>
            </a:r>
            <a:r>
              <a:rPr lang="zh-CN" altLang="en-US" b="1" dirty="0">
                <a:solidFill>
                  <a:schemeClr val="tx1"/>
                </a:solidFill>
                <a:latin typeface="Times New Roman Bold" panose="02020603050405020304" charset="0"/>
                <a:ea typeface="黑体" panose="02010609060101010101" charset="-122"/>
                <a:cs typeface="Times New Roman Bold" panose="02020603050405020304" charset="0"/>
                <a:sym typeface="+mn-ea"/>
              </a:rPr>
              <a:t>：</a:t>
            </a:r>
            <a:r>
              <a:rPr lang="zh-CN" altLang="en-US">
                <a:latin typeface="Times New Roman Regular" panose="02020603050405020304" charset="0"/>
                <a:cs typeface="Times New Roman Regular" panose="02020603050405020304" charset="0"/>
                <a:sym typeface="+mn-ea"/>
              </a:rPr>
              <a:t>LEAPS，</a:t>
            </a:r>
            <a:r>
              <a:rPr lang="zh-CN" altLang="en-US" dirty="0">
                <a:effectLst/>
                <a:latin typeface="宋体" charset="0"/>
                <a:ea typeface="宋体" charset="0"/>
                <a:cs typeface="Times New Roman Regular" panose="02020603050405020304" charset="0"/>
                <a:sym typeface="+mn-ea"/>
              </a:rPr>
              <a:t>可学习候选框端到端一步行人搜索方法</a:t>
            </a:r>
            <a:endParaRPr lang="zh-CN" altLang="en-US" dirty="0">
              <a:effectLst/>
              <a:latin typeface="宋体"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dirty="0">
                <a:effectLst/>
                <a:latin typeface="宋体" charset="0"/>
                <a:ea typeface="宋体" charset="0"/>
                <a:cs typeface="Times New Roman Regular" panose="02020603050405020304" charset="0"/>
                <a:sym typeface="+mn-ea"/>
              </a:rPr>
              <a:t>采用动态行人搜索头直接进行行人检测和相应的重识别特征生成，而无需非极大值抑制后处理，</a:t>
            </a:r>
            <a:r>
              <a:rPr lang="zh-CN" altLang="en-US" dirty="0">
                <a:effectLst/>
                <a:latin typeface="Times New Roman Regular" panose="02020603050405020304" charset="0"/>
                <a:ea typeface="宋体" charset="0"/>
                <a:cs typeface="Times New Roman Regular" panose="02020603050405020304" charset="0"/>
                <a:sym typeface="+mn-ea"/>
              </a:rPr>
              <a:t>动态行人搜索头包括检测头和</a:t>
            </a:r>
            <a:r>
              <a:rPr lang="zh-CN" altLang="en-US" b="1" dirty="0">
                <a:effectLst/>
                <a:latin typeface="Times New Roman Regular" panose="02020603050405020304" charset="0"/>
                <a:ea typeface="宋体" charset="0"/>
                <a:cs typeface="Times New Roman Regular" panose="02020603050405020304" charset="0"/>
                <a:sym typeface="+mn-ea"/>
              </a:rPr>
              <a:t>新型柔性</a:t>
            </a:r>
            <a:r>
              <a:rPr lang="en-US" altLang="zh-CN" b="1" dirty="0">
                <a:effectLst/>
                <a:latin typeface="Times New Roman Regular" panose="02020603050405020304" charset="0"/>
                <a:ea typeface="宋体" charset="0"/>
                <a:cs typeface="Times New Roman Regular" panose="02020603050405020304" charset="0"/>
                <a:sym typeface="+mn-ea"/>
              </a:rPr>
              <a:t>re-id</a:t>
            </a:r>
            <a:r>
              <a:rPr lang="zh-CN" altLang="en-US" b="1" dirty="0">
                <a:effectLst/>
                <a:latin typeface="Times New Roman Regular" panose="02020603050405020304" charset="0"/>
                <a:ea typeface="宋体" charset="0"/>
                <a:cs typeface="Times New Roman Regular" panose="02020603050405020304" charset="0"/>
                <a:sym typeface="+mn-ea"/>
              </a:rPr>
              <a:t>头；</a:t>
            </a:r>
            <a:endParaRPr lang="zh-CN" altLang="en-US" dirty="0">
              <a:effectLst/>
              <a:latin typeface="宋体"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dirty="0">
                <a:effectLst/>
                <a:latin typeface="Times New Roman Regular" panose="02020603050405020304" charset="0"/>
                <a:ea typeface="宋体" charset="0"/>
                <a:cs typeface="Times New Roman Regular" panose="02020603050405020304" charset="0"/>
                <a:sym typeface="+mn-ea"/>
              </a:rPr>
              <a:t>re-id头首先采用动态感兴趣区域(region-of-interest, RoI)操作来提取候选区域的有判别力的RoI特征。然后，使用普通交互重识别模块和分层交互重识别模块生成重识别特征；</a:t>
            </a:r>
            <a:endParaRPr lang="zh-CN" altLang="en-US" dirty="0">
              <a:effectLst/>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dirty="0">
                <a:effectLst/>
                <a:latin typeface="Times New Roman Regular" panose="02020603050405020304" charset="0"/>
                <a:ea typeface="宋体" charset="0"/>
                <a:cs typeface="Times New Roman Regular" panose="02020603050405020304" charset="0"/>
                <a:sym typeface="+mn-ea"/>
              </a:rPr>
              <a:t>为了更好地指导判别性重识别特征学习，在检测头中引入</a:t>
            </a:r>
            <a:r>
              <a:rPr lang="zh-CN" altLang="en-US" b="1" dirty="0">
                <a:effectLst/>
                <a:latin typeface="Times New Roman Regular" panose="02020603050405020304" charset="0"/>
                <a:ea typeface="宋体" charset="0"/>
                <a:cs typeface="Times New Roman Regular" panose="02020603050405020304" charset="0"/>
                <a:sym typeface="+mn-ea"/>
              </a:rPr>
              <a:t>多样化的重识别样本匹配策略</a:t>
            </a:r>
            <a:r>
              <a:rPr lang="zh-CN" altLang="en-US" dirty="0">
                <a:effectLst/>
                <a:latin typeface="Times New Roman Regular" panose="02020603050405020304" charset="0"/>
                <a:ea typeface="宋体" charset="0"/>
                <a:cs typeface="Times New Roman Regular" panose="02020603050405020304" charset="0"/>
                <a:sym typeface="+mn-ea"/>
              </a:rPr>
              <a:t>，而不是二分图匹配；</a:t>
            </a:r>
            <a:endParaRPr lang="zh-CN" altLang="en-US" dirty="0">
              <a:effectLst/>
              <a:latin typeface="Times New Roman Regular" panose="02020603050405020304" charset="0"/>
              <a:ea typeface="宋体" charset="0"/>
              <a:cs typeface="Times New Roman Regular" panose="02020603050405020304" charset="0"/>
              <a:sym typeface="+mn-ea"/>
            </a:endParaRPr>
          </a:p>
          <a:p>
            <a:pPr marL="285750" indent="-285750">
              <a:buFont typeface="Arial" panose="020B0604020202090204" pitchFamily="34" charset="0"/>
              <a:buChar char="•"/>
            </a:pPr>
            <a:r>
              <a:rPr b="1" dirty="0">
                <a:latin typeface="Times New Roman Bold" panose="02020603050405020304" charset="0"/>
                <a:ea typeface="黑体" panose="02010609060101010101" charset="-122"/>
                <a:cs typeface="Times New Roman Bold" panose="02020603050405020304" charset="0"/>
                <a:sym typeface="+mn-ea"/>
              </a:rPr>
              <a:t>End-to-End One-Step Person Search</a:t>
            </a:r>
            <a:r>
              <a:rPr lang="zh-CN" altLang="en-US" dirty="0">
                <a:effectLst/>
                <a:latin typeface="宋体" charset="0"/>
                <a:ea typeface="宋体" charset="0"/>
                <a:cs typeface="Times New Roman Regular" panose="02020603050405020304" charset="0"/>
                <a:sym typeface="+mn-ea"/>
              </a:rPr>
              <a:t>：端到端一步行人搜索方法</a:t>
            </a:r>
            <a:endParaRPr lang="zh-CN" altLang="en-US" dirty="0">
              <a:effectLst/>
              <a:latin typeface="宋体" charset="0"/>
              <a:ea typeface="宋体" charset="0"/>
              <a:cs typeface="Times New Roman Regular" panose="02020603050405020304" charset="0"/>
              <a:sym typeface="+mn-ea"/>
            </a:endParaRPr>
          </a:p>
          <a:p>
            <a:pPr marL="285750" indent="-285750">
              <a:buFont typeface="Arial" panose="020B0604020202090204" pitchFamily="34" charset="0"/>
              <a:buChar char="•"/>
            </a:pPr>
            <a:r>
              <a:rPr lang="zh-CN" altLang="en-US" b="1">
                <a:latin typeface="Times New Roman Bold" panose="02020603050405020304" charset="0"/>
                <a:ea typeface="宋体" charset="0"/>
                <a:cs typeface="Times New Roman Bold" panose="02020603050405020304" charset="0"/>
                <a:sym typeface="+mn-ea"/>
              </a:rPr>
              <a:t>在数据集</a:t>
            </a:r>
            <a:r>
              <a:rPr lang="en-US" altLang="zh-CN" b="1">
                <a:latin typeface="Times New Roman Bold" panose="02020603050405020304" charset="0"/>
                <a:ea typeface="宋体" charset="0"/>
                <a:cs typeface="Times New Roman Bold" panose="02020603050405020304" charset="0"/>
                <a:sym typeface="+mn-ea"/>
              </a:rPr>
              <a:t>CUHK-SYSU</a:t>
            </a:r>
            <a:r>
              <a:rPr lang="zh-CN" altLang="en-US" b="1">
                <a:latin typeface="Times New Roman Bold" panose="02020603050405020304" charset="0"/>
                <a:ea typeface="宋体" charset="0"/>
                <a:cs typeface="Times New Roman Bold" panose="02020603050405020304" charset="0"/>
                <a:sym typeface="+mn-ea"/>
              </a:rPr>
              <a:t>和</a:t>
            </a:r>
            <a:r>
              <a:rPr lang="en-US" altLang="zh-CN" b="1">
                <a:latin typeface="Times New Roman Bold" panose="02020603050405020304" charset="0"/>
                <a:ea typeface="宋体" charset="0"/>
                <a:cs typeface="Times New Roman Bold" panose="02020603050405020304" charset="0"/>
                <a:sym typeface="+mn-ea"/>
              </a:rPr>
              <a:t>PRW</a:t>
            </a:r>
            <a:r>
              <a:rPr lang="zh-CN" altLang="en-US" b="1">
                <a:latin typeface="Times New Roman Bold" panose="02020603050405020304" charset="0"/>
                <a:ea typeface="宋体" charset="0"/>
                <a:cs typeface="Times New Roman Bold" panose="02020603050405020304" charset="0"/>
                <a:sym typeface="+mn-ea"/>
              </a:rPr>
              <a:t>上取得了最先进的性能</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宋体" charset="0"/>
                <a:cs typeface="Times New Roman Regular" panose="02020603050405020304" charset="0"/>
              </a:rPr>
              <a:t>Journal</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2022 IEEE/CVF CONFERENCE ON COMPUTER VISION AND PATTERN RECOGNITION (CVPR)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仿宋" charset="0"/>
                <a:cs typeface="Times New Roman Regular" panose="02020603050405020304" charset="0"/>
              </a:rPr>
              <a:t>DOI</a:t>
            </a:r>
            <a:r>
              <a:rPr lang="zh-CN" altLang="en-US" b="1">
                <a:latin typeface="Times New Roman Regular" panose="02020603050405020304" charset="0"/>
                <a:ea typeface="仿宋" charset="0"/>
                <a:cs typeface="Times New Roman Regular" panose="02020603050405020304" charset="0"/>
              </a:rPr>
              <a:t>地址</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DOI10.1109/CVPR52688.2022.00712</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论文地址</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https://arxiv.org/abs/2203.09642</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会议日期</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JUN 18-24, 2022</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作者名称</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Rui Yu</a:t>
            </a:r>
            <a:r>
              <a:rPr lang="zh-CN" altLang="en-US" baseline="30000">
                <a:latin typeface="Times New Roman Regular" panose="02020603050405020304" charset="0"/>
                <a:ea typeface="宋体" charset="0"/>
                <a:cs typeface="Times New Roman Regular" panose="02020603050405020304" charset="0"/>
              </a:rPr>
              <a:t>1,2*</a:t>
            </a:r>
            <a:r>
              <a:rPr lang="zh-CN" altLang="en-US">
                <a:latin typeface="Times New Roman Regular" panose="02020603050405020304" charset="0"/>
                <a:ea typeface="宋体" charset="0"/>
                <a:cs typeface="Times New Roman Regular" panose="02020603050405020304" charset="0"/>
              </a:rPr>
              <a:t>, Dawei Du</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Rodney LaLonde</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Daniel Davila</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Christopher Funk</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Anthony Hoogs</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Brian Clipp</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a:t>
            </a:r>
            <a:r>
              <a:rPr lang="en-US" altLang="zh-CN">
                <a:latin typeface="Times New Roman Regular" panose="02020603050405020304" charset="0"/>
                <a:ea typeface="宋体" charset="0"/>
                <a:cs typeface="Times New Roman Regular" panose="02020603050405020304" charset="0"/>
              </a:rPr>
              <a:t>, </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Kitware, Inc., NY &amp; NC, USA, </a:t>
            </a:r>
            <a:r>
              <a:rPr lang="zh-CN" altLang="en-US" baseline="30000">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Pennsylvania State University, PA, USA</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代码地址</a:t>
            </a:r>
            <a:r>
              <a:rPr lang="zh-CN" altLang="en-US" b="1">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nvPicPr>
        <p:blipFill>
          <a:blip r:embed="rId1"/>
          <a:srcRect b="1028"/>
          <a:stretch>
            <a:fillRect/>
          </a:stretch>
        </p:blipFill>
        <p:spPr>
          <a:xfrm>
            <a:off x="568960" y="1332865"/>
            <a:ext cx="5565775" cy="3637280"/>
          </a:xfrm>
          <a:prstGeom prst="rect">
            <a:avLst/>
          </a:prstGeom>
        </p:spPr>
      </p:pic>
      <p:sp>
        <p:nvSpPr>
          <p:cNvPr id="5" name="文本框 4"/>
          <p:cNvSpPr txBox="1"/>
          <p:nvPr/>
        </p:nvSpPr>
        <p:spPr>
          <a:xfrm>
            <a:off x="6461125" y="2440305"/>
            <a:ext cx="5401310" cy="922020"/>
          </a:xfrm>
          <a:prstGeom prst="rect">
            <a:avLst/>
          </a:prstGeom>
          <a:noFill/>
        </p:spPr>
        <p:txBody>
          <a:bodyPr wrap="square" rtlCol="0">
            <a:spAutoFit/>
          </a:bodyPr>
          <a:p>
            <a:pPr algn="l"/>
            <a:r>
              <a:rPr lang="en-US" altLang="zh-CN" b="1">
                <a:latin typeface="Times New Roman Bold" panose="02020603050405020304" charset="0"/>
                <a:ea typeface="宋体" charset="0"/>
                <a:cs typeface="Times New Roman Bold" panose="02020603050405020304" charset="0"/>
              </a:rPr>
              <a:t>RPN</a:t>
            </a:r>
            <a:r>
              <a:rPr lang="zh-CN" altLang="en-US">
                <a:latin typeface="Times New Roman Regular" panose="02020603050405020304" charset="0"/>
                <a:ea typeface="宋体" charset="0"/>
                <a:cs typeface="Times New Roman Regular" panose="02020603050405020304" charset="0"/>
              </a:rPr>
              <a:t>：Region Proposal Networks，生成候选目标区域的网络</a:t>
            </a:r>
            <a:endParaRPr lang="zh-CN" altLang="en-US">
              <a:latin typeface="Times New Roman Regular" panose="02020603050405020304" charset="0"/>
              <a:ea typeface="宋体" charset="0"/>
              <a:cs typeface="Times New Roman Regular" panose="02020603050405020304" charset="0"/>
            </a:endParaRPr>
          </a:p>
          <a:p>
            <a:pPr algn="l"/>
            <a:r>
              <a:rPr lang="en-US" altLang="zh-CN" b="1">
                <a:latin typeface="Times New Roman Bold" panose="02020603050405020304" charset="0"/>
                <a:ea typeface="宋体" charset="0"/>
                <a:cs typeface="Times New Roman Bold" panose="02020603050405020304" charset="0"/>
              </a:rPr>
              <a:t>NMS</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N</a:t>
            </a:r>
            <a:r>
              <a:rPr lang="zh-CN" altLang="en-US">
                <a:latin typeface="Times New Roman Regular" panose="02020603050405020304" charset="0"/>
                <a:ea typeface="宋体" charset="0"/>
                <a:cs typeface="Times New Roman Regular" panose="02020603050405020304" charset="0"/>
              </a:rPr>
              <a:t>on </a:t>
            </a:r>
            <a:r>
              <a:rPr lang="en-US" altLang="zh-CN">
                <a:latin typeface="Times New Roman Regular" panose="02020603050405020304" charset="0"/>
                <a:ea typeface="宋体" charset="0"/>
                <a:cs typeface="Times New Roman Regular" panose="02020603050405020304" charset="0"/>
              </a:rPr>
              <a:t>M</a:t>
            </a:r>
            <a:r>
              <a:rPr lang="zh-CN" altLang="en-US">
                <a:latin typeface="Times New Roman Regular" panose="02020603050405020304" charset="0"/>
                <a:ea typeface="宋体" charset="0"/>
                <a:cs typeface="Times New Roman Regular" panose="02020603050405020304" charset="0"/>
              </a:rPr>
              <a:t>aximum </a:t>
            </a:r>
            <a:r>
              <a:rPr lang="en-US" altLang="zh-CN">
                <a:latin typeface="Times New Roman Regular" panose="02020603050405020304" charset="0"/>
                <a:ea typeface="宋体" charset="0"/>
                <a:cs typeface="Times New Roman Regular" panose="02020603050405020304" charset="0"/>
              </a:rPr>
              <a:t>S</a:t>
            </a:r>
            <a:r>
              <a:rPr lang="zh-CN" altLang="en-US">
                <a:latin typeface="Times New Roman Regular" panose="02020603050405020304" charset="0"/>
                <a:ea typeface="宋体" charset="0"/>
                <a:cs typeface="Times New Roman Regular" panose="02020603050405020304" charset="0"/>
              </a:rPr>
              <a:t>uppression，非极大抑制</a:t>
            </a:r>
            <a:endParaRPr lang="zh-CN" altLang="en-US">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196215" y="5064125"/>
            <a:ext cx="5938520" cy="368300"/>
          </a:xfrm>
          <a:prstGeom prst="rect">
            <a:avLst/>
          </a:prstGeom>
          <a:noFill/>
        </p:spPr>
        <p:txBody>
          <a:bodyPr wrap="none" rtlCol="0">
            <a:spAutoFit/>
          </a:bodyPr>
          <a:p>
            <a:pPr algn="l"/>
            <a:r>
              <a:rPr lang="zh-CN" altLang="en-US">
                <a:latin typeface="楷体" charset="0"/>
                <a:ea typeface="楷体" charset="0"/>
                <a:cs typeface="楷体" charset="0"/>
              </a:rPr>
              <a:t>现有传统的基于</a:t>
            </a:r>
            <a:r>
              <a:rPr lang="zh-CN" altLang="en-US">
                <a:latin typeface="楷体" charset="0"/>
                <a:ea typeface="楷体" charset="0"/>
                <a:cs typeface="楷体" charset="0"/>
              </a:rPr>
              <a:t>候选框的一步方法(a)和本文方法(b)的比较</a:t>
            </a:r>
            <a:endParaRPr lang="zh-CN" altLang="en-US">
              <a:latin typeface="楷体" charset="0"/>
              <a:ea typeface="楷体" charset="0"/>
              <a:cs typeface="楷体" charset="0"/>
            </a:endParaRPr>
          </a:p>
        </p:txBody>
      </p:sp>
      <p:sp>
        <p:nvSpPr>
          <p:cNvPr id="7" name="文本框 6"/>
          <p:cNvSpPr txBox="1"/>
          <p:nvPr/>
        </p:nvSpPr>
        <p:spPr>
          <a:xfrm>
            <a:off x="6379210" y="3757295"/>
            <a:ext cx="5565140" cy="1476375"/>
          </a:xfrm>
          <a:prstGeom prst="rect">
            <a:avLst/>
          </a:prstGeom>
          <a:noFill/>
        </p:spPr>
        <p:txBody>
          <a:bodyPr wrap="square" rtlCol="0">
            <a:spAutoFit/>
          </a:bodyPr>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目标：设计一个端到端的行人检索框架，而非进行手工设计的锚点和非极大抑制操作；</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提出：</a:t>
            </a:r>
            <a:r>
              <a:rPr lang="en-US" altLang="zh-CN">
                <a:latin typeface="Times New Roman Regular" panose="02020603050405020304" charset="0"/>
                <a:ea typeface="宋体" charset="0"/>
                <a:cs typeface="Times New Roman Regular" panose="02020603050405020304" charset="0"/>
              </a:rPr>
              <a:t>LEAPS</a:t>
            </a:r>
            <a:r>
              <a:rPr lang="zh-CN" altLang="en-US">
                <a:latin typeface="Times New Roman Regular" panose="02020603050405020304" charset="0"/>
                <a:ea typeface="宋体" charset="0"/>
                <a:cs typeface="Times New Roman Regular" panose="02020603050405020304" charset="0"/>
              </a:rPr>
              <a:t>方法，用一组稀疏的可学习的</a:t>
            </a:r>
            <a:r>
              <a:rPr lang="zh-CN" altLang="en-US" dirty="0">
                <a:effectLst/>
                <a:latin typeface="Times New Roman Regular" panose="02020603050405020304" charset="0"/>
                <a:ea typeface="宋体" charset="0"/>
                <a:cs typeface="Times New Roman Regular" panose="02020603050405020304" charset="0"/>
                <a:sym typeface="+mn-ea"/>
              </a:rPr>
              <a:t>候选框</a:t>
            </a:r>
            <a:r>
              <a:rPr lang="zh-CN" altLang="en-US">
                <a:latin typeface="Times New Roman Regular" panose="02020603050405020304" charset="0"/>
                <a:ea typeface="宋体" charset="0"/>
                <a:cs typeface="Times New Roman Regular" panose="02020603050405020304" charset="0"/>
              </a:rPr>
              <a:t>作为输入，</a:t>
            </a:r>
            <a:r>
              <a:rPr lang="en-US" altLang="zh-CN">
                <a:latin typeface="Times New Roman Regular" panose="02020603050405020304" charset="0"/>
                <a:ea typeface="宋体" charset="0"/>
                <a:cs typeface="Times New Roman Regular" panose="02020603050405020304" charset="0"/>
              </a:rPr>
              <a:t>引入动态</a:t>
            </a:r>
            <a:r>
              <a:rPr lang="zh-CN" altLang="en-US">
                <a:latin typeface="Times New Roman Regular" panose="02020603050405020304" charset="0"/>
                <a:ea typeface="宋体" charset="0"/>
                <a:cs typeface="Times New Roman Regular" panose="02020603050405020304" charset="0"/>
              </a:rPr>
              <a:t>行人</a:t>
            </a:r>
            <a:r>
              <a:rPr lang="en-US" altLang="zh-CN">
                <a:latin typeface="Times New Roman Regular" panose="02020603050405020304" charset="0"/>
                <a:ea typeface="宋体" charset="0"/>
                <a:cs typeface="Times New Roman Regular" panose="02020603050405020304" charset="0"/>
              </a:rPr>
              <a:t>搜索头</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直接预测</a:t>
            </a:r>
            <a:r>
              <a:rPr lang="zh-CN" altLang="en-US">
                <a:latin typeface="Times New Roman Regular" panose="02020603050405020304" charset="0"/>
                <a:ea typeface="宋体" charset="0"/>
                <a:cs typeface="Times New Roman Regular" panose="02020603050405020304" charset="0"/>
              </a:rPr>
              <a:t>行人</a:t>
            </a:r>
            <a:r>
              <a:rPr lang="en-US" altLang="zh-CN">
                <a:latin typeface="Times New Roman Regular" panose="02020603050405020304" charset="0"/>
                <a:ea typeface="宋体" charset="0"/>
                <a:cs typeface="Times New Roman Regular" panose="02020603050405020304" charset="0"/>
              </a:rPr>
              <a:t>边界框及其相应的重识别特征。</a:t>
            </a:r>
            <a:endParaRPr lang="zh-CN" altLang="en-US">
              <a:latin typeface="Times New Roman Regular" panose="02020603050405020304" charset="0"/>
              <a:ea typeface="宋体" charset="0"/>
              <a:cs typeface="Times New Roman Regular" panose="02020603050405020304" charset="0"/>
            </a:endParaRPr>
          </a:p>
        </p:txBody>
      </p:sp>
      <p:sp>
        <p:nvSpPr>
          <p:cNvPr id="8" name="内容占位符 2"/>
          <p:cNvSpPr>
            <a:spLocks noGrp="1"/>
          </p:cNvSpPr>
          <p:nvPr/>
        </p:nvSpPr>
        <p:spPr>
          <a:xfrm>
            <a:off x="6379210" y="1482090"/>
            <a:ext cx="5685790" cy="9582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en-US" altLang="zh-CN" sz="1800">
                <a:latin typeface="Times New Roman Regular" panose="02020603050405020304" charset="0"/>
                <a:ea typeface="仿宋" charset="0"/>
                <a:cs typeface="Times New Roman Regular" panose="02020603050405020304" charset="0"/>
              </a:rPr>
              <a:t>One-Step</a:t>
            </a:r>
            <a:r>
              <a:rPr lang="zh-CN" altLang="en-US" sz="1800">
                <a:latin typeface="Times New Roman Regular" panose="02020603050405020304" charset="0"/>
                <a:ea typeface="仿宋" charset="0"/>
                <a:cs typeface="Times New Roman Regular" panose="02020603050405020304" charset="0"/>
              </a:rPr>
              <a:t>：在单个统一网络中执行行人检测和重识别两个子任务</a:t>
            </a:r>
            <a:endParaRPr lang="zh-CN" altLang="en-US" sz="1800">
              <a:latin typeface="Times New Roman Regular" panose="02020603050405020304" charset="0"/>
              <a:ea typeface="仿宋" charset="0"/>
              <a:cs typeface="Times New Roman Regular" panose="02020603050405020304" charset="0"/>
            </a:endParaRPr>
          </a:p>
          <a:p>
            <a:pPr lvl="1"/>
            <a:r>
              <a:rPr lang="en-US" altLang="zh-CN" sz="1600">
                <a:latin typeface="Times New Roman Regular" panose="02020603050405020304" charset="0"/>
                <a:ea typeface="仿宋" charset="0"/>
                <a:cs typeface="Times New Roman Regular" panose="02020603050405020304" charset="0"/>
              </a:rPr>
              <a:t>eg</a:t>
            </a:r>
            <a:r>
              <a:rPr lang="zh-CN" altLang="en-US" sz="1600">
                <a:latin typeface="Times New Roman Regular" panose="02020603050405020304" charset="0"/>
                <a:ea typeface="仿宋" charset="0"/>
                <a:cs typeface="Times New Roman Regular" panose="02020603050405020304" charset="0"/>
              </a:rPr>
              <a:t>：</a:t>
            </a:r>
            <a:r>
              <a:rPr lang="en-US" altLang="zh-CN" sz="1600">
                <a:latin typeface="Times New Roman Regular" panose="02020603050405020304" charset="0"/>
                <a:ea typeface="仿宋" charset="0"/>
                <a:cs typeface="Times New Roman Regular" panose="02020603050405020304" charset="0"/>
              </a:rPr>
              <a:t>Faster R-CNN</a:t>
            </a:r>
            <a:endParaRPr lang="zh-CN" altLang="en-US" sz="1600">
              <a:latin typeface="Times New Roman Regular" panose="02020603050405020304" charset="0"/>
              <a:ea typeface="仿宋" charset="0"/>
              <a:cs typeface="Times New Roman Regular" panose="02020603050405020304" charset="0"/>
            </a:endParaRPr>
          </a:p>
          <a:p>
            <a:pPr lvl="1"/>
            <a:endParaRPr lang="zh-CN" altLang="en-US" sz="1600">
              <a:latin typeface="Times New Roman Regular" panose="02020603050405020304" charset="0"/>
              <a:ea typeface="仿宋" charset="0"/>
              <a:cs typeface="Times New Roman Regular" panose="0202060305040502030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内容占位符 3"/>
          <p:cNvPicPr>
            <a:picLocks noChangeAspect="1"/>
          </p:cNvPicPr>
          <p:nvPr/>
        </p:nvPicPr>
        <p:blipFill>
          <a:blip r:embed="rId1"/>
          <a:stretch>
            <a:fillRect/>
          </a:stretch>
        </p:blipFill>
        <p:spPr>
          <a:xfrm>
            <a:off x="424815" y="1541145"/>
            <a:ext cx="6441440" cy="3775075"/>
          </a:xfrm>
          <a:prstGeom prst="rect">
            <a:avLst/>
          </a:prstGeom>
        </p:spPr>
      </p:pic>
      <p:sp>
        <p:nvSpPr>
          <p:cNvPr id="5" name="文本框 4"/>
          <p:cNvSpPr txBox="1"/>
          <p:nvPr/>
        </p:nvSpPr>
        <p:spPr>
          <a:xfrm>
            <a:off x="7179310" y="4382770"/>
            <a:ext cx="3446780" cy="1753235"/>
          </a:xfrm>
          <a:prstGeom prst="rect">
            <a:avLst/>
          </a:prstGeom>
          <a:noFill/>
        </p:spPr>
        <p:txBody>
          <a:bodyPr wrap="none" rtlCol="0">
            <a:spAutoFit/>
          </a:bodyPr>
          <a:p>
            <a:pPr marL="285750" indent="-285750">
              <a:buFont typeface="Arial" panose="020B0604020202090204" pitchFamily="34" charset="0"/>
              <a:buChar char="•"/>
            </a:pPr>
            <a:r>
              <a:rPr lang="en-US" altLang="zh-CN">
                <a:latin typeface="Times New Roman Bold" panose="02020603050405020304" charset="0"/>
                <a:cs typeface="Times New Roman Bold" panose="02020603050405020304" charset="0"/>
              </a:rPr>
              <a:t>Dynamic person search head</a:t>
            </a:r>
            <a:endParaRPr lang="en-US" altLang="zh-CN">
              <a:latin typeface="Times New Roman Bold" panose="02020603050405020304" charset="0"/>
              <a:cs typeface="Times New Roman Bold"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cs typeface="Times New Roman Regular" panose="02020603050405020304" charset="0"/>
              </a:rPr>
              <a:t>Detection head</a:t>
            </a:r>
            <a:endParaRPr lang="zh-CN" altLang="en-US">
              <a:latin typeface="Times New Roman Regular" panose="02020603050405020304" charset="0"/>
              <a:cs typeface="Times New Roman Regular"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cs typeface="Times New Roman Regular" panose="02020603050405020304" charset="0"/>
              </a:rPr>
              <a:t>Flexible re-id head</a:t>
            </a:r>
            <a:endParaRPr lang="zh-CN" altLang="en-US">
              <a:latin typeface="Times New Roman Regular" panose="02020603050405020304" charset="0"/>
              <a:cs typeface="Times New Roman Regular" panose="02020603050405020304" charset="0"/>
            </a:endParaRPr>
          </a:p>
          <a:p>
            <a:pPr marL="285750" lvl="0" indent="-285750">
              <a:buFont typeface="Arial" panose="020B0604020202090204" pitchFamily="34" charset="0"/>
              <a:buChar char="•"/>
            </a:pPr>
            <a:r>
              <a:rPr lang="en-US" altLang="zh-CN">
                <a:latin typeface="Times New Roman Regular" panose="02020603050405020304" charset="0"/>
                <a:cs typeface="Times New Roman Regular" panose="02020603050405020304" charset="0"/>
              </a:rPr>
              <a:t>Learnable Proposals</a:t>
            </a:r>
            <a:endParaRPr lang="zh-CN" altLang="en-US">
              <a:latin typeface="Times New Roman Regular" panose="02020603050405020304" charset="0"/>
              <a:cs typeface="Times New Roman Regular" panose="02020603050405020304" charset="0"/>
            </a:endParaRPr>
          </a:p>
          <a:p>
            <a:pPr marL="285750" lvl="0" indent="-285750">
              <a:buFont typeface="Arial" panose="020B0604020202090204" pitchFamily="34" charset="0"/>
              <a:buChar char="•"/>
            </a:pPr>
            <a:r>
              <a:rPr lang="en-US" altLang="zh-CN">
                <a:latin typeface="Times New Roman Regular" panose="02020603050405020304" charset="0"/>
                <a:cs typeface="Times New Roman Regular" panose="02020603050405020304" charset="0"/>
              </a:rPr>
              <a:t>Predictions</a:t>
            </a:r>
            <a:endParaRPr lang="en-US" altLang="zh-CN">
              <a:latin typeface="Times New Roman Regular" panose="02020603050405020304" charset="0"/>
              <a:cs typeface="Times New Roman Regular" panose="02020603050405020304" charset="0"/>
            </a:endParaRPr>
          </a:p>
          <a:p>
            <a:pPr marL="285750" lvl="0" indent="-285750">
              <a:buFont typeface="Arial" panose="020B0604020202090204" pitchFamily="34" charset="0"/>
              <a:buChar char="•"/>
            </a:pPr>
            <a:r>
              <a:rPr lang="en-US" altLang="zh-CN" b="1">
                <a:latin typeface="Times New Roman Bold" panose="02020603050405020304" charset="0"/>
                <a:cs typeface="Times New Roman Bold" panose="02020603050405020304" charset="0"/>
              </a:rPr>
              <a:t>Diverse re-id sample matching</a:t>
            </a:r>
            <a:endParaRPr lang="en-US" altLang="zh-CN" b="1">
              <a:latin typeface="Times New Roman Bold" panose="02020603050405020304" charset="0"/>
              <a:cs typeface="Times New Roman Bold" panose="02020603050405020304" charset="0"/>
            </a:endParaRPr>
          </a:p>
        </p:txBody>
      </p:sp>
      <p:sp>
        <p:nvSpPr>
          <p:cNvPr id="6" name="文本框 5"/>
          <p:cNvSpPr txBox="1"/>
          <p:nvPr/>
        </p:nvSpPr>
        <p:spPr>
          <a:xfrm>
            <a:off x="2371725" y="5619115"/>
            <a:ext cx="2252980" cy="368300"/>
          </a:xfrm>
          <a:prstGeom prst="rect">
            <a:avLst/>
          </a:prstGeom>
          <a:noFill/>
        </p:spPr>
        <p:txBody>
          <a:bodyPr wrap="none" rtlCol="0">
            <a:spAutoFit/>
          </a:bodyPr>
          <a:p>
            <a:r>
              <a:rPr lang="en-US" altLang="zh-CN">
                <a:latin typeface="Times New Roman Regular" panose="02020603050405020304" charset="0"/>
                <a:ea typeface="楷体" charset="0"/>
                <a:cs typeface="Times New Roman Regular" panose="02020603050405020304" charset="0"/>
              </a:rPr>
              <a:t>LEAPS</a:t>
            </a:r>
            <a:r>
              <a:rPr lang="zh-CN" altLang="en-US">
                <a:latin typeface="Times New Roman Regular" panose="02020603050405020304" charset="0"/>
                <a:ea typeface="楷体" charset="0"/>
                <a:cs typeface="Times New Roman Regular" panose="02020603050405020304" charset="0"/>
              </a:rPr>
              <a:t>框架总体架构</a:t>
            </a:r>
            <a:endParaRPr lang="zh-CN" altLang="en-US">
              <a:latin typeface="Times New Roman Regular" panose="02020603050405020304" charset="0"/>
              <a:ea typeface="楷体" charset="0"/>
              <a:cs typeface="Times New Roman Regular" panose="02020603050405020304" charset="0"/>
            </a:endParaRPr>
          </a:p>
        </p:txBody>
      </p:sp>
      <p:sp>
        <p:nvSpPr>
          <p:cNvPr id="7" name="文本框 6"/>
          <p:cNvSpPr txBox="1"/>
          <p:nvPr/>
        </p:nvSpPr>
        <p:spPr>
          <a:xfrm>
            <a:off x="7179310" y="1503045"/>
            <a:ext cx="4699000" cy="3011805"/>
          </a:xfrm>
          <a:prstGeom prst="rect">
            <a:avLst/>
          </a:prstGeom>
          <a:noFill/>
        </p:spPr>
        <p:txBody>
          <a:bodyPr wrap="square" rtlCol="0">
            <a:spAutoFit/>
          </a:bodyPr>
          <a:p>
            <a:pPr>
              <a:lnSpc>
                <a:spcPct val="110000"/>
              </a:lnSpc>
            </a:pPr>
            <a:r>
              <a:rPr lang="en-US" altLang="zh-CN">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）给定输入图像，使用深层骨干网络</a:t>
            </a:r>
            <a:r>
              <a:rPr lang="en-US" altLang="zh-CN">
                <a:latin typeface="Times New Roman Regular" panose="02020603050405020304" charset="0"/>
                <a:ea typeface="宋体" charset="0"/>
                <a:cs typeface="Times New Roman Regular" panose="02020603050405020304" charset="0"/>
              </a:rPr>
              <a:t>ResNet50</a:t>
            </a:r>
            <a:r>
              <a:rPr lang="zh-CN" altLang="en-US">
                <a:latin typeface="Times New Roman Regular" panose="02020603050405020304" charset="0"/>
                <a:ea typeface="宋体" charset="0"/>
                <a:cs typeface="Times New Roman Regular" panose="02020603050405020304" charset="0"/>
              </a:rPr>
              <a:t>和特征金字塔，提取出深度特征图</a:t>
            </a:r>
            <a:r>
              <a:rPr lang="en-US" altLang="zh-CN">
                <a:latin typeface="Times New Roman Regular" panose="02020603050405020304" charset="0"/>
                <a:ea typeface="宋体" charset="0"/>
                <a:cs typeface="Times New Roman Regular" panose="02020603050405020304" charset="0"/>
              </a:rPr>
              <a:t>F</a:t>
            </a:r>
            <a:r>
              <a:rPr lang="en-US" altLang="zh-CN" i="1" baseline="-25000">
                <a:latin typeface="Times New Roman Italic" panose="02020603050405020304" charset="0"/>
                <a:ea typeface="宋体" charset="0"/>
                <a:cs typeface="Times New Roman Italic" panose="02020603050405020304" charset="0"/>
              </a:rPr>
              <a:t>s16</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F</a:t>
            </a:r>
            <a:r>
              <a:rPr lang="en-US" altLang="zh-CN" i="1" baseline="-25000">
                <a:latin typeface="Times New Roman Italic" panose="02020603050405020304" charset="0"/>
                <a:ea typeface="宋体" charset="0"/>
                <a:cs typeface="Times New Roman Italic" panose="02020603050405020304" charset="0"/>
              </a:rPr>
              <a:t>s8</a:t>
            </a:r>
            <a:r>
              <a:rPr lang="zh-CN" altLang="en-US">
                <a:latin typeface="Times New Roman Regular" panose="02020603050405020304" charset="0"/>
                <a:ea typeface="宋体" charset="0"/>
                <a:cs typeface="Times New Roman Regular" panose="02020603050405020304" charset="0"/>
                <a:sym typeface="+mn-ea"/>
              </a:rPr>
              <a:t>；</a:t>
            </a:r>
            <a:endParaRPr lang="zh-CN" altLang="en-US">
              <a:latin typeface="Times New Roman Regular" panose="02020603050405020304" charset="0"/>
              <a:ea typeface="宋体" charset="0"/>
              <a:cs typeface="Times New Roman Regular" panose="02020603050405020304" charset="0"/>
              <a:sym typeface="+mn-ea"/>
            </a:endParaRPr>
          </a:p>
          <a:p>
            <a:pPr>
              <a:lnSpc>
                <a:spcPct val="110000"/>
              </a:lnSpc>
            </a:pPr>
            <a:r>
              <a:rPr lang="en-US" altLang="zh-CN">
                <a:latin typeface="Times New Roman Regular" panose="02020603050405020304" charset="0"/>
                <a:ea typeface="宋体" charset="0"/>
                <a:cs typeface="Times New Roman Regular" panose="02020603050405020304" charset="0"/>
                <a:sym typeface="+mn-ea"/>
              </a:rPr>
              <a:t>2</a:t>
            </a:r>
            <a:r>
              <a:rPr lang="zh-CN" altLang="en-US">
                <a:latin typeface="Times New Roman Regular" panose="02020603050405020304" charset="0"/>
                <a:ea typeface="宋体" charset="0"/>
                <a:cs typeface="Times New Roman Regular" panose="02020603050405020304" charset="0"/>
                <a:sym typeface="+mn-ea"/>
              </a:rPr>
              <a:t>）动态行人检索头将深度特征图</a:t>
            </a:r>
            <a:r>
              <a:rPr lang="en-US" altLang="zh-CN">
                <a:latin typeface="Times New Roman Regular" panose="02020603050405020304" charset="0"/>
                <a:ea typeface="宋体" charset="0"/>
                <a:cs typeface="Times New Roman Regular" panose="02020603050405020304" charset="0"/>
                <a:sym typeface="+mn-ea"/>
              </a:rPr>
              <a:t>F</a:t>
            </a:r>
            <a:r>
              <a:rPr lang="en-US" altLang="zh-CN" i="1" baseline="-25000">
                <a:latin typeface="Times New Roman Italic" panose="02020603050405020304" charset="0"/>
                <a:ea typeface="宋体" charset="0"/>
                <a:cs typeface="Times New Roman Italic" panose="02020603050405020304" charset="0"/>
                <a:sym typeface="+mn-ea"/>
              </a:rPr>
              <a:t>s16</a:t>
            </a:r>
            <a:r>
              <a:rPr lang="zh-CN" altLang="en-US">
                <a:latin typeface="Times New Roman Regular" panose="02020603050405020304" charset="0"/>
                <a:ea typeface="宋体" charset="0"/>
                <a:cs typeface="Times New Roman Regular" panose="02020603050405020304" charset="0"/>
                <a:sym typeface="+mn-ea"/>
              </a:rPr>
              <a:t>和</a:t>
            </a:r>
            <a:r>
              <a:rPr lang="en-US" altLang="zh-CN">
                <a:latin typeface="Times New Roman Regular" panose="02020603050405020304" charset="0"/>
                <a:ea typeface="宋体" charset="0"/>
                <a:cs typeface="Times New Roman Regular" panose="02020603050405020304" charset="0"/>
                <a:sym typeface="+mn-ea"/>
              </a:rPr>
              <a:t>F</a:t>
            </a:r>
            <a:r>
              <a:rPr lang="en-US" altLang="zh-CN" i="1" baseline="-25000">
                <a:latin typeface="Times New Roman Italic" panose="02020603050405020304" charset="0"/>
                <a:ea typeface="宋体" charset="0"/>
                <a:cs typeface="Times New Roman Italic" panose="02020603050405020304" charset="0"/>
                <a:sym typeface="+mn-ea"/>
              </a:rPr>
              <a:t>s8</a:t>
            </a:r>
            <a:r>
              <a:rPr lang="zh-CN" altLang="en-US">
                <a:latin typeface="Times New Roman Regular" panose="02020603050405020304" charset="0"/>
                <a:ea typeface="宋体" charset="0"/>
                <a:cs typeface="Times New Roman Regular" panose="02020603050405020304" charset="0"/>
                <a:sym typeface="+mn-ea"/>
              </a:rPr>
              <a:t>以及可学习候选框</a:t>
            </a:r>
            <a:r>
              <a:rPr lang="en-US" altLang="zh-CN" i="1">
                <a:latin typeface="Times New Roman Italic" panose="02020603050405020304" charset="0"/>
                <a:ea typeface="宋体" charset="0"/>
                <a:cs typeface="Times New Roman Italic" panose="02020603050405020304" charset="0"/>
                <a:sym typeface="+mn-ea"/>
              </a:rPr>
              <a:t>P</a:t>
            </a:r>
            <a:r>
              <a:rPr lang="zh-CN" altLang="en-US">
                <a:latin typeface="Times New Roman Regular" panose="02020603050405020304" charset="0"/>
                <a:ea typeface="宋体" charset="0"/>
                <a:cs typeface="Times New Roman Regular" panose="02020603050405020304" charset="0"/>
                <a:sym typeface="+mn-ea"/>
              </a:rPr>
              <a:t>作为输入；</a:t>
            </a:r>
            <a:endParaRPr lang="zh-CN" altLang="en-US">
              <a:latin typeface="Times New Roman Regular" panose="02020603050405020304" charset="0"/>
              <a:ea typeface="宋体" charset="0"/>
              <a:cs typeface="Times New Roman Regular" panose="02020603050405020304" charset="0"/>
              <a:sym typeface="+mn-ea"/>
            </a:endParaRPr>
          </a:p>
          <a:p>
            <a:pPr>
              <a:lnSpc>
                <a:spcPct val="110000"/>
              </a:lnSpc>
            </a:pPr>
            <a:r>
              <a:rPr lang="en-US" altLang="zh-CN">
                <a:latin typeface="Times New Roman Regular" panose="02020603050405020304" charset="0"/>
                <a:ea typeface="宋体" charset="0"/>
                <a:cs typeface="Times New Roman Regular" panose="02020603050405020304" charset="0"/>
                <a:sym typeface="+mn-ea"/>
              </a:rPr>
              <a:t>3</a:t>
            </a:r>
            <a:r>
              <a:rPr lang="zh-CN" altLang="en-US">
                <a:latin typeface="Times New Roman Regular" panose="02020603050405020304" charset="0"/>
                <a:ea typeface="宋体" charset="0"/>
                <a:cs typeface="Times New Roman Regular" panose="02020603050405020304" charset="0"/>
                <a:sym typeface="+mn-ea"/>
              </a:rPr>
              <a:t>）预测分类得分，进行边界框回归，得到两个不同的</a:t>
            </a:r>
            <a:r>
              <a:rPr lang="en-US" altLang="zh-CN">
                <a:latin typeface="Times New Roman Regular" panose="02020603050405020304" charset="0"/>
                <a:ea typeface="宋体" charset="0"/>
                <a:cs typeface="Times New Roman Regular" panose="02020603050405020304" charset="0"/>
                <a:sym typeface="+mn-ea"/>
              </a:rPr>
              <a:t>re-id</a:t>
            </a:r>
            <a:r>
              <a:rPr lang="zh-CN" altLang="en-US">
                <a:latin typeface="Times New Roman Regular" panose="02020603050405020304" charset="0"/>
                <a:ea typeface="宋体" charset="0"/>
                <a:cs typeface="Times New Roman Regular" panose="02020603050405020304" charset="0"/>
                <a:sym typeface="+mn-ea"/>
              </a:rPr>
              <a:t>特征</a:t>
            </a:r>
            <a:r>
              <a:rPr lang="en-US" altLang="zh-CN">
                <a:latin typeface="Times New Roman Regular" panose="02020603050405020304" charset="0"/>
                <a:ea typeface="宋体" charset="0"/>
                <a:cs typeface="Times New Roman Regular" panose="02020603050405020304" charset="0"/>
                <a:sym typeface="+mn-ea"/>
              </a:rPr>
              <a:t>F</a:t>
            </a:r>
            <a:r>
              <a:rPr lang="en-US" altLang="zh-CN" i="1" baseline="-25000">
                <a:latin typeface="Times New Roman Italic" panose="02020603050405020304" charset="0"/>
                <a:ea typeface="宋体" charset="0"/>
                <a:cs typeface="Times New Roman Italic" panose="02020603050405020304" charset="0"/>
                <a:sym typeface="+mn-ea"/>
              </a:rPr>
              <a:t>rh</a:t>
            </a:r>
            <a:r>
              <a:rPr lang="zh-CN" altLang="en-US">
                <a:latin typeface="Times New Roman Regular" panose="02020603050405020304" charset="0"/>
                <a:ea typeface="宋体" charset="0"/>
                <a:cs typeface="Times New Roman Regular" panose="02020603050405020304" charset="0"/>
                <a:sym typeface="+mn-ea"/>
              </a:rPr>
              <a:t>和</a:t>
            </a:r>
            <a:r>
              <a:rPr lang="en-US" altLang="zh-CN">
                <a:latin typeface="Times New Roman Regular" panose="02020603050405020304" charset="0"/>
                <a:ea typeface="宋体" charset="0"/>
                <a:cs typeface="Times New Roman Regular" panose="02020603050405020304" charset="0"/>
                <a:sym typeface="+mn-ea"/>
              </a:rPr>
              <a:t>F</a:t>
            </a:r>
            <a:r>
              <a:rPr lang="en-US" altLang="zh-CN" i="1" baseline="-25000">
                <a:latin typeface="Times New Roman Italic" panose="02020603050405020304" charset="0"/>
                <a:ea typeface="宋体" charset="0"/>
                <a:cs typeface="Times New Roman Italic" panose="02020603050405020304" charset="0"/>
                <a:sym typeface="+mn-ea"/>
              </a:rPr>
              <a:t>rp</a:t>
            </a:r>
            <a:r>
              <a:rPr lang="zh-CN" altLang="en-US">
                <a:latin typeface="Times New Roman Regular" panose="02020603050405020304" charset="0"/>
                <a:ea typeface="宋体" charset="0"/>
                <a:cs typeface="Times New Roman Regular" panose="02020603050405020304" charset="0"/>
                <a:sym typeface="+mn-ea"/>
              </a:rPr>
              <a:t>；</a:t>
            </a:r>
            <a:endParaRPr lang="zh-CN" altLang="en-US">
              <a:latin typeface="Times New Roman Regular" panose="02020603050405020304" charset="0"/>
              <a:ea typeface="宋体" charset="0"/>
              <a:cs typeface="Times New Roman Regular" panose="02020603050405020304" charset="0"/>
              <a:sym typeface="+mn-ea"/>
            </a:endParaRPr>
          </a:p>
          <a:p>
            <a:pPr>
              <a:lnSpc>
                <a:spcPct val="110000"/>
              </a:lnSpc>
            </a:pPr>
            <a:r>
              <a:rPr lang="en-US" altLang="zh-CN">
                <a:latin typeface="Times New Roman Regular" panose="02020603050405020304" charset="0"/>
                <a:ea typeface="宋体" charset="0"/>
                <a:cs typeface="Times New Roman Regular" panose="02020603050405020304" charset="0"/>
                <a:sym typeface="+mn-ea"/>
              </a:rPr>
              <a:t>4</a:t>
            </a:r>
            <a:r>
              <a:rPr lang="zh-CN" altLang="en-US">
                <a:latin typeface="Times New Roman Regular" panose="02020603050405020304" charset="0"/>
                <a:ea typeface="宋体" charset="0"/>
                <a:cs typeface="Times New Roman Regular" panose="02020603050405020304" charset="0"/>
                <a:sym typeface="+mn-ea"/>
              </a:rPr>
              <a:t>）使用多样化</a:t>
            </a:r>
            <a:r>
              <a:rPr lang="en-US" altLang="zh-CN">
                <a:latin typeface="Times New Roman Regular" panose="02020603050405020304" charset="0"/>
                <a:ea typeface="宋体" charset="0"/>
                <a:cs typeface="Times New Roman Regular" panose="02020603050405020304" charset="0"/>
                <a:sym typeface="+mn-ea"/>
              </a:rPr>
              <a:t>re-id</a:t>
            </a:r>
            <a:r>
              <a:rPr lang="zh-CN" altLang="en-US">
                <a:latin typeface="Times New Roman Regular" panose="02020603050405020304" charset="0"/>
                <a:ea typeface="宋体" charset="0"/>
                <a:cs typeface="Times New Roman Regular" panose="02020603050405020304" charset="0"/>
                <a:sym typeface="+mn-ea"/>
              </a:rPr>
              <a:t>样本匹配策略指导特征学习进行匹配；</a:t>
            </a:r>
            <a:endParaRPr lang="zh-CN" altLang="en-US">
              <a:latin typeface="Times New Roman Regular" panose="02020603050405020304" charset="0"/>
              <a:ea typeface="宋体" charset="0"/>
              <a:cs typeface="Times New Roman Regular" panose="02020603050405020304" charset="0"/>
              <a:sym typeface="+mn-ea"/>
            </a:endParaRPr>
          </a:p>
          <a:p>
            <a:endParaRPr lang="en-US" altLang="zh-CN" baseline="-25000">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3" name="内容占位符 2"/>
          <p:cNvSpPr>
            <a:spLocks noGrp="1"/>
          </p:cNvSpPr>
          <p:nvPr/>
        </p:nvSpPr>
        <p:spPr>
          <a:xfrm>
            <a:off x="647700" y="15843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285750" lvl="0" indent="-285750">
              <a:buFont typeface="Arial" panose="020B0604020202090204" pitchFamily="34" charset="0"/>
              <a:buChar char="•"/>
            </a:pPr>
            <a:r>
              <a:rPr lang="en-US" altLang="zh-CN">
                <a:solidFill>
                  <a:schemeClr val="tx1"/>
                </a:solidFill>
                <a:latin typeface="Times New Roman Regular" panose="02020603050405020304" charset="0"/>
                <a:cs typeface="Times New Roman Regular" panose="02020603050405020304" charset="0"/>
                <a:sym typeface="+mn-ea"/>
              </a:rPr>
              <a:t>Detection head</a:t>
            </a:r>
            <a:endParaRPr lang="zh-CN" altLang="en-US">
              <a:solidFill>
                <a:schemeClr val="tx1"/>
              </a:solidFill>
              <a:latin typeface="Times New Roman Regular" panose="02020603050405020304" charset="0"/>
              <a:cs typeface="Times New Roman Regular" panose="02020603050405020304" charset="0"/>
              <a:sym typeface="+mn-ea"/>
            </a:endParaRPr>
          </a:p>
          <a:p>
            <a:pPr marL="742950" lvl="1" indent="-285750">
              <a:lnSpc>
                <a:spcPct val="100000"/>
              </a:lnSpc>
              <a:buFont typeface="Arial" panose="020B0604020202090204" pitchFamily="34" charset="0"/>
              <a:buChar char="•"/>
            </a:pPr>
            <a:r>
              <a:rPr lang="zh-CN" altLang="en-US" sz="2000">
                <a:solidFill>
                  <a:schemeClr val="tx1"/>
                </a:solidFill>
                <a:latin typeface="Times New Roman Regular" panose="02020603050405020304" charset="0"/>
                <a:ea typeface="宋体" charset="0"/>
                <a:cs typeface="Times New Roman Regular" panose="02020603050405020304" charset="0"/>
                <a:sym typeface="+mn-ea"/>
              </a:rPr>
              <a:t>输入：特征图</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F</a:t>
            </a:r>
            <a:r>
              <a:rPr lang="en-US" altLang="zh-CN" sz="2000" i="1" baseline="-25000">
                <a:solidFill>
                  <a:schemeClr val="tx1"/>
                </a:solidFill>
                <a:latin typeface="Times New Roman Italic" panose="02020603050405020304" charset="0"/>
                <a:ea typeface="宋体" charset="0"/>
                <a:cs typeface="Times New Roman Italic" panose="02020603050405020304" charset="0"/>
                <a:sym typeface="+mn-ea"/>
              </a:rPr>
              <a:t>s16</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、候选框特征</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F</a:t>
            </a:r>
            <a:r>
              <a:rPr lang="en-US" altLang="zh-CN" sz="2000" i="1" baseline="-25000">
                <a:solidFill>
                  <a:schemeClr val="tx1"/>
                </a:solidFill>
                <a:latin typeface="Times New Roman Italic" panose="02020603050405020304" charset="0"/>
                <a:ea typeface="宋体" charset="0"/>
                <a:cs typeface="Times New Roman Italic" panose="02020603050405020304" charset="0"/>
                <a:sym typeface="+mn-ea"/>
              </a:rPr>
              <a:t>p</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和候选框</a:t>
            </a:r>
            <a:r>
              <a:rPr lang="en-US" altLang="zh-CN" sz="2000" i="1">
                <a:solidFill>
                  <a:schemeClr val="tx1"/>
                </a:solidFill>
                <a:latin typeface="Times New Roman Italic" panose="02020603050405020304" charset="0"/>
                <a:ea typeface="宋体" charset="0"/>
                <a:cs typeface="Times New Roman Italic" panose="02020603050405020304" charset="0"/>
                <a:sym typeface="+mn-ea"/>
              </a:rPr>
              <a:t>B</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a:t>
            </a:r>
            <a:endParaRPr lang="zh-CN" altLang="en-US" sz="2000">
              <a:solidFill>
                <a:schemeClr val="tx1"/>
              </a:solidFill>
              <a:latin typeface="Times New Roman Regular" panose="02020603050405020304" charset="0"/>
              <a:ea typeface="宋体" charset="0"/>
              <a:cs typeface="Times New Roman Regular" panose="02020603050405020304" charset="0"/>
              <a:sym typeface="+mn-ea"/>
            </a:endParaRPr>
          </a:p>
          <a:p>
            <a:pPr marL="742950" lvl="1" indent="-285750">
              <a:lnSpc>
                <a:spcPct val="100000"/>
              </a:lnSpc>
              <a:buFont typeface="Arial" panose="020B0604020202090204" pitchFamily="34" charset="0"/>
              <a:buChar char="•"/>
            </a:pPr>
            <a:r>
              <a:rPr lang="zh-CN" altLang="en-US" sz="2000">
                <a:solidFill>
                  <a:schemeClr val="tx1"/>
                </a:solidFill>
                <a:latin typeface="Times New Roman Regular" panose="02020603050405020304" charset="0"/>
                <a:ea typeface="宋体" charset="0"/>
                <a:cs typeface="Times New Roman Regular" panose="02020603050405020304" charset="0"/>
                <a:sym typeface="+mn-ea"/>
              </a:rPr>
              <a:t>提取</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RoI</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特征：使用</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RoiAlign</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操作，得到</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RoI</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特征</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F</a:t>
            </a:r>
            <a:r>
              <a:rPr lang="en-US" altLang="zh-CN" sz="2000" i="1" baseline="-25000">
                <a:solidFill>
                  <a:schemeClr val="tx1"/>
                </a:solidFill>
                <a:latin typeface="Times New Roman Italic" panose="02020603050405020304" charset="0"/>
                <a:ea typeface="宋体" charset="0"/>
                <a:cs typeface="Times New Roman Italic" panose="02020603050405020304" charset="0"/>
                <a:sym typeface="+mn-ea"/>
              </a:rPr>
              <a:t>roi</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a:t>
            </a:r>
            <a:endParaRPr lang="en-US" altLang="zh-CN" sz="2000">
              <a:solidFill>
                <a:schemeClr val="tx1"/>
              </a:solidFill>
              <a:latin typeface="Times New Roman Regular" panose="02020603050405020304" charset="0"/>
              <a:ea typeface="宋体" charset="0"/>
              <a:cs typeface="Times New Roman Regular" panose="02020603050405020304" charset="0"/>
              <a:sym typeface="+mn-ea"/>
            </a:endParaRPr>
          </a:p>
          <a:p>
            <a:pPr marL="742950" lvl="1" indent="-285750">
              <a:lnSpc>
                <a:spcPct val="100000"/>
              </a:lnSpc>
              <a:buFont typeface="Arial" panose="020B0604020202090204" pitchFamily="34" charset="0"/>
              <a:buChar char="•"/>
            </a:pPr>
            <a:r>
              <a:rPr lang="zh-CN" altLang="en-US" sz="2000">
                <a:solidFill>
                  <a:schemeClr val="tx1"/>
                </a:solidFill>
                <a:latin typeface="Times New Roman Regular" panose="02020603050405020304" charset="0"/>
                <a:ea typeface="宋体" charset="0"/>
                <a:cs typeface="Times New Roman Regular" panose="02020603050405020304" charset="0"/>
                <a:sym typeface="+mn-ea"/>
              </a:rPr>
              <a:t>输出检测特征：使用实例交互模块和</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FFN</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层，生成行人检测特征</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F</a:t>
            </a:r>
            <a:r>
              <a:rPr lang="en-US" altLang="zh-CN" sz="2000" i="1" baseline="-25000">
                <a:solidFill>
                  <a:schemeClr val="tx1"/>
                </a:solidFill>
                <a:latin typeface="Times New Roman Italic" panose="02020603050405020304" charset="0"/>
                <a:ea typeface="宋体" charset="0"/>
                <a:cs typeface="Times New Roman Italic" panose="02020603050405020304" charset="0"/>
                <a:sym typeface="+mn-ea"/>
              </a:rPr>
              <a:t>d</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F</a:t>
            </a:r>
            <a:r>
              <a:rPr lang="en-US" altLang="zh-CN" sz="2000" i="1" baseline="-25000">
                <a:solidFill>
                  <a:schemeClr val="tx1"/>
                </a:solidFill>
                <a:latin typeface="Times New Roman Italic" panose="02020603050405020304" charset="0"/>
                <a:ea typeface="宋体" charset="0"/>
                <a:cs typeface="Times New Roman Italic" panose="02020603050405020304" charset="0"/>
                <a:sym typeface="+mn-ea"/>
              </a:rPr>
              <a:t>d</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用作候选框的检测和回归，用作级联结构中下一阶段的候选框特征</a:t>
            </a:r>
            <a:r>
              <a:rPr lang="en-US" altLang="zh-CN" sz="2000">
                <a:solidFill>
                  <a:schemeClr val="tx1"/>
                </a:solidFill>
                <a:latin typeface="Times New Roman Regular" panose="02020603050405020304" charset="0"/>
                <a:ea typeface="宋体" charset="0"/>
                <a:cs typeface="Times New Roman Regular" panose="02020603050405020304" charset="0"/>
                <a:sym typeface="+mn-ea"/>
              </a:rPr>
              <a:t>F</a:t>
            </a:r>
            <a:r>
              <a:rPr lang="en-US" altLang="zh-CN" sz="2000" i="1" baseline="-25000">
                <a:solidFill>
                  <a:schemeClr val="tx1"/>
                </a:solidFill>
                <a:latin typeface="Times New Roman Italic" panose="02020603050405020304" charset="0"/>
                <a:ea typeface="宋体" charset="0"/>
                <a:cs typeface="Times New Roman Italic" panose="02020603050405020304" charset="0"/>
                <a:sym typeface="+mn-ea"/>
              </a:rPr>
              <a:t>p</a:t>
            </a:r>
            <a:r>
              <a:rPr lang="zh-CN" altLang="en-US" sz="2000">
                <a:solidFill>
                  <a:schemeClr val="tx1"/>
                </a:solidFill>
                <a:latin typeface="Times New Roman Regular" panose="02020603050405020304" charset="0"/>
                <a:ea typeface="宋体" charset="0"/>
                <a:cs typeface="Times New Roman Regular" panose="02020603050405020304" charset="0"/>
                <a:sym typeface="+mn-ea"/>
              </a:rPr>
              <a:t>；</a:t>
            </a:r>
            <a:endParaRPr lang="zh-CN" altLang="en-US" sz="2000">
              <a:solidFill>
                <a:schemeClr val="tx1"/>
              </a:solidFill>
              <a:latin typeface="Times New Roman Regular" panose="02020603050405020304" charset="0"/>
              <a:ea typeface="宋体" charset="0"/>
              <a:cs typeface="Times New Roman Regular" panose="02020603050405020304" charset="0"/>
              <a:sym typeface="+mn-ea"/>
            </a:endParaRPr>
          </a:p>
          <a:p>
            <a:pPr marL="1200150" lvl="2" indent="-285750">
              <a:lnSpc>
                <a:spcPct val="100000"/>
              </a:lnSpc>
              <a:buFont typeface="Arial" panose="020B0604020202090204" pitchFamily="34" charset="0"/>
              <a:buChar char="•"/>
            </a:pPr>
            <a:r>
              <a:rPr lang="zh-CN" altLang="en-US" sz="1800">
                <a:solidFill>
                  <a:schemeClr val="tx1"/>
                </a:solidFill>
                <a:latin typeface="Times New Roman Regular" panose="02020603050405020304" charset="0"/>
                <a:ea typeface="宋体" charset="0"/>
                <a:cs typeface="Times New Roman Regular" panose="02020603050405020304" charset="0"/>
                <a:sym typeface="+mn-ea"/>
              </a:rPr>
              <a:t>实例交互模块：两个带有 ReLU激活函数的动态 1×1 卷积和一个全连接层组成，两个卷积参数由</a:t>
            </a:r>
            <a:r>
              <a:rPr lang="en-US" altLang="zh-CN" sz="1800">
                <a:solidFill>
                  <a:schemeClr val="tx1"/>
                </a:solidFill>
                <a:latin typeface="Times New Roman Regular" panose="02020603050405020304" charset="0"/>
                <a:ea typeface="宋体" charset="0"/>
                <a:cs typeface="Times New Roman Regular" panose="02020603050405020304" charset="0"/>
                <a:sym typeface="+mn-ea"/>
              </a:rPr>
              <a:t>F</a:t>
            </a:r>
            <a:r>
              <a:rPr lang="en-US" altLang="zh-CN" sz="1800" i="1" baseline="-25000">
                <a:solidFill>
                  <a:schemeClr val="tx1"/>
                </a:solidFill>
                <a:latin typeface="Times New Roman Italic" panose="02020603050405020304" charset="0"/>
                <a:ea typeface="宋体" charset="0"/>
                <a:cs typeface="Times New Roman Italic" panose="02020603050405020304" charset="0"/>
                <a:sym typeface="+mn-ea"/>
              </a:rPr>
              <a:t>p</a:t>
            </a:r>
            <a:r>
              <a:rPr lang="zh-CN" altLang="en-US" sz="1800">
                <a:solidFill>
                  <a:schemeClr val="tx1"/>
                </a:solidFill>
                <a:latin typeface="Times New Roman Regular" panose="02020603050405020304" charset="0"/>
                <a:ea typeface="宋体" charset="0"/>
                <a:cs typeface="Times New Roman Regular" panose="02020603050405020304" charset="0"/>
                <a:sym typeface="+mn-ea"/>
              </a:rPr>
              <a:t>动态生成；</a:t>
            </a:r>
            <a:endParaRPr lang="zh-CN" altLang="en-US" sz="1800">
              <a:solidFill>
                <a:schemeClr val="tx1"/>
              </a:solidFill>
              <a:latin typeface="Times New Roman Regular" panose="02020603050405020304" charset="0"/>
              <a:ea typeface="宋体" charset="0"/>
              <a:cs typeface="Times New Roman Regular" panose="02020603050405020304" charset="0"/>
              <a:sym typeface="+mn-ea"/>
            </a:endParaRPr>
          </a:p>
          <a:p>
            <a:pPr marL="1200150" lvl="2" indent="-285750">
              <a:lnSpc>
                <a:spcPct val="100000"/>
              </a:lnSpc>
              <a:buFont typeface="Arial" panose="020B0604020202090204" pitchFamily="34" charset="0"/>
              <a:buChar char="•"/>
            </a:pPr>
            <a:r>
              <a:rPr lang="en-US" altLang="zh-CN" sz="1800">
                <a:solidFill>
                  <a:schemeClr val="tx1"/>
                </a:solidFill>
                <a:latin typeface="Times New Roman Regular" panose="02020603050405020304" charset="0"/>
                <a:ea typeface="宋体" charset="0"/>
                <a:cs typeface="Times New Roman Regular" panose="02020603050405020304" charset="0"/>
                <a:sym typeface="+mn-ea"/>
              </a:rPr>
              <a:t>FFN</a:t>
            </a:r>
            <a:r>
              <a:rPr lang="zh-CN" altLang="en-US" sz="1800">
                <a:solidFill>
                  <a:schemeClr val="tx1"/>
                </a:solidFill>
                <a:latin typeface="Times New Roman Regular" panose="02020603050405020304" charset="0"/>
                <a:ea typeface="宋体" charset="0"/>
                <a:cs typeface="Times New Roman Regular" panose="02020603050405020304" charset="0"/>
                <a:sym typeface="+mn-ea"/>
              </a:rPr>
              <a:t>层：两个包含</a:t>
            </a:r>
            <a:r>
              <a:rPr lang="en-US" altLang="zh-CN" sz="1800">
                <a:solidFill>
                  <a:schemeClr val="tx1"/>
                </a:solidFill>
                <a:latin typeface="Times New Roman Regular" panose="02020603050405020304" charset="0"/>
                <a:ea typeface="宋体" charset="0"/>
                <a:cs typeface="Times New Roman Regular" panose="02020603050405020304" charset="0"/>
                <a:sym typeface="+mn-ea"/>
              </a:rPr>
              <a:t>ReLU</a:t>
            </a:r>
            <a:r>
              <a:rPr lang="zh-CN" altLang="en-US" sz="1800">
                <a:solidFill>
                  <a:schemeClr val="tx1"/>
                </a:solidFill>
                <a:latin typeface="Times New Roman Regular" panose="02020603050405020304" charset="0"/>
                <a:ea typeface="宋体" charset="0"/>
                <a:cs typeface="Times New Roman Regular" panose="02020603050405020304" charset="0"/>
                <a:sym typeface="+mn-ea"/>
              </a:rPr>
              <a:t>的全连接层</a:t>
            </a:r>
            <a:r>
              <a:rPr lang="zh-CN" altLang="en-US" sz="1800">
                <a:latin typeface="Times New Roman Regular" panose="02020603050405020304" charset="0"/>
                <a:ea typeface="宋体" charset="0"/>
                <a:cs typeface="Times New Roman Regular" panose="02020603050405020304" charset="0"/>
                <a:sym typeface="+mn-ea"/>
              </a:rPr>
              <a:t>；</a:t>
            </a:r>
            <a:endParaRPr lang="en-US" altLang="zh-CN" sz="1800">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endParaRPr lang="zh-CN" altLang="en-US" sz="2795">
              <a:latin typeface="Times New Roman Regular" panose="02020603050405020304" charset="0"/>
              <a:cs typeface="Times New Roman Regular" panose="02020603050405020304" charset="0"/>
            </a:endParaRPr>
          </a:p>
          <a:p>
            <a:endParaRPr lang="zh-CN" altLang="en-US"/>
          </a:p>
        </p:txBody>
      </p:sp>
      <p:pic>
        <p:nvPicPr>
          <p:cNvPr id="8" name="图片 7"/>
          <p:cNvPicPr>
            <a:picLocks noChangeAspect="1"/>
          </p:cNvPicPr>
          <p:nvPr/>
        </p:nvPicPr>
        <p:blipFill>
          <a:blip r:embed="rId1"/>
          <a:stretch>
            <a:fillRect/>
          </a:stretch>
        </p:blipFill>
        <p:spPr>
          <a:xfrm>
            <a:off x="2583180" y="4595495"/>
            <a:ext cx="7025640" cy="1534795"/>
          </a:xfrm>
          <a:prstGeom prst="rect">
            <a:avLst/>
          </a:prstGeom>
        </p:spPr>
      </p:pic>
      <p:sp>
        <p:nvSpPr>
          <p:cNvPr id="9" name="文本框 8"/>
          <p:cNvSpPr txBox="1"/>
          <p:nvPr/>
        </p:nvSpPr>
        <p:spPr>
          <a:xfrm>
            <a:off x="647700" y="969010"/>
            <a:ext cx="3830955" cy="460375"/>
          </a:xfrm>
          <a:prstGeom prst="rect">
            <a:avLst/>
          </a:prstGeom>
          <a:solidFill>
            <a:schemeClr val="accent1">
              <a:lumMod val="20000"/>
              <a:lumOff val="80000"/>
            </a:schemeClr>
          </a:solidFill>
        </p:spPr>
        <p:txBody>
          <a:bodyPr wrap="none" rtlCol="0" anchor="t">
            <a:spAutoFit/>
          </a:bodyPr>
          <a:p>
            <a:r>
              <a:rPr lang="en-US" altLang="zh-CN" sz="2400">
                <a:latin typeface="Times New Roman Bold" panose="02020603050405020304" charset="0"/>
                <a:cs typeface="Times New Roman Bold" panose="02020603050405020304" charset="0"/>
                <a:sym typeface="+mn-ea"/>
              </a:rPr>
              <a:t>Dynamic Person Search Head</a:t>
            </a:r>
            <a:endParaRPr lang="en-US" altLang="zh-CN" sz="2400">
              <a:latin typeface="Times New Roman Bold" panose="02020603050405020304" charset="0"/>
              <a:cs typeface="Times New Roman Bold" panose="02020603050405020304" charset="0"/>
              <a:sym typeface="+mn-ea"/>
            </a:endParaRPr>
          </a:p>
        </p:txBody>
      </p:sp>
      <p:sp>
        <p:nvSpPr>
          <p:cNvPr id="10" name="文本框 9"/>
          <p:cNvSpPr txBox="1"/>
          <p:nvPr/>
        </p:nvSpPr>
        <p:spPr>
          <a:xfrm>
            <a:off x="5070475" y="6113780"/>
            <a:ext cx="2246630" cy="368300"/>
          </a:xfrm>
          <a:prstGeom prst="rect">
            <a:avLst/>
          </a:prstGeom>
          <a:noFill/>
        </p:spPr>
        <p:txBody>
          <a:bodyPr wrap="none" rtlCol="0">
            <a:spAutoFit/>
          </a:bodyPr>
          <a:p>
            <a:r>
              <a:rPr lang="en-US" altLang="zh-CN">
                <a:latin typeface="Times New Roman Regular" panose="02020603050405020304" charset="0"/>
                <a:ea typeface="楷体" charset="0"/>
                <a:cs typeface="Times New Roman Regular" panose="02020603050405020304" charset="0"/>
              </a:rPr>
              <a:t>Detection head</a:t>
            </a:r>
            <a:r>
              <a:rPr lang="zh-CN" altLang="en-US">
                <a:latin typeface="Times New Roman Regular" panose="02020603050405020304" charset="0"/>
                <a:ea typeface="楷体" charset="0"/>
                <a:cs typeface="Times New Roman Regular" panose="02020603050405020304" charset="0"/>
              </a:rPr>
              <a:t>示意图</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9" name="文本框 8"/>
          <p:cNvSpPr txBox="1"/>
          <p:nvPr/>
        </p:nvSpPr>
        <p:spPr>
          <a:xfrm>
            <a:off x="647700" y="969010"/>
            <a:ext cx="3830955" cy="460375"/>
          </a:xfrm>
          <a:prstGeom prst="rect">
            <a:avLst/>
          </a:prstGeom>
          <a:solidFill>
            <a:schemeClr val="accent1">
              <a:lumMod val="20000"/>
              <a:lumOff val="80000"/>
            </a:schemeClr>
          </a:solidFill>
        </p:spPr>
        <p:txBody>
          <a:bodyPr wrap="none" rtlCol="0" anchor="t">
            <a:spAutoFit/>
          </a:bodyPr>
          <a:p>
            <a:r>
              <a:rPr lang="en-US" altLang="zh-CN" sz="2400">
                <a:latin typeface="Times New Roman Bold" panose="02020603050405020304" charset="0"/>
                <a:cs typeface="Times New Roman Bold" panose="02020603050405020304" charset="0"/>
                <a:sym typeface="+mn-ea"/>
              </a:rPr>
              <a:t>Dynamic Person Search Head</a:t>
            </a:r>
            <a:endParaRPr lang="en-US" altLang="zh-CN" sz="2400">
              <a:latin typeface="Times New Roman Bold" panose="02020603050405020304" charset="0"/>
              <a:cs typeface="Times New Roman Bold" panose="02020603050405020304" charset="0"/>
              <a:sym typeface="+mn-ea"/>
            </a:endParaRPr>
          </a:p>
        </p:txBody>
      </p:sp>
      <p:sp>
        <p:nvSpPr>
          <p:cNvPr id="10" name="文本框 9"/>
          <p:cNvSpPr txBox="1"/>
          <p:nvPr/>
        </p:nvSpPr>
        <p:spPr>
          <a:xfrm>
            <a:off x="4798060" y="6090920"/>
            <a:ext cx="2595880" cy="368300"/>
          </a:xfrm>
          <a:prstGeom prst="rect">
            <a:avLst/>
          </a:prstGeom>
          <a:noFill/>
        </p:spPr>
        <p:txBody>
          <a:bodyPr wrap="none" rtlCol="0">
            <a:spAutoFit/>
          </a:bodyPr>
          <a:p>
            <a:r>
              <a:rPr lang="en-US" altLang="zh-CN">
                <a:latin typeface="Times New Roman Regular" panose="02020603050405020304" charset="0"/>
                <a:ea typeface="楷体" charset="0"/>
                <a:cs typeface="Times New Roman Regular" panose="02020603050405020304" charset="0"/>
              </a:rPr>
              <a:t>Flexible </a:t>
            </a:r>
            <a:r>
              <a:rPr lang="en-US" altLang="zh-CN">
                <a:latin typeface="Times New Roman Regular" panose="02020603050405020304" charset="0"/>
                <a:ea typeface="楷体" charset="0"/>
                <a:cs typeface="Times New Roman Regular" panose="02020603050405020304" charset="0"/>
              </a:rPr>
              <a:t>re-id head</a:t>
            </a:r>
            <a:r>
              <a:rPr lang="zh-CN" altLang="en-US">
                <a:latin typeface="Times New Roman Regular" panose="02020603050405020304" charset="0"/>
                <a:ea typeface="楷体" charset="0"/>
                <a:cs typeface="Times New Roman Regular" panose="02020603050405020304" charset="0"/>
              </a:rPr>
              <a:t>示意图</a:t>
            </a:r>
            <a:endParaRPr lang="zh-CN" altLang="en-US">
              <a:latin typeface="Times New Roman Regular" panose="02020603050405020304" charset="0"/>
              <a:ea typeface="楷体" charset="0"/>
              <a:cs typeface="Times New Roman Regular" panose="02020603050405020304" charset="0"/>
            </a:endParaRPr>
          </a:p>
        </p:txBody>
      </p:sp>
      <p:sp>
        <p:nvSpPr>
          <p:cNvPr id="4" name="内容占位符 2"/>
          <p:cNvSpPr>
            <a:spLocks noGrp="1"/>
          </p:cNvSpPr>
          <p:nvPr/>
        </p:nvSpPr>
        <p:spPr>
          <a:xfrm>
            <a:off x="647700" y="15843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285750" lvl="0" indent="-285750">
              <a:buFont typeface="Arial" panose="020B0604020202090204" pitchFamily="34" charset="0"/>
              <a:buChar char="•"/>
            </a:pPr>
            <a:r>
              <a:rPr lang="en-US" altLang="zh-CN">
                <a:solidFill>
                  <a:schemeClr val="tx1"/>
                </a:solidFill>
                <a:latin typeface="Times New Roman Regular" panose="02020603050405020304" charset="0"/>
                <a:cs typeface="Times New Roman Regular" panose="02020603050405020304" charset="0"/>
                <a:sym typeface="+mn-ea"/>
              </a:rPr>
              <a:t>Flexible re-id head</a:t>
            </a:r>
            <a:endParaRPr lang="en-US" altLang="zh-CN">
              <a:solidFill>
                <a:schemeClr val="tx1"/>
              </a:solidFill>
              <a:latin typeface="Times New Roman Regular" panose="02020603050405020304" charset="0"/>
              <a:cs typeface="Times New Roman Regular" panose="02020603050405020304" charset="0"/>
              <a:sym typeface="+mn-ea"/>
            </a:endParaRPr>
          </a:p>
          <a:p>
            <a:pPr marL="457200" lvl="2" indent="-285750">
              <a:buFont typeface="Arial" panose="020B0604020202090204" pitchFamily="34" charset="0"/>
              <a:buChar char="•"/>
            </a:pPr>
            <a:r>
              <a:rPr lang="zh-CN" altLang="en-US">
                <a:solidFill>
                  <a:schemeClr val="tx1"/>
                </a:solidFill>
                <a:latin typeface="宋体" charset="0"/>
                <a:ea typeface="宋体" charset="0"/>
                <a:cs typeface="Times New Roman Regular" panose="02020603050405020304" charset="0"/>
                <a:sym typeface="+mn-ea"/>
              </a:rPr>
              <a:t>输入：特征图</a:t>
            </a:r>
            <a:r>
              <a:rPr lang="en-US" altLang="zh-CN" i="1">
                <a:solidFill>
                  <a:schemeClr val="tx1"/>
                </a:solidFill>
                <a:latin typeface="Times New Roman Italic" panose="02020603050405020304" charset="0"/>
                <a:cs typeface="Times New Roman Italic" panose="02020603050405020304" charset="0"/>
                <a:sym typeface="+mn-ea"/>
              </a:rPr>
              <a:t>F</a:t>
            </a:r>
            <a:r>
              <a:rPr lang="en-US" altLang="zh-CN" i="1" baseline="-25000">
                <a:solidFill>
                  <a:schemeClr val="tx1"/>
                </a:solidFill>
                <a:latin typeface="Times New Roman Italic" panose="02020603050405020304" charset="0"/>
                <a:cs typeface="Times New Roman Italic" panose="02020603050405020304" charset="0"/>
                <a:sym typeface="+mn-ea"/>
              </a:rPr>
              <a:t>s8</a:t>
            </a:r>
            <a:r>
              <a:rPr lang="zh-CN" altLang="en-US">
                <a:solidFill>
                  <a:schemeClr val="tx1"/>
                </a:solidFill>
                <a:latin typeface="Times New Roman Regular" panose="02020603050405020304" charset="0"/>
                <a:cs typeface="Times New Roman Regular" panose="02020603050405020304" charset="0"/>
                <a:sym typeface="+mn-ea"/>
              </a:rPr>
              <a:t>、</a:t>
            </a:r>
            <a:r>
              <a:rPr lang="zh-CN" altLang="en-US">
                <a:solidFill>
                  <a:schemeClr val="tx1"/>
                </a:solidFill>
                <a:latin typeface="宋体" charset="0"/>
                <a:ea typeface="宋体" charset="0"/>
                <a:cs typeface="Times New Roman Regular" panose="02020603050405020304" charset="0"/>
                <a:sym typeface="+mn-ea"/>
              </a:rPr>
              <a:t>候选框特征</a:t>
            </a:r>
            <a:r>
              <a:rPr lang="en-US" altLang="zh-CN" i="1">
                <a:solidFill>
                  <a:schemeClr val="tx1"/>
                </a:solidFill>
                <a:latin typeface="Times New Roman Italic" panose="02020603050405020304" charset="0"/>
                <a:cs typeface="Times New Roman Italic" panose="02020603050405020304" charset="0"/>
                <a:sym typeface="+mn-ea"/>
              </a:rPr>
              <a:t>F</a:t>
            </a:r>
            <a:r>
              <a:rPr lang="en-US" altLang="zh-CN" i="1" baseline="-25000">
                <a:solidFill>
                  <a:schemeClr val="tx1"/>
                </a:solidFill>
                <a:latin typeface="Times New Roman Italic" panose="02020603050405020304" charset="0"/>
                <a:cs typeface="Times New Roman Italic" panose="02020603050405020304" charset="0"/>
                <a:sym typeface="+mn-ea"/>
              </a:rPr>
              <a:t>p</a:t>
            </a:r>
            <a:r>
              <a:rPr lang="zh-CN" altLang="en-US">
                <a:solidFill>
                  <a:schemeClr val="tx1"/>
                </a:solidFill>
                <a:latin typeface="宋体" charset="0"/>
                <a:ea typeface="宋体" charset="0"/>
                <a:cs typeface="Times New Roman Regular" panose="02020603050405020304" charset="0"/>
                <a:sym typeface="+mn-ea"/>
              </a:rPr>
              <a:t>和候选框</a:t>
            </a:r>
            <a:r>
              <a:rPr lang="en-US" altLang="zh-CN" i="1">
                <a:solidFill>
                  <a:schemeClr val="tx1"/>
                </a:solidFill>
                <a:latin typeface="Times New Roman Italic" panose="02020603050405020304" charset="0"/>
                <a:cs typeface="Times New Roman Italic" panose="02020603050405020304" charset="0"/>
                <a:sym typeface="+mn-ea"/>
              </a:rPr>
              <a:t>B</a:t>
            </a:r>
            <a:r>
              <a:rPr lang="zh-CN" altLang="en-US">
                <a:solidFill>
                  <a:schemeClr val="tx1"/>
                </a:solidFill>
                <a:latin typeface="Times New Roman Italic" panose="02020603050405020304" charset="0"/>
                <a:cs typeface="Times New Roman Italic" panose="02020603050405020304" charset="0"/>
                <a:sym typeface="+mn-ea"/>
              </a:rPr>
              <a:t>；</a:t>
            </a:r>
            <a:endParaRPr lang="zh-CN" altLang="en-US">
              <a:solidFill>
                <a:schemeClr val="tx1"/>
              </a:solidFill>
              <a:latin typeface="Times New Roman Italic" panose="02020603050405020304" charset="0"/>
              <a:cs typeface="Times New Roman Italic" panose="02020603050405020304" charset="0"/>
              <a:sym typeface="+mn-ea"/>
            </a:endParaRPr>
          </a:p>
          <a:p>
            <a:pPr marL="457200" lvl="2" indent="-285750">
              <a:buFont typeface="Arial" panose="020B0604020202090204" pitchFamily="34" charset="0"/>
              <a:buChar char="•"/>
            </a:pPr>
            <a:r>
              <a:rPr lang="zh-CN" altLang="en-US">
                <a:solidFill>
                  <a:schemeClr val="tx1"/>
                </a:solidFill>
                <a:latin typeface="Times New Roman Regular" panose="02020603050405020304" charset="0"/>
                <a:ea typeface="宋体" charset="0"/>
                <a:cs typeface="Times New Roman Regular" panose="02020603050405020304" charset="0"/>
                <a:sym typeface="+mn-ea"/>
              </a:rPr>
              <a:t>提取</a:t>
            </a:r>
            <a:r>
              <a:rPr lang="en-US" altLang="zh-CN">
                <a:solidFill>
                  <a:schemeClr val="tx1"/>
                </a:solidFill>
                <a:latin typeface="Times New Roman Regular" panose="02020603050405020304" charset="0"/>
                <a:ea typeface="宋体" charset="0"/>
                <a:cs typeface="Times New Roman Regular" panose="02020603050405020304" charset="0"/>
                <a:sym typeface="+mn-ea"/>
              </a:rPr>
              <a:t>RoI</a:t>
            </a:r>
            <a:r>
              <a:rPr lang="zh-CN" altLang="en-US">
                <a:solidFill>
                  <a:schemeClr val="tx1"/>
                </a:solidFill>
                <a:latin typeface="Times New Roman Regular" panose="02020603050405020304" charset="0"/>
                <a:ea typeface="宋体" charset="0"/>
                <a:cs typeface="Times New Roman Regular" panose="02020603050405020304" charset="0"/>
                <a:sym typeface="+mn-ea"/>
              </a:rPr>
              <a:t>特征：使用</a:t>
            </a:r>
            <a:r>
              <a:rPr lang="en-US" altLang="zh-CN">
                <a:solidFill>
                  <a:schemeClr val="tx1"/>
                </a:solidFill>
                <a:latin typeface="Times New Roman Regular" panose="02020603050405020304" charset="0"/>
                <a:ea typeface="宋体" charset="0"/>
                <a:cs typeface="Times New Roman Regular" panose="02020603050405020304" charset="0"/>
                <a:sym typeface="+mn-ea"/>
              </a:rPr>
              <a:t>Dynamic RoiAlign</a:t>
            </a:r>
            <a:r>
              <a:rPr lang="zh-CN" altLang="en-US">
                <a:solidFill>
                  <a:schemeClr val="tx1"/>
                </a:solidFill>
                <a:latin typeface="Times New Roman Regular" panose="02020603050405020304" charset="0"/>
                <a:ea typeface="宋体" charset="0"/>
                <a:cs typeface="Times New Roman Regular" panose="02020603050405020304" charset="0"/>
                <a:sym typeface="+mn-ea"/>
              </a:rPr>
              <a:t>操作，得到判别性</a:t>
            </a:r>
            <a:r>
              <a:rPr lang="en-US" altLang="zh-CN">
                <a:solidFill>
                  <a:schemeClr val="tx1"/>
                </a:solidFill>
                <a:latin typeface="Times New Roman Regular" panose="02020603050405020304" charset="0"/>
                <a:ea typeface="宋体" charset="0"/>
                <a:cs typeface="Times New Roman Regular" panose="02020603050405020304" charset="0"/>
                <a:sym typeface="+mn-ea"/>
              </a:rPr>
              <a:t>RoI</a:t>
            </a:r>
            <a:r>
              <a:rPr lang="zh-CN" altLang="en-US">
                <a:solidFill>
                  <a:schemeClr val="tx1"/>
                </a:solidFill>
                <a:latin typeface="Times New Roman Regular" panose="02020603050405020304" charset="0"/>
                <a:ea typeface="宋体" charset="0"/>
                <a:cs typeface="Times New Roman Regular" panose="02020603050405020304" charset="0"/>
                <a:sym typeface="+mn-ea"/>
              </a:rPr>
              <a:t>特征</a:t>
            </a:r>
            <a:r>
              <a:rPr lang="en-US" altLang="zh-CN">
                <a:solidFill>
                  <a:schemeClr val="tx1"/>
                </a:solidFill>
                <a:latin typeface="Times New Roman Italic" panose="02020603050405020304" charset="0"/>
                <a:cs typeface="Times New Roman Italic" panose="02020603050405020304" charset="0"/>
                <a:sym typeface="+mn-ea"/>
              </a:rPr>
              <a:t>F</a:t>
            </a:r>
            <a:r>
              <a:rPr lang="en-US" altLang="zh-CN" baseline="-25000">
                <a:solidFill>
                  <a:schemeClr val="tx1"/>
                </a:solidFill>
                <a:latin typeface="Times New Roman Italic" panose="02020603050405020304" charset="0"/>
                <a:cs typeface="Times New Roman Italic" panose="02020603050405020304" charset="0"/>
                <a:sym typeface="+mn-ea"/>
              </a:rPr>
              <a:t>droi</a:t>
            </a:r>
            <a:r>
              <a:rPr lang="zh-CN" altLang="en-US">
                <a:solidFill>
                  <a:schemeClr val="tx1"/>
                </a:solidFill>
                <a:latin typeface="Times New Roman Italic" panose="02020603050405020304" charset="0"/>
                <a:cs typeface="Times New Roman Italic" panose="02020603050405020304" charset="0"/>
                <a:sym typeface="+mn-ea"/>
              </a:rPr>
              <a:t>；</a:t>
            </a:r>
            <a:endParaRPr lang="zh-CN" altLang="en-US">
              <a:solidFill>
                <a:schemeClr val="tx1"/>
              </a:solidFill>
              <a:latin typeface="Times New Roman Italic" panose="02020603050405020304" charset="0"/>
              <a:cs typeface="Times New Roman Italic" panose="02020603050405020304" charset="0"/>
              <a:sym typeface="+mn-ea"/>
            </a:endParaRPr>
          </a:p>
          <a:p>
            <a:pPr marL="457200" lvl="2" indent="-285750">
              <a:buFont typeface="Arial" panose="020B0604020202090204" pitchFamily="34" charset="0"/>
              <a:buChar char="•"/>
            </a:pPr>
            <a:r>
              <a:rPr lang="zh-CN" altLang="en-US">
                <a:solidFill>
                  <a:schemeClr val="tx1"/>
                </a:solidFill>
                <a:latin typeface="Times New Roman Regular" panose="02020603050405020304" charset="0"/>
                <a:ea typeface="宋体" charset="0"/>
                <a:cs typeface="Times New Roman Regular" panose="02020603050405020304" charset="0"/>
                <a:sym typeface="+mn-ea"/>
              </a:rPr>
              <a:t>两个分支生成不同的</a:t>
            </a:r>
            <a:r>
              <a:rPr lang="en-US" altLang="zh-CN">
                <a:solidFill>
                  <a:schemeClr val="tx1"/>
                </a:solidFill>
                <a:latin typeface="Times New Roman Regular" panose="02020603050405020304" charset="0"/>
                <a:ea typeface="宋体" charset="0"/>
                <a:cs typeface="Times New Roman Regular" panose="02020603050405020304" charset="0"/>
                <a:sym typeface="+mn-ea"/>
              </a:rPr>
              <a:t>re-id</a:t>
            </a:r>
            <a:r>
              <a:rPr lang="zh-CN" altLang="en-US">
                <a:solidFill>
                  <a:schemeClr val="tx1"/>
                </a:solidFill>
                <a:latin typeface="Times New Roman Regular" panose="02020603050405020304" charset="0"/>
                <a:ea typeface="宋体" charset="0"/>
                <a:cs typeface="Times New Roman Regular" panose="02020603050405020304" charset="0"/>
                <a:sym typeface="+mn-ea"/>
              </a:rPr>
              <a:t>特征：利用丰富的实例信息，学习不同的特征；</a:t>
            </a:r>
            <a:endParaRPr lang="zh-CN" altLang="en-US">
              <a:solidFill>
                <a:schemeClr val="tx1"/>
              </a:solidFill>
              <a:latin typeface="Times New Roman Regular" panose="02020603050405020304" charset="0"/>
              <a:ea typeface="宋体" charset="0"/>
              <a:cs typeface="Times New Roman Regular" panose="02020603050405020304" charset="0"/>
              <a:sym typeface="+mn-ea"/>
            </a:endParaRPr>
          </a:p>
          <a:p>
            <a:pPr marL="914400" lvl="3" indent="-285750">
              <a:buFont typeface="Arial" panose="020B0604020202090204" pitchFamily="34" charset="0"/>
              <a:buChar char="•"/>
            </a:pPr>
            <a:r>
              <a:rPr lang="zh-CN" altLang="en-US">
                <a:solidFill>
                  <a:schemeClr val="tx1"/>
                </a:solidFill>
                <a:latin typeface="Times New Roman Regular" panose="02020603050405020304" charset="0"/>
                <a:ea typeface="宋体" charset="0"/>
                <a:cs typeface="Times New Roman Regular" panose="02020603050405020304" charset="0"/>
                <a:sym typeface="+mn-ea"/>
              </a:rPr>
              <a:t>普通的</a:t>
            </a:r>
            <a:r>
              <a:rPr lang="en-US" altLang="zh-CN">
                <a:solidFill>
                  <a:schemeClr val="tx1"/>
                </a:solidFill>
                <a:latin typeface="Times New Roman Regular" panose="02020603050405020304" charset="0"/>
                <a:ea typeface="宋体" charset="0"/>
                <a:cs typeface="Times New Roman Regular" panose="02020603050405020304" charset="0"/>
                <a:sym typeface="+mn-ea"/>
              </a:rPr>
              <a:t>re-id</a:t>
            </a:r>
            <a:r>
              <a:rPr lang="zh-CN" altLang="en-US">
                <a:solidFill>
                  <a:schemeClr val="tx1"/>
                </a:solidFill>
                <a:latin typeface="Times New Roman Regular" panose="02020603050405020304" charset="0"/>
                <a:ea typeface="宋体" charset="0"/>
                <a:cs typeface="Times New Roman Regular" panose="02020603050405020304" charset="0"/>
                <a:sym typeface="+mn-ea"/>
              </a:rPr>
              <a:t>模块：生成</a:t>
            </a:r>
            <a:r>
              <a:rPr lang="en-US" altLang="zh-CN">
                <a:solidFill>
                  <a:schemeClr val="tx1"/>
                </a:solidFill>
                <a:latin typeface="Times New Roman Regular" panose="02020603050405020304" charset="0"/>
                <a:ea typeface="宋体" charset="0"/>
                <a:cs typeface="Times New Roman Regular" panose="02020603050405020304" charset="0"/>
                <a:sym typeface="+mn-ea"/>
              </a:rPr>
              <a:t>re-id</a:t>
            </a:r>
            <a:r>
              <a:rPr lang="zh-CN" altLang="en-US">
                <a:solidFill>
                  <a:schemeClr val="tx1"/>
                </a:solidFill>
                <a:latin typeface="Times New Roman Regular" panose="02020603050405020304" charset="0"/>
                <a:ea typeface="宋体" charset="0"/>
                <a:cs typeface="Times New Roman Regular" panose="02020603050405020304" charset="0"/>
                <a:sym typeface="+mn-ea"/>
              </a:rPr>
              <a:t>特征</a:t>
            </a:r>
            <a:r>
              <a:rPr lang="en-US" altLang="zh-CN">
                <a:solidFill>
                  <a:schemeClr val="tx1"/>
                </a:solidFill>
                <a:latin typeface="Times New Roman Italic" panose="02020603050405020304" charset="0"/>
                <a:cs typeface="Times New Roman Italic" panose="02020603050405020304" charset="0"/>
                <a:sym typeface="+mn-ea"/>
              </a:rPr>
              <a:t>F</a:t>
            </a:r>
            <a:r>
              <a:rPr lang="en-US" altLang="zh-CN" baseline="-25000">
                <a:solidFill>
                  <a:schemeClr val="tx1"/>
                </a:solidFill>
                <a:latin typeface="Times New Roman Italic" panose="02020603050405020304" charset="0"/>
                <a:cs typeface="Times New Roman Italic" panose="02020603050405020304" charset="0"/>
                <a:sym typeface="+mn-ea"/>
              </a:rPr>
              <a:t>rp</a:t>
            </a:r>
            <a:r>
              <a:rPr lang="zh-CN" altLang="en-US">
                <a:solidFill>
                  <a:schemeClr val="tx1"/>
                </a:solidFill>
                <a:latin typeface="Times New Roman Regular" panose="02020603050405020304" charset="0"/>
                <a:cs typeface="Times New Roman Italic" panose="02020603050405020304" charset="0"/>
                <a:sym typeface="+mn-ea"/>
              </a:rPr>
              <a:t>；</a:t>
            </a:r>
            <a:endParaRPr lang="zh-CN" altLang="en-US">
              <a:solidFill>
                <a:schemeClr val="tx1"/>
              </a:solidFill>
              <a:latin typeface="Times New Roman Regular" panose="02020603050405020304" charset="0"/>
              <a:cs typeface="Times New Roman Italic" panose="02020603050405020304" charset="0"/>
              <a:sym typeface="+mn-ea"/>
            </a:endParaRPr>
          </a:p>
          <a:p>
            <a:pPr marL="914400" lvl="3" indent="-285750">
              <a:buFont typeface="Arial" panose="020B0604020202090204" pitchFamily="34" charset="0"/>
              <a:buChar char="•"/>
            </a:pPr>
            <a:r>
              <a:rPr lang="zh-CN" altLang="en-US">
                <a:solidFill>
                  <a:schemeClr val="tx1"/>
                </a:solidFill>
                <a:latin typeface="宋体" charset="0"/>
                <a:ea typeface="宋体" charset="0"/>
                <a:cs typeface="宋体" charset="0"/>
                <a:sym typeface="+mn-ea"/>
              </a:rPr>
              <a:t>分层交互</a:t>
            </a:r>
            <a:r>
              <a:rPr lang="en-US" altLang="zh-CN">
                <a:solidFill>
                  <a:schemeClr val="tx1"/>
                </a:solidFill>
                <a:latin typeface="宋体" charset="0"/>
                <a:ea typeface="宋体" charset="0"/>
                <a:cs typeface="宋体" charset="0"/>
                <a:sym typeface="+mn-ea"/>
              </a:rPr>
              <a:t>re-id</a:t>
            </a:r>
            <a:r>
              <a:rPr lang="zh-CN" altLang="en-US">
                <a:solidFill>
                  <a:schemeClr val="tx1"/>
                </a:solidFill>
                <a:latin typeface="宋体" charset="0"/>
                <a:ea typeface="宋体" charset="0"/>
                <a:cs typeface="宋体" charset="0"/>
                <a:sym typeface="+mn-ea"/>
              </a:rPr>
              <a:t>模块：生成</a:t>
            </a:r>
            <a:r>
              <a:rPr lang="en-US" altLang="zh-CN">
                <a:solidFill>
                  <a:schemeClr val="tx1"/>
                </a:solidFill>
                <a:latin typeface="宋体" charset="0"/>
                <a:ea typeface="宋体" charset="0"/>
                <a:cs typeface="宋体" charset="0"/>
                <a:sym typeface="+mn-ea"/>
              </a:rPr>
              <a:t>re-id</a:t>
            </a:r>
            <a:r>
              <a:rPr lang="zh-CN" altLang="en-US">
                <a:solidFill>
                  <a:schemeClr val="tx1"/>
                </a:solidFill>
                <a:latin typeface="宋体" charset="0"/>
                <a:ea typeface="宋体" charset="0"/>
                <a:cs typeface="宋体" charset="0"/>
                <a:sym typeface="+mn-ea"/>
              </a:rPr>
              <a:t>特征</a:t>
            </a:r>
            <a:r>
              <a:rPr lang="en-US" altLang="zh-CN">
                <a:solidFill>
                  <a:schemeClr val="tx1"/>
                </a:solidFill>
                <a:latin typeface="Times New Roman Italic" panose="02020603050405020304" charset="0"/>
                <a:cs typeface="Times New Roman Italic" panose="02020603050405020304" charset="0"/>
                <a:sym typeface="+mn-ea"/>
              </a:rPr>
              <a:t>F</a:t>
            </a:r>
            <a:r>
              <a:rPr lang="en-US" altLang="zh-CN" baseline="-25000">
                <a:solidFill>
                  <a:schemeClr val="tx1"/>
                </a:solidFill>
                <a:latin typeface="Times New Roman Italic" panose="02020603050405020304" charset="0"/>
                <a:cs typeface="Times New Roman Italic" panose="02020603050405020304" charset="0"/>
                <a:sym typeface="+mn-ea"/>
              </a:rPr>
              <a:t>rh</a:t>
            </a:r>
            <a:r>
              <a:rPr lang="zh-CN" altLang="en-US">
                <a:solidFill>
                  <a:schemeClr val="tx1"/>
                </a:solidFill>
                <a:latin typeface="Times New Roman Regular" panose="02020603050405020304" charset="0"/>
                <a:cs typeface="Times New Roman Italic" panose="02020603050405020304" charset="0"/>
                <a:sym typeface="+mn-ea"/>
              </a:rPr>
              <a:t>；</a:t>
            </a:r>
            <a:endParaRPr lang="zh-CN" altLang="en-US">
              <a:solidFill>
                <a:schemeClr val="tx1"/>
              </a:solidFill>
              <a:latin typeface="Times New Roman Regular" panose="02020603050405020304" charset="0"/>
              <a:cs typeface="Times New Roman Italic" panose="02020603050405020304" charset="0"/>
              <a:sym typeface="+mn-ea"/>
            </a:endParaRPr>
          </a:p>
          <a:p>
            <a:pPr marL="914400" lvl="3" indent="-285750">
              <a:buFont typeface="Arial" panose="020B0604020202090204" pitchFamily="34" charset="0"/>
              <a:buChar char="•"/>
            </a:pPr>
            <a:endParaRPr lang="zh-CN" altLang="en-US">
              <a:solidFill>
                <a:schemeClr val="tx1"/>
              </a:solidFill>
              <a:latin typeface="Times New Roman Italic" panose="02020603050405020304" charset="0"/>
              <a:cs typeface="Times New Roman Italic" panose="02020603050405020304" charset="0"/>
              <a:sym typeface="+mn-ea"/>
            </a:endParaRPr>
          </a:p>
          <a:p>
            <a:pPr marL="914400" lvl="3" indent="-285750">
              <a:buFont typeface="Arial" panose="020B0604020202090204" pitchFamily="34" charset="0"/>
              <a:buChar char="•"/>
            </a:pPr>
            <a:endParaRPr lang="zh-CN" altLang="en-US">
              <a:solidFill>
                <a:schemeClr val="tx1"/>
              </a:solidFill>
              <a:latin typeface="Times New Roman Italic" panose="02020603050405020304" charset="0"/>
              <a:cs typeface="Times New Roman Italic" panose="02020603050405020304" charset="0"/>
              <a:sym typeface="+mn-ea"/>
            </a:endParaRPr>
          </a:p>
          <a:p>
            <a:pPr marL="457200" lvl="2" indent="-285750">
              <a:buFont typeface="Arial" panose="020B0604020202090204" pitchFamily="34" charset="0"/>
              <a:buChar char="•"/>
            </a:pPr>
            <a:endParaRPr lang="zh-CN" altLang="en-US" i="1">
              <a:solidFill>
                <a:schemeClr val="tx1"/>
              </a:solidFill>
              <a:latin typeface="Times New Roman Italic" panose="02020603050405020304" charset="0"/>
              <a:cs typeface="Times New Roman Italic" panose="02020603050405020304" charset="0"/>
              <a:sym typeface="+mn-ea"/>
            </a:endParaRPr>
          </a:p>
          <a:p>
            <a:pPr marL="285750" lvl="0" indent="-285750">
              <a:buFont typeface="Arial" panose="020B0604020202090204" pitchFamily="34" charset="0"/>
              <a:buChar char="•"/>
            </a:pPr>
            <a:endParaRPr lang="zh-CN" altLang="en-US" sz="3265">
              <a:solidFill>
                <a:schemeClr val="tx1"/>
              </a:solidFill>
              <a:latin typeface="Times New Roman Regular" panose="02020603050405020304" charset="0"/>
              <a:cs typeface="Times New Roman Regular" panose="02020603050405020304" charset="0"/>
            </a:endParaRPr>
          </a:p>
          <a:p>
            <a:endParaRPr lang="zh-CN" altLang="en-US" sz="3265">
              <a:solidFill>
                <a:schemeClr val="tx1"/>
              </a:solidFill>
              <a:latin typeface="Times New Roman Regular" panose="02020603050405020304" charset="0"/>
              <a:cs typeface="Times New Roman Regular" panose="02020603050405020304" charset="0"/>
            </a:endParaRPr>
          </a:p>
        </p:txBody>
      </p:sp>
      <p:pic>
        <p:nvPicPr>
          <p:cNvPr id="5" name="图片 4"/>
          <p:cNvPicPr>
            <a:picLocks noChangeAspect="1"/>
          </p:cNvPicPr>
          <p:nvPr/>
        </p:nvPicPr>
        <p:blipFill>
          <a:blip r:embed="rId1"/>
          <a:stretch>
            <a:fillRect/>
          </a:stretch>
        </p:blipFill>
        <p:spPr>
          <a:xfrm>
            <a:off x="2634615" y="3983355"/>
            <a:ext cx="6923405" cy="20955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9" name="文本框 8"/>
          <p:cNvSpPr txBox="1"/>
          <p:nvPr/>
        </p:nvSpPr>
        <p:spPr>
          <a:xfrm>
            <a:off x="647700" y="969010"/>
            <a:ext cx="3830955" cy="460375"/>
          </a:xfrm>
          <a:prstGeom prst="rect">
            <a:avLst/>
          </a:prstGeom>
          <a:solidFill>
            <a:schemeClr val="accent1">
              <a:lumMod val="20000"/>
              <a:lumOff val="80000"/>
            </a:schemeClr>
          </a:solidFill>
        </p:spPr>
        <p:txBody>
          <a:bodyPr wrap="none" rtlCol="0" anchor="t">
            <a:spAutoFit/>
          </a:bodyPr>
          <a:p>
            <a:r>
              <a:rPr lang="en-US" altLang="zh-CN" sz="2400">
                <a:latin typeface="Times New Roman Bold" panose="02020603050405020304" charset="0"/>
                <a:cs typeface="Times New Roman Bold" panose="02020603050405020304" charset="0"/>
                <a:sym typeface="+mn-ea"/>
              </a:rPr>
              <a:t>Dynamic Person Search Head</a:t>
            </a:r>
            <a:endParaRPr lang="en-US" altLang="zh-CN" sz="2400">
              <a:latin typeface="Times New Roman Bold" panose="02020603050405020304" charset="0"/>
              <a:cs typeface="Times New Roman Bold" panose="02020603050405020304" charset="0"/>
              <a:sym typeface="+mn-ea"/>
            </a:endParaRPr>
          </a:p>
        </p:txBody>
      </p:sp>
      <p:pic>
        <p:nvPicPr>
          <p:cNvPr id="7" name="图片 6"/>
          <p:cNvPicPr>
            <a:picLocks noChangeAspect="1"/>
          </p:cNvPicPr>
          <p:nvPr/>
        </p:nvPicPr>
        <p:blipFill>
          <a:blip r:embed="rId1"/>
          <a:stretch>
            <a:fillRect/>
          </a:stretch>
        </p:blipFill>
        <p:spPr>
          <a:xfrm>
            <a:off x="647700" y="1807845"/>
            <a:ext cx="6923405" cy="2095500"/>
          </a:xfrm>
          <a:prstGeom prst="rect">
            <a:avLst/>
          </a:prstGeom>
        </p:spPr>
      </p:pic>
      <p:sp>
        <p:nvSpPr>
          <p:cNvPr id="8" name="文本框 7"/>
          <p:cNvSpPr txBox="1"/>
          <p:nvPr/>
        </p:nvSpPr>
        <p:spPr>
          <a:xfrm>
            <a:off x="733425" y="3903345"/>
            <a:ext cx="1897380" cy="368300"/>
          </a:xfrm>
          <a:prstGeom prst="rect">
            <a:avLst/>
          </a:prstGeom>
          <a:noFill/>
        </p:spPr>
        <p:txBody>
          <a:bodyPr wrap="none" rtlCol="0">
            <a:spAutoFit/>
          </a:bodyPr>
          <a:p>
            <a:r>
              <a:rPr lang="zh-CN" altLang="en-US">
                <a:solidFill>
                  <a:srgbClr val="FF0000"/>
                </a:solidFill>
                <a:latin typeface="Times New Roman Regular" panose="02020603050405020304" charset="0"/>
                <a:ea typeface="宋体" charset="0"/>
                <a:cs typeface="Times New Roman Regular" panose="02020603050405020304" charset="0"/>
              </a:rPr>
              <a:t>动态提取</a:t>
            </a:r>
            <a:r>
              <a:rPr lang="en-US" altLang="zh-CN">
                <a:solidFill>
                  <a:srgbClr val="FF0000"/>
                </a:solidFill>
                <a:latin typeface="Times New Roman Regular" panose="02020603050405020304" charset="0"/>
                <a:ea typeface="宋体" charset="0"/>
                <a:cs typeface="Times New Roman Regular" panose="02020603050405020304" charset="0"/>
              </a:rPr>
              <a:t>RoI</a:t>
            </a:r>
            <a:r>
              <a:rPr lang="zh-CN" altLang="en-US">
                <a:solidFill>
                  <a:srgbClr val="FF0000"/>
                </a:solidFill>
                <a:latin typeface="Times New Roman Regular" panose="02020603050405020304" charset="0"/>
                <a:ea typeface="宋体" charset="0"/>
                <a:cs typeface="Times New Roman Regular" panose="02020603050405020304" charset="0"/>
              </a:rPr>
              <a:t>特征</a:t>
            </a:r>
            <a:endParaRPr lang="zh-CN" altLang="en-US">
              <a:solidFill>
                <a:srgbClr val="FF0000"/>
              </a:solidFill>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2"/>
          <a:stretch>
            <a:fillRect/>
          </a:stretch>
        </p:blipFill>
        <p:spPr>
          <a:xfrm>
            <a:off x="811530" y="4450080"/>
            <a:ext cx="3886200" cy="407670"/>
          </a:xfrm>
          <a:prstGeom prst="rect">
            <a:avLst/>
          </a:prstGeom>
        </p:spPr>
      </p:pic>
      <p:pic>
        <p:nvPicPr>
          <p:cNvPr id="4" name="图片 3"/>
          <p:cNvPicPr>
            <a:picLocks noChangeAspect="1"/>
          </p:cNvPicPr>
          <p:nvPr/>
        </p:nvPicPr>
        <p:blipFill>
          <a:blip r:embed="rId3"/>
          <a:stretch>
            <a:fillRect/>
          </a:stretch>
        </p:blipFill>
        <p:spPr>
          <a:xfrm>
            <a:off x="6062345" y="4089400"/>
            <a:ext cx="5217160" cy="1983105"/>
          </a:xfrm>
          <a:prstGeom prst="rect">
            <a:avLst/>
          </a:prstGeom>
        </p:spPr>
      </p:pic>
      <p:sp>
        <p:nvSpPr>
          <p:cNvPr id="11" name="文本框 10"/>
          <p:cNvSpPr txBox="1"/>
          <p:nvPr/>
        </p:nvSpPr>
        <p:spPr>
          <a:xfrm>
            <a:off x="6849110" y="6172200"/>
            <a:ext cx="3967480" cy="368300"/>
          </a:xfrm>
          <a:prstGeom prst="rect">
            <a:avLst/>
          </a:prstGeom>
          <a:noFill/>
        </p:spPr>
        <p:txBody>
          <a:bodyPr wrap="none" rtlCol="0">
            <a:spAutoFit/>
          </a:bodyPr>
          <a:p>
            <a:r>
              <a:rPr lang="zh-CN" altLang="en-US">
                <a:latin typeface="Times New Roman Regular" panose="02020603050405020304" charset="0"/>
                <a:ea typeface="宋体" charset="0"/>
                <a:cs typeface="Times New Roman Regular" panose="02020603050405020304" charset="0"/>
              </a:rPr>
              <a:t>动态</a:t>
            </a:r>
            <a:r>
              <a:rPr lang="en-US" altLang="zh-CN">
                <a:latin typeface="Times New Roman Regular" panose="02020603050405020304" charset="0"/>
                <a:ea typeface="宋体" charset="0"/>
                <a:cs typeface="Times New Roman Regular" panose="02020603050405020304" charset="0"/>
              </a:rPr>
              <a:t>RoIAlign</a:t>
            </a:r>
            <a:r>
              <a:rPr lang="zh-CN" altLang="en-US">
                <a:latin typeface="Times New Roman Regular" panose="02020603050405020304" charset="0"/>
                <a:ea typeface="宋体" charset="0"/>
                <a:cs typeface="Times New Roman Regular" panose="02020603050405020304" charset="0"/>
              </a:rPr>
              <a:t>和可变形</a:t>
            </a:r>
            <a:r>
              <a:rPr lang="en-US" altLang="zh-CN">
                <a:latin typeface="Times New Roman Regular" panose="02020603050405020304" charset="0"/>
                <a:ea typeface="宋体" charset="0"/>
                <a:cs typeface="Times New Roman Regular" panose="02020603050405020304" charset="0"/>
              </a:rPr>
              <a:t>RoIAlign</a:t>
            </a:r>
            <a:r>
              <a:rPr lang="zh-CN" altLang="en-US">
                <a:latin typeface="Times New Roman Regular" panose="02020603050405020304" charset="0"/>
                <a:ea typeface="宋体" charset="0"/>
                <a:cs typeface="Times New Roman Regular" panose="02020603050405020304" charset="0"/>
              </a:rPr>
              <a:t>的比较</a:t>
            </a:r>
            <a:endParaRPr lang="zh-CN" altLang="en-US">
              <a:latin typeface="Times New Roman Regular" panose="02020603050405020304" charset="0"/>
              <a:ea typeface="宋体" charset="0"/>
              <a:cs typeface="Times New Roman Regular" panose="02020603050405020304" charset="0"/>
            </a:endParaRPr>
          </a:p>
        </p:txBody>
      </p:sp>
      <p:cxnSp>
        <p:nvCxnSpPr>
          <p:cNvPr id="14" name="直接箭头连接符 13"/>
          <p:cNvCxnSpPr/>
          <p:nvPr/>
        </p:nvCxnSpPr>
        <p:spPr>
          <a:xfrm>
            <a:off x="2630805" y="3444240"/>
            <a:ext cx="0" cy="1083945"/>
          </a:xfrm>
          <a:prstGeom prst="straightConnector1">
            <a:avLst/>
          </a:prstGeom>
          <a:ln>
            <a:solidFill>
              <a:srgbClr val="FF0000"/>
            </a:solidFill>
            <a:tailEnd type="arrow" w="med" len="med"/>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par>
                                <p:cTn id="11" presetID="3"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1" grpId="0"/>
      <p:bldP spid="11"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9" name="文本框 8"/>
          <p:cNvSpPr txBox="1"/>
          <p:nvPr/>
        </p:nvSpPr>
        <p:spPr>
          <a:xfrm>
            <a:off x="647700" y="969010"/>
            <a:ext cx="3830955" cy="460375"/>
          </a:xfrm>
          <a:prstGeom prst="rect">
            <a:avLst/>
          </a:prstGeom>
          <a:solidFill>
            <a:schemeClr val="accent1">
              <a:lumMod val="20000"/>
              <a:lumOff val="80000"/>
            </a:schemeClr>
          </a:solidFill>
        </p:spPr>
        <p:txBody>
          <a:bodyPr wrap="none" rtlCol="0" anchor="t">
            <a:spAutoFit/>
          </a:bodyPr>
          <a:p>
            <a:r>
              <a:rPr lang="en-US" altLang="zh-CN" sz="2400">
                <a:latin typeface="Times New Roman Bold" panose="02020603050405020304" charset="0"/>
                <a:cs typeface="Times New Roman Bold" panose="02020603050405020304" charset="0"/>
                <a:sym typeface="+mn-ea"/>
              </a:rPr>
              <a:t>Dynamic Person Search Head</a:t>
            </a:r>
            <a:endParaRPr lang="en-US" altLang="zh-CN" sz="2400">
              <a:latin typeface="Times New Roman Bold" panose="02020603050405020304" charset="0"/>
              <a:cs typeface="Times New Roman Bold" panose="02020603050405020304" charset="0"/>
              <a:sym typeface="+mn-ea"/>
            </a:endParaRPr>
          </a:p>
        </p:txBody>
      </p:sp>
      <p:pic>
        <p:nvPicPr>
          <p:cNvPr id="7" name="图片 6"/>
          <p:cNvPicPr>
            <a:picLocks noChangeAspect="1"/>
          </p:cNvPicPr>
          <p:nvPr/>
        </p:nvPicPr>
        <p:blipFill>
          <a:blip r:embed="rId1"/>
          <a:stretch>
            <a:fillRect/>
          </a:stretch>
        </p:blipFill>
        <p:spPr>
          <a:xfrm>
            <a:off x="642620" y="1534160"/>
            <a:ext cx="6923405" cy="2095500"/>
          </a:xfrm>
          <a:prstGeom prst="rect">
            <a:avLst/>
          </a:prstGeom>
        </p:spPr>
      </p:pic>
      <p:sp>
        <p:nvSpPr>
          <p:cNvPr id="8" name="文本框 7"/>
          <p:cNvSpPr txBox="1"/>
          <p:nvPr/>
        </p:nvSpPr>
        <p:spPr>
          <a:xfrm>
            <a:off x="1334770" y="3439160"/>
            <a:ext cx="1783080" cy="368300"/>
          </a:xfrm>
          <a:prstGeom prst="rect">
            <a:avLst/>
          </a:prstGeom>
          <a:noFill/>
        </p:spPr>
        <p:txBody>
          <a:bodyPr wrap="none" rtlCol="0">
            <a:spAutoFit/>
          </a:bodyPr>
          <a:p>
            <a:pPr algn="l"/>
            <a:r>
              <a:rPr lang="zh-CN" altLang="en-US">
                <a:solidFill>
                  <a:srgbClr val="FF0000"/>
                </a:solidFill>
                <a:latin typeface="Times New Roman Regular" panose="02020603050405020304" charset="0"/>
                <a:cs typeface="Times New Roman Regular" panose="02020603050405020304" charset="0"/>
                <a:sym typeface="+mn-ea"/>
              </a:rPr>
              <a:t>分层交互重识别</a:t>
            </a:r>
            <a:endParaRPr lang="zh-CN" altLang="en-US">
              <a:solidFill>
                <a:srgbClr val="FF0000"/>
              </a:solidFill>
              <a:latin typeface="Times New Roman Regular" panose="02020603050405020304" charset="0"/>
              <a:cs typeface="Times New Roman Regular" panose="02020603050405020304" charset="0"/>
              <a:sym typeface="+mn-ea"/>
            </a:endParaRPr>
          </a:p>
        </p:txBody>
      </p:sp>
      <p:cxnSp>
        <p:nvCxnSpPr>
          <p:cNvPr id="14" name="直接箭头连接符 13"/>
          <p:cNvCxnSpPr/>
          <p:nvPr/>
        </p:nvCxnSpPr>
        <p:spPr>
          <a:xfrm>
            <a:off x="3844290" y="2096770"/>
            <a:ext cx="0" cy="1638300"/>
          </a:xfrm>
          <a:prstGeom prst="straightConnector1">
            <a:avLst/>
          </a:prstGeom>
          <a:ln>
            <a:solidFill>
              <a:srgbClr val="FF0000"/>
            </a:solidFill>
            <a:tailEnd type="arrow" w="med" len="med"/>
          </a:ln>
        </p:spPr>
        <p:style>
          <a:lnRef idx="3">
            <a:schemeClr val="accent1"/>
          </a:lnRef>
          <a:fillRef idx="0">
            <a:schemeClr val="accent1"/>
          </a:fillRef>
          <a:effectRef idx="2">
            <a:schemeClr val="accent1"/>
          </a:effectRef>
          <a:fontRef idx="minor">
            <a:schemeClr val="tx1"/>
          </a:fontRef>
        </p:style>
      </p:cxnSp>
      <p:pic>
        <p:nvPicPr>
          <p:cNvPr id="17" name="图片 16"/>
          <p:cNvPicPr>
            <a:picLocks noChangeAspect="1"/>
          </p:cNvPicPr>
          <p:nvPr/>
        </p:nvPicPr>
        <p:blipFill>
          <a:blip r:embed="rId2"/>
          <a:stretch>
            <a:fillRect/>
          </a:stretch>
        </p:blipFill>
        <p:spPr>
          <a:xfrm>
            <a:off x="320675" y="3735070"/>
            <a:ext cx="5389880" cy="2720975"/>
          </a:xfrm>
          <a:prstGeom prst="rect">
            <a:avLst/>
          </a:prstGeom>
        </p:spPr>
      </p:pic>
      <p:sp>
        <p:nvSpPr>
          <p:cNvPr id="18" name="文本框 17"/>
          <p:cNvSpPr txBox="1"/>
          <p:nvPr/>
        </p:nvSpPr>
        <p:spPr>
          <a:xfrm>
            <a:off x="1139825" y="6396990"/>
            <a:ext cx="3751580" cy="368300"/>
          </a:xfrm>
          <a:prstGeom prst="rect">
            <a:avLst/>
          </a:prstGeom>
          <a:noFill/>
        </p:spPr>
        <p:txBody>
          <a:bodyPr wrap="none" rtlCol="0">
            <a:spAutoFit/>
          </a:bodyPr>
          <a:p>
            <a:r>
              <a:rPr lang="zh-CN" altLang="en-US">
                <a:latin typeface="Times New Roman Regular" panose="02020603050405020304" charset="0"/>
                <a:ea typeface="楷体" charset="0"/>
                <a:cs typeface="Times New Roman Regular" panose="02020603050405020304" charset="0"/>
              </a:rPr>
              <a:t>分层交互重识别模块</a:t>
            </a:r>
            <a:r>
              <a:rPr lang="en-US" altLang="zh-CN">
                <a:latin typeface="Times New Roman Regular" panose="02020603050405020304" charset="0"/>
                <a:ea typeface="楷体" charset="0"/>
                <a:cs typeface="Times New Roman Regular" panose="02020603050405020304" charset="0"/>
              </a:rPr>
              <a:t>HIRM</a:t>
            </a:r>
            <a:r>
              <a:rPr lang="zh-CN" altLang="en-US">
                <a:latin typeface="Times New Roman Regular" panose="02020603050405020304" charset="0"/>
                <a:ea typeface="楷体" charset="0"/>
                <a:cs typeface="Times New Roman Regular" panose="02020603050405020304" charset="0"/>
              </a:rPr>
              <a:t>详细介绍</a:t>
            </a:r>
            <a:endParaRPr lang="zh-CN" altLang="en-US">
              <a:latin typeface="Times New Roman Regular" panose="02020603050405020304" charset="0"/>
              <a:ea typeface="楷体" charset="0"/>
              <a:cs typeface="Times New Roman Regular" panose="02020603050405020304" charset="0"/>
            </a:endParaRPr>
          </a:p>
        </p:txBody>
      </p:sp>
      <p:sp>
        <p:nvSpPr>
          <p:cNvPr id="19" name="文本框 18"/>
          <p:cNvSpPr txBox="1"/>
          <p:nvPr/>
        </p:nvSpPr>
        <p:spPr>
          <a:xfrm>
            <a:off x="6035675" y="3439160"/>
            <a:ext cx="5389880" cy="2861310"/>
          </a:xfrm>
          <a:prstGeom prst="rect">
            <a:avLst/>
          </a:prstGeom>
          <a:noFill/>
        </p:spPr>
        <p:txBody>
          <a:bodyPr wrap="square" rtlCol="0">
            <a:spAutoFit/>
          </a:bodyPr>
          <a:p>
            <a:pPr marL="0" lvl="2" indent="-285750" algn="l">
              <a:buFont typeface="Arial" panose="020B0604020202090204" pitchFamily="34" charset="0"/>
              <a:buChar char="•"/>
            </a:pPr>
            <a:r>
              <a:rPr lang="zh-CN" altLang="en-US" b="1">
                <a:latin typeface="Times New Roman Regular" panose="02020603050405020304" charset="0"/>
                <a:ea typeface="宋体" charset="0"/>
                <a:cs typeface="Times New Roman Regular" panose="02020603050405020304" charset="0"/>
                <a:sym typeface="+mn-ea"/>
              </a:rPr>
              <a:t>实例内信息交互</a:t>
            </a:r>
            <a:r>
              <a:rPr lang="zh-CN" altLang="en-US">
                <a:latin typeface="Times New Roman Regular" panose="02020603050405020304" charset="0"/>
                <a:ea typeface="宋体" charset="0"/>
                <a:cs typeface="Times New Roman Regular" panose="02020603050405020304" charset="0"/>
                <a:sym typeface="+mn-ea"/>
              </a:rPr>
              <a:t>：</a:t>
            </a:r>
            <a:r>
              <a:rPr lang="zh-CN" altLang="en-US">
                <a:latin typeface="Times New Roman Regular" panose="02020603050405020304" charset="0"/>
                <a:ea typeface="宋体" charset="0"/>
                <a:cs typeface="Times New Roman Regular" panose="02020603050405020304" charset="0"/>
              </a:rPr>
              <a:t>使用两个动态 1×1 卷积执行，</a:t>
            </a:r>
            <a:r>
              <a:rPr lang="zh-CN" altLang="en-US">
                <a:latin typeface="Times New Roman Regular" panose="02020603050405020304" charset="0"/>
                <a:ea typeface="宋体" charset="0"/>
                <a:cs typeface="Times New Roman Regular" panose="02020603050405020304" charset="0"/>
                <a:sym typeface="+mn-ea"/>
              </a:rPr>
              <a:t>两个卷积参数由具有全连接层的提案特征</a:t>
            </a:r>
            <a:r>
              <a:rPr lang="en-US" altLang="zh-CN">
                <a:latin typeface="Times New Roman Regular" panose="02020603050405020304" charset="0"/>
                <a:ea typeface="宋体" charset="0"/>
                <a:cs typeface="Times New Roman Regular" panose="02020603050405020304" charset="0"/>
                <a:sym typeface="+mn-ea"/>
              </a:rPr>
              <a:t>F</a:t>
            </a:r>
            <a:r>
              <a:rPr lang="en-US" altLang="zh-CN" baseline="-25000">
                <a:latin typeface="Times New Roman Regular" panose="02020603050405020304" charset="0"/>
                <a:ea typeface="宋体" charset="0"/>
                <a:cs typeface="Times New Roman Regular" panose="02020603050405020304" charset="0"/>
                <a:sym typeface="+mn-ea"/>
              </a:rPr>
              <a:t>p</a:t>
            </a:r>
            <a:r>
              <a:rPr lang="zh-CN" altLang="en-US">
                <a:latin typeface="Times New Roman Regular" panose="02020603050405020304" charset="0"/>
                <a:ea typeface="宋体" charset="0"/>
                <a:cs typeface="Times New Roman Regular" panose="02020603050405020304" charset="0"/>
                <a:sym typeface="+mn-ea"/>
              </a:rPr>
              <a:t>生成；</a:t>
            </a:r>
            <a:r>
              <a:rPr lang="zh-CN" altLang="en-US">
                <a:solidFill>
                  <a:srgbClr val="FF0000"/>
                </a:solidFill>
                <a:latin typeface="Times New Roman Regular" panose="02020603050405020304" charset="0"/>
                <a:ea typeface="宋体" charset="0"/>
                <a:cs typeface="Times New Roman Regular" panose="02020603050405020304" charset="0"/>
                <a:sym typeface="+mn-ea"/>
              </a:rPr>
              <a:t>不同的提案在每个提案中具有不同的参数来进行实例内交互。</a:t>
            </a:r>
            <a:r>
              <a:rPr lang="zh-CN" altLang="en-US">
                <a:latin typeface="Times New Roman Regular" panose="02020603050405020304" charset="0"/>
                <a:ea typeface="宋体" charset="0"/>
                <a:cs typeface="Times New Roman Regular" panose="02020603050405020304" charset="0"/>
                <a:sym typeface="+mn-ea"/>
              </a:rPr>
              <a:t>交互后生成中间特征</a:t>
            </a:r>
            <a:r>
              <a:rPr lang="en-US" altLang="zh-CN">
                <a:latin typeface="Times New Roman Regular" panose="02020603050405020304" charset="0"/>
                <a:ea typeface="宋体" charset="0"/>
                <a:cs typeface="Times New Roman Regular" panose="02020603050405020304" charset="0"/>
                <a:sym typeface="+mn-ea"/>
              </a:rPr>
              <a:t>F</a:t>
            </a:r>
            <a:r>
              <a:rPr lang="en-US" altLang="zh-CN" i="1" baseline="-25000">
                <a:latin typeface="Times New Roman Italic" panose="02020603050405020304" charset="0"/>
                <a:ea typeface="宋体" charset="0"/>
                <a:cs typeface="Times New Roman Italic" panose="02020603050405020304" charset="0"/>
                <a:sym typeface="+mn-ea"/>
              </a:rPr>
              <a:t>ih</a:t>
            </a:r>
            <a:r>
              <a:rPr lang="zh-CN" altLang="en-US">
                <a:latin typeface="Times New Roman Regular" panose="02020603050405020304" charset="0"/>
                <a:ea typeface="宋体" charset="0"/>
                <a:cs typeface="Times New Roman Regular" panose="02020603050405020304" charset="0"/>
                <a:sym typeface="+mn-ea"/>
              </a:rPr>
              <a:t>，并沿着</a:t>
            </a:r>
            <a:r>
              <a:rPr lang="en-US" altLang="zh-CN">
                <a:latin typeface="Times New Roman Regular" panose="02020603050405020304" charset="0"/>
                <a:ea typeface="宋体" charset="0"/>
                <a:cs typeface="Times New Roman Regular" panose="02020603050405020304" charset="0"/>
                <a:sym typeface="+mn-ea"/>
              </a:rPr>
              <a:t>H</a:t>
            </a:r>
            <a:r>
              <a:rPr lang="zh-CN" altLang="en-US">
                <a:latin typeface="Times New Roman Regular" panose="02020603050405020304" charset="0"/>
                <a:ea typeface="宋体" charset="0"/>
                <a:cs typeface="Times New Roman Regular"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W</a:t>
            </a:r>
            <a:r>
              <a:rPr lang="zh-CN" altLang="en-US">
                <a:latin typeface="Times New Roman Regular" panose="02020603050405020304" charset="0"/>
                <a:ea typeface="宋体" charset="0"/>
                <a:cs typeface="Times New Roman Regular" panose="02020603050405020304" charset="0"/>
                <a:sym typeface="+mn-ea"/>
              </a:rPr>
              <a:t>、通道维度关注；</a:t>
            </a:r>
            <a:endParaRPr lang="zh-CN" altLang="en-US">
              <a:latin typeface="Times New Roman Regular" panose="02020603050405020304" charset="0"/>
              <a:ea typeface="宋体" charset="0"/>
              <a:cs typeface="Times New Roman Regular" panose="02020603050405020304" charset="0"/>
              <a:sym typeface="+mn-ea"/>
            </a:endParaRPr>
          </a:p>
          <a:p>
            <a:pPr marL="0" lvl="2" indent="-285750" algn="l">
              <a:buFont typeface="Arial" panose="020B0604020202090204" pitchFamily="34" charset="0"/>
              <a:buChar char="•"/>
            </a:pPr>
            <a:endParaRPr lang="zh-CN" altLang="en-US">
              <a:latin typeface="Times New Roman Regular" panose="02020603050405020304" charset="0"/>
              <a:ea typeface="宋体" charset="0"/>
              <a:cs typeface="Times New Roman Regular" panose="02020603050405020304" charset="0"/>
              <a:sym typeface="+mn-ea"/>
            </a:endParaRPr>
          </a:p>
          <a:p>
            <a:pPr marL="0" lvl="2" indent="-285750" algn="l">
              <a:buFont typeface="Arial" panose="020B0604020202090204" pitchFamily="34" charset="0"/>
              <a:buChar char="•"/>
            </a:pPr>
            <a:r>
              <a:rPr lang="zh-CN" altLang="en-US" b="1">
                <a:latin typeface="Times New Roman Regular" panose="02020603050405020304" charset="0"/>
                <a:ea typeface="宋体" charset="0"/>
                <a:cs typeface="Times New Roman Regular" panose="02020603050405020304" charset="0"/>
                <a:sym typeface="+mn-ea"/>
              </a:rPr>
              <a:t>实例间信息交互</a:t>
            </a:r>
            <a:r>
              <a:rPr lang="zh-CN" altLang="en-US">
                <a:latin typeface="Times New Roman Regular" panose="02020603050405020304" charset="0"/>
                <a:ea typeface="宋体" charset="0"/>
                <a:cs typeface="Times New Roman Regular" panose="02020603050405020304" charset="0"/>
                <a:sym typeface="+mn-ea"/>
              </a:rPr>
              <a:t>：采用自注意力模块捕获不同输入之间的关系，从而利用不同实例之间的上下文信息。实例间信息交互后的输出特征表示为重识别特征F</a:t>
            </a:r>
            <a:r>
              <a:rPr lang="zh-CN" altLang="en-US" i="1" baseline="-25000">
                <a:latin typeface="Times New Roman Italic" panose="02020603050405020304" charset="0"/>
                <a:ea typeface="宋体" charset="0"/>
                <a:cs typeface="Times New Roman Italic" panose="02020603050405020304" charset="0"/>
                <a:sym typeface="+mn-ea"/>
              </a:rPr>
              <a:t>rh</a:t>
            </a:r>
            <a:r>
              <a:rPr lang="zh-CN" altLang="en-US">
                <a:latin typeface="Times New Roman Regular" panose="02020603050405020304" charset="0"/>
                <a:ea typeface="宋体" charset="0"/>
                <a:cs typeface="Times New Roman Regular" panose="02020603050405020304" charset="0"/>
                <a:sym typeface="+mn-ea"/>
              </a:rPr>
              <a:t>。</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linds(horizontal)">
                                      <p:cBhvr>
                                        <p:cTn id="13" dur="500"/>
                                        <p:tgtEl>
                                          <p:spTgt spid="1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linds(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8" grpId="1"/>
      <p:bldP spid="18"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9" name="文本框 8"/>
          <p:cNvSpPr txBox="1"/>
          <p:nvPr/>
        </p:nvSpPr>
        <p:spPr>
          <a:xfrm>
            <a:off x="647700" y="969010"/>
            <a:ext cx="4117975" cy="460375"/>
          </a:xfrm>
          <a:prstGeom prst="rect">
            <a:avLst/>
          </a:prstGeom>
          <a:solidFill>
            <a:schemeClr val="accent1">
              <a:lumMod val="20000"/>
              <a:lumOff val="80000"/>
            </a:schemeClr>
          </a:solidFill>
        </p:spPr>
        <p:txBody>
          <a:bodyPr wrap="none" rtlCol="0" anchor="t">
            <a:spAutoFit/>
          </a:bodyPr>
          <a:p>
            <a:pPr algn="l"/>
            <a:r>
              <a:rPr lang="en-US" altLang="zh-CN" sz="2400">
                <a:latin typeface="Times New Roman Bold" panose="02020603050405020304" charset="0"/>
                <a:cs typeface="Times New Roman Bold" panose="02020603050405020304" charset="0"/>
                <a:sym typeface="+mn-ea"/>
              </a:rPr>
              <a:t>Diverse Re-id Sample Matching</a:t>
            </a:r>
            <a:endParaRPr lang="en-US" altLang="zh-CN" sz="2400">
              <a:latin typeface="Times New Roman Bold" panose="02020603050405020304" charset="0"/>
              <a:cs typeface="Times New Roman Bold" panose="02020603050405020304" charset="0"/>
              <a:sym typeface="+mn-ea"/>
            </a:endParaRPr>
          </a:p>
        </p:txBody>
      </p:sp>
      <p:pic>
        <p:nvPicPr>
          <p:cNvPr id="8" name="内容占位符 7"/>
          <p:cNvPicPr>
            <a:picLocks noChangeAspect="1"/>
          </p:cNvPicPr>
          <p:nvPr/>
        </p:nvPicPr>
        <p:blipFill>
          <a:blip r:embed="rId1"/>
          <a:stretch>
            <a:fillRect/>
          </a:stretch>
        </p:blipFill>
        <p:spPr>
          <a:xfrm>
            <a:off x="424815" y="1541145"/>
            <a:ext cx="5600700" cy="3282315"/>
          </a:xfrm>
          <a:prstGeom prst="rect">
            <a:avLst/>
          </a:prstGeom>
        </p:spPr>
      </p:pic>
      <p:sp>
        <p:nvSpPr>
          <p:cNvPr id="3" name="文本框 2"/>
          <p:cNvSpPr txBox="1"/>
          <p:nvPr/>
        </p:nvSpPr>
        <p:spPr>
          <a:xfrm>
            <a:off x="1853565" y="4748530"/>
            <a:ext cx="2252980" cy="368300"/>
          </a:xfrm>
          <a:prstGeom prst="rect">
            <a:avLst/>
          </a:prstGeom>
          <a:noFill/>
        </p:spPr>
        <p:txBody>
          <a:bodyPr wrap="none" rtlCol="0">
            <a:spAutoFit/>
          </a:bodyPr>
          <a:p>
            <a:r>
              <a:rPr lang="en-US" altLang="zh-CN">
                <a:latin typeface="Times New Roman Regular" panose="02020603050405020304" charset="0"/>
                <a:ea typeface="楷体" charset="0"/>
                <a:cs typeface="Times New Roman Regular" panose="02020603050405020304" charset="0"/>
              </a:rPr>
              <a:t>LEAPS</a:t>
            </a:r>
            <a:r>
              <a:rPr lang="zh-CN" altLang="en-US">
                <a:latin typeface="Times New Roman Regular" panose="02020603050405020304" charset="0"/>
                <a:ea typeface="楷体" charset="0"/>
                <a:cs typeface="Times New Roman Regular" panose="02020603050405020304" charset="0"/>
              </a:rPr>
              <a:t>框架总体架构</a:t>
            </a:r>
            <a:endParaRPr lang="zh-CN" altLang="en-US">
              <a:latin typeface="Times New Roman Regular" panose="02020603050405020304" charset="0"/>
              <a:ea typeface="楷体" charset="0"/>
              <a:cs typeface="Times New Roman Regular" panose="02020603050405020304" charset="0"/>
            </a:endParaRPr>
          </a:p>
        </p:txBody>
      </p:sp>
      <p:sp>
        <p:nvSpPr>
          <p:cNvPr id="4" name="文本框 3"/>
          <p:cNvSpPr txBox="1"/>
          <p:nvPr/>
        </p:nvSpPr>
        <p:spPr>
          <a:xfrm>
            <a:off x="680720" y="5260975"/>
            <a:ext cx="5088255" cy="1198880"/>
          </a:xfrm>
          <a:prstGeom prst="rect">
            <a:avLst/>
          </a:prstGeom>
          <a:noFill/>
        </p:spPr>
        <p:txBody>
          <a:bodyPr wrap="square" rtlCol="0">
            <a:spAutoFit/>
          </a:bodyPr>
          <a:p>
            <a:pPr marL="285750" indent="-285750" algn="l">
              <a:buFont typeface="Arial" panose="020B0604020202090204" pitchFamily="34" charset="0"/>
              <a:buChar char="•"/>
            </a:pPr>
            <a:r>
              <a:rPr lang="zh-CN" altLang="en-US">
                <a:solidFill>
                  <a:srgbClr val="FF0000"/>
                </a:solidFill>
                <a:latin typeface="Times New Roman Regular" panose="02020603050405020304" charset="0"/>
                <a:ea typeface="宋体" charset="0"/>
                <a:cs typeface="Times New Roman Regular" panose="02020603050405020304" charset="0"/>
              </a:rPr>
              <a:t>多样化</a:t>
            </a:r>
            <a:r>
              <a:rPr lang="en-US" altLang="zh-CN">
                <a:solidFill>
                  <a:srgbClr val="FF0000"/>
                </a:solidFill>
                <a:latin typeface="Times New Roman Regular" panose="02020603050405020304" charset="0"/>
                <a:ea typeface="宋体" charset="0"/>
                <a:cs typeface="Times New Roman Regular" panose="02020603050405020304" charset="0"/>
              </a:rPr>
              <a:t>re-id</a:t>
            </a:r>
            <a:r>
              <a:rPr lang="zh-CN" altLang="en-US">
                <a:solidFill>
                  <a:srgbClr val="FF0000"/>
                </a:solidFill>
                <a:latin typeface="Times New Roman Regular" panose="02020603050405020304" charset="0"/>
                <a:ea typeface="宋体" charset="0"/>
                <a:cs typeface="Times New Roman Regular" panose="02020603050405020304" charset="0"/>
              </a:rPr>
              <a:t>样本匹配策略：</a:t>
            </a:r>
            <a:r>
              <a:rPr lang="zh-CN" altLang="en-US">
                <a:latin typeface="Times New Roman Regular" panose="02020603050405020304" charset="0"/>
                <a:ea typeface="宋体" charset="0"/>
                <a:cs typeface="Times New Roman Regular" panose="02020603050405020304" charset="0"/>
                <a:sym typeface="+mn-ea"/>
              </a:rPr>
              <a:t>一个正样本不足以指导判别性重识别特征学习。于是采用一对一的二分匹配进行检测，并为re-id头引入多样化的re-id样本匹配</a:t>
            </a:r>
            <a:endParaRPr lang="zh-CN" altLang="en-US">
              <a:latin typeface="Times New Roman Regular" panose="02020603050405020304" charset="0"/>
              <a:ea typeface="宋体" charset="0"/>
              <a:cs typeface="Times New Roman Regular" panose="02020603050405020304" charset="0"/>
            </a:endParaRPr>
          </a:p>
        </p:txBody>
      </p:sp>
      <p:pic>
        <p:nvPicPr>
          <p:cNvPr id="11" name="图片 10"/>
          <p:cNvPicPr>
            <a:picLocks noChangeAspect="1"/>
          </p:cNvPicPr>
          <p:nvPr/>
        </p:nvPicPr>
        <p:blipFill>
          <a:blip r:embed="rId2"/>
          <a:stretch>
            <a:fillRect/>
          </a:stretch>
        </p:blipFill>
        <p:spPr>
          <a:xfrm>
            <a:off x="6520180" y="1541145"/>
            <a:ext cx="5085080" cy="1798320"/>
          </a:xfrm>
          <a:prstGeom prst="rect">
            <a:avLst/>
          </a:prstGeom>
        </p:spPr>
      </p:pic>
      <p:sp>
        <p:nvSpPr>
          <p:cNvPr id="14" name="文本框 13"/>
          <p:cNvSpPr txBox="1"/>
          <p:nvPr/>
        </p:nvSpPr>
        <p:spPr>
          <a:xfrm>
            <a:off x="6520180" y="3533775"/>
            <a:ext cx="5085715" cy="1476375"/>
          </a:xfrm>
          <a:prstGeom prst="rect">
            <a:avLst/>
          </a:prstGeom>
          <a:noFill/>
        </p:spPr>
        <p:txBody>
          <a:bodyPr wrap="square" rtlCol="0">
            <a:spAutoFit/>
          </a:bodyPr>
          <a:p>
            <a:r>
              <a:rPr lang="zh-CN" altLang="en-US">
                <a:latin typeface="宋体" charset="0"/>
                <a:ea typeface="宋体" charset="0"/>
              </a:rPr>
              <a:t>端到端物体检测器的检测结果：显示分类分数大于给定阈值的边界框。发现：除了一个得分高的边界框外，</a:t>
            </a:r>
            <a:r>
              <a:rPr lang="zh-CN" altLang="en-US">
                <a:latin typeface="宋体" charset="0"/>
                <a:ea typeface="宋体" charset="0"/>
              </a:rPr>
              <a:t>行人周围还有一些得分低的预测边界框。我们认为这些边界框可以为重识别提供不同的实例信息。</a:t>
            </a:r>
            <a:endParaRPr lang="zh-CN" altLang="en-US">
              <a:latin typeface="宋体" charset="0"/>
              <a:ea typeface="宋体" charset="0"/>
            </a:endParaRPr>
          </a:p>
        </p:txBody>
      </p:sp>
      <p:cxnSp>
        <p:nvCxnSpPr>
          <p:cNvPr id="15" name="肘形连接符 14"/>
          <p:cNvCxnSpPr/>
          <p:nvPr/>
        </p:nvCxnSpPr>
        <p:spPr>
          <a:xfrm rot="5400000">
            <a:off x="4551045" y="4582795"/>
            <a:ext cx="848360" cy="612775"/>
          </a:xfrm>
          <a:prstGeom prst="bentConnector3">
            <a:avLst>
              <a:gd name="adj1" fmla="val 50037"/>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pic>
        <p:nvPicPr>
          <p:cNvPr id="16" name="图片 15"/>
          <p:cNvPicPr>
            <a:picLocks noChangeAspect="1"/>
          </p:cNvPicPr>
          <p:nvPr/>
        </p:nvPicPr>
        <p:blipFill>
          <a:blip r:embed="rId3"/>
          <a:stretch>
            <a:fillRect/>
          </a:stretch>
        </p:blipFill>
        <p:spPr>
          <a:xfrm>
            <a:off x="7076440" y="5010150"/>
            <a:ext cx="3971925" cy="368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647700" y="969010"/>
            <a:ext cx="3213735" cy="460375"/>
          </a:xfrm>
          <a:prstGeom prst="rect">
            <a:avLst/>
          </a:prstGeom>
          <a:solidFill>
            <a:schemeClr val="accent6">
              <a:lumMod val="20000"/>
              <a:lumOff val="80000"/>
            </a:schemeClr>
          </a:solidFill>
        </p:spPr>
        <p:txBody>
          <a:bodyPr wrap="none" rtlCol="0" anchor="t">
            <a:spAutoFit/>
          </a:bodyPr>
          <a:p>
            <a:pPr algn="l"/>
            <a:r>
              <a:rPr lang="en-US" altLang="zh-CN" sz="2400" b="1">
                <a:latin typeface="Times New Roman Bold" panose="02020603050405020304" charset="0"/>
                <a:cs typeface="Times New Roman Bold" panose="02020603050405020304" charset="0"/>
                <a:sym typeface="+mn-ea"/>
              </a:rPr>
              <a:t>Training and Inference</a:t>
            </a:r>
            <a:endParaRPr lang="en-US" altLang="zh-CN" sz="2400" b="1">
              <a:latin typeface="Times New Roman Bold" panose="02020603050405020304" charset="0"/>
              <a:cs typeface="Times New Roman Bold" panose="02020603050405020304" charset="0"/>
              <a:sym typeface="+mn-ea"/>
            </a:endParaRPr>
          </a:p>
        </p:txBody>
      </p:sp>
      <p:pic>
        <p:nvPicPr>
          <p:cNvPr id="6" name="内容占位符 3"/>
          <p:cNvPicPr>
            <a:picLocks noChangeAspect="1"/>
          </p:cNvPicPr>
          <p:nvPr/>
        </p:nvPicPr>
        <p:blipFill>
          <a:blip r:embed="rId1"/>
          <a:srcRect b="7104"/>
          <a:stretch>
            <a:fillRect/>
          </a:stretch>
        </p:blipFill>
        <p:spPr>
          <a:xfrm>
            <a:off x="647700" y="1961515"/>
            <a:ext cx="5641340" cy="785495"/>
          </a:xfrm>
          <a:prstGeom prst="rect">
            <a:avLst/>
          </a:prstGeom>
        </p:spPr>
      </p:pic>
      <p:sp>
        <p:nvSpPr>
          <p:cNvPr id="7" name="文本框 6"/>
          <p:cNvSpPr txBox="1"/>
          <p:nvPr/>
        </p:nvSpPr>
        <p:spPr>
          <a:xfrm>
            <a:off x="1768475" y="2851150"/>
            <a:ext cx="1097280" cy="368300"/>
          </a:xfrm>
          <a:prstGeom prst="rect">
            <a:avLst/>
          </a:prstGeom>
          <a:noFill/>
        </p:spPr>
        <p:txBody>
          <a:bodyPr wrap="none" rtlCol="0">
            <a:spAutoFit/>
          </a:bodyPr>
          <a:p>
            <a:r>
              <a:rPr lang="zh-CN" altLang="en-US">
                <a:latin typeface="Times New Roman Regular" panose="02020603050405020304" charset="0"/>
                <a:ea typeface="宋体" charset="0"/>
              </a:rPr>
              <a:t>检测损失</a:t>
            </a:r>
            <a:endParaRPr lang="zh-CN" altLang="en-US">
              <a:latin typeface="Times New Roman Regular" panose="02020603050405020304" charset="0"/>
              <a:ea typeface="宋体" charset="0"/>
            </a:endParaRPr>
          </a:p>
        </p:txBody>
      </p:sp>
      <p:sp>
        <p:nvSpPr>
          <p:cNvPr id="10" name="文本框 9"/>
          <p:cNvSpPr txBox="1"/>
          <p:nvPr/>
        </p:nvSpPr>
        <p:spPr>
          <a:xfrm>
            <a:off x="3806825" y="2804795"/>
            <a:ext cx="2227580" cy="368300"/>
          </a:xfrm>
          <a:prstGeom prst="rect">
            <a:avLst/>
          </a:prstGeom>
          <a:noFill/>
        </p:spPr>
        <p:txBody>
          <a:bodyPr wrap="none" rtlCol="0">
            <a:spAutoFit/>
          </a:bodyPr>
          <a:p>
            <a:pPr algn="l"/>
            <a:r>
              <a:rPr lang="zh-CN" altLang="en-US">
                <a:latin typeface="Times New Roman Regular" panose="02020603050405020304" charset="0"/>
                <a:ea typeface="宋体" charset="0"/>
                <a:cs typeface="Times New Roman Regular" panose="02020603050405020304" charset="0"/>
              </a:rPr>
              <a:t>三重态辅助OIM损失</a:t>
            </a:r>
            <a:endParaRPr lang="zh-CN" altLang="en-US">
              <a:latin typeface="Times New Roman Regular" panose="02020603050405020304" charset="0"/>
              <a:ea typeface="宋体" charset="0"/>
              <a:cs typeface="Times New Roman Regular" panose="02020603050405020304" charset="0"/>
            </a:endParaRPr>
          </a:p>
        </p:txBody>
      </p:sp>
      <p:sp>
        <p:nvSpPr>
          <p:cNvPr id="12" name="文本框 11"/>
          <p:cNvSpPr txBox="1"/>
          <p:nvPr/>
        </p:nvSpPr>
        <p:spPr>
          <a:xfrm>
            <a:off x="3806825" y="1814195"/>
            <a:ext cx="1325880" cy="368300"/>
          </a:xfrm>
          <a:prstGeom prst="rect">
            <a:avLst/>
          </a:prstGeom>
          <a:noFill/>
        </p:spPr>
        <p:txBody>
          <a:bodyPr wrap="none" rtlCol="0">
            <a:spAutoFit/>
          </a:bodyPr>
          <a:p>
            <a:r>
              <a:rPr lang="zh-CN" altLang="en-US">
                <a:latin typeface="Times New Roman Regular" panose="02020603050405020304" charset="0"/>
                <a:ea typeface="宋体" charset="0"/>
              </a:rPr>
              <a:t>重识别权重</a:t>
            </a:r>
            <a:endParaRPr lang="zh-CN" altLang="en-US">
              <a:latin typeface="Times New Roman Regular" panose="02020603050405020304" charset="0"/>
              <a:ea typeface="宋体" charset="0"/>
            </a:endParaRPr>
          </a:p>
        </p:txBody>
      </p:sp>
      <p:sp>
        <p:nvSpPr>
          <p:cNvPr id="13" name="矩形 12"/>
          <p:cNvSpPr/>
          <p:nvPr/>
        </p:nvSpPr>
        <p:spPr>
          <a:xfrm>
            <a:off x="2169160" y="2182495"/>
            <a:ext cx="518795" cy="43624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nvSpPr>
        <p:spPr>
          <a:xfrm>
            <a:off x="4523740" y="2275205"/>
            <a:ext cx="695960" cy="43624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矩形 17"/>
          <p:cNvSpPr/>
          <p:nvPr/>
        </p:nvSpPr>
        <p:spPr>
          <a:xfrm>
            <a:off x="4157345" y="2308860"/>
            <a:ext cx="366395" cy="36893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647700" y="3549015"/>
            <a:ext cx="9852025" cy="1630045"/>
          </a:xfrm>
          <a:prstGeom prst="rect">
            <a:avLst/>
          </a:prstGeom>
          <a:noFill/>
        </p:spPr>
        <p:txBody>
          <a:bodyPr wrap="square" rtlCol="0">
            <a:spAutoFit/>
          </a:bodyPr>
          <a:p>
            <a:pPr marL="342900" indent="-342900" algn="l">
              <a:buFont typeface="Arial" panose="020B0604020202090204" pitchFamily="34" charset="0"/>
              <a:buChar char="•"/>
            </a:pPr>
            <a:r>
              <a:rPr lang="zh-CN" altLang="en-US" sz="2000">
                <a:latin typeface="Times New Roman Regular" panose="02020603050405020304" charset="0"/>
                <a:ea typeface="宋体" charset="0"/>
                <a:cs typeface="Times New Roman Regular" panose="02020603050405020304" charset="0"/>
              </a:rPr>
              <a:t>在推理过程中，行人检索的目的是在图库图像的查询图像中搜索带框注释的目标行人。首先使用LEAPS来预测人物边界框及其相应的识别特征。</a:t>
            </a:r>
            <a:endParaRPr lang="zh-CN" altLang="en-US" sz="2000">
              <a:latin typeface="Times New Roman Regular" panose="02020603050405020304" charset="0"/>
              <a:ea typeface="宋体" charset="0"/>
              <a:cs typeface="Times New Roman Regular" panose="02020603050405020304" charset="0"/>
            </a:endParaRPr>
          </a:p>
          <a:p>
            <a:pPr marL="342900" indent="-342900" algn="l">
              <a:buFont typeface="Arial" panose="020B0604020202090204" pitchFamily="34" charset="0"/>
              <a:buChar char="•"/>
            </a:pPr>
            <a:r>
              <a:rPr lang="zh-CN" altLang="en-US" sz="2000">
                <a:latin typeface="Times New Roman Regular" panose="02020603050405020304" charset="0"/>
                <a:ea typeface="宋体" charset="0"/>
                <a:cs typeface="Times New Roman Regular" panose="02020603050405020304" charset="0"/>
              </a:rPr>
              <a:t>之后如果相应的边界框与目标人物具有最大重叠，则我们将预测的识别特征分配给目标人物。同样，我们可以在图像中生成行人的身份特征。</a:t>
            </a:r>
            <a:endParaRPr lang="zh-CN" altLang="en-US" sz="2000">
              <a:latin typeface="Times New Roman Regular" panose="02020603050405020304" charset="0"/>
              <a:ea typeface="宋体" charset="0"/>
              <a:cs typeface="Times New Roman Regular" panose="02020603050405020304" charset="0"/>
            </a:endParaRPr>
          </a:p>
          <a:p>
            <a:pPr marL="342900" indent="-342900" algn="l">
              <a:buFont typeface="Arial" panose="020B0604020202090204" pitchFamily="34" charset="0"/>
              <a:buChar char="•"/>
            </a:pPr>
            <a:r>
              <a:rPr lang="zh-CN" altLang="en-US" sz="2000">
                <a:latin typeface="Times New Roman Regular" panose="02020603050405020304" charset="0"/>
                <a:ea typeface="宋体" charset="0"/>
                <a:cs typeface="Times New Roman Regular" panose="02020603050405020304" charset="0"/>
              </a:rPr>
              <a:t>最后，我们根据余弦相似度将查询图像中的目标行人与图像中的任务进行匹配。</a:t>
            </a:r>
            <a:endParaRPr lang="zh-CN" altLang="en-US" sz="2000">
              <a:latin typeface="Times New Roman Regular" panose="02020603050405020304" charset="0"/>
              <a:ea typeface="宋体" charset="0"/>
              <a:cs typeface="Times New Roman Regular" panose="0202060305040502030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nvPicPr>
        <p:blipFill>
          <a:blip r:embed="rId1"/>
          <a:stretch>
            <a:fillRect/>
          </a:stretch>
        </p:blipFill>
        <p:spPr>
          <a:xfrm>
            <a:off x="647700" y="1906270"/>
            <a:ext cx="5078730" cy="3840480"/>
          </a:xfrm>
          <a:prstGeom prst="rect">
            <a:avLst/>
          </a:prstGeom>
        </p:spPr>
      </p:pic>
      <p:pic>
        <p:nvPicPr>
          <p:cNvPr id="5" name="图片 4"/>
          <p:cNvPicPr>
            <a:picLocks noChangeAspect="1"/>
          </p:cNvPicPr>
          <p:nvPr/>
        </p:nvPicPr>
        <p:blipFill>
          <a:blip r:embed="rId2"/>
          <a:stretch>
            <a:fillRect/>
          </a:stretch>
        </p:blipFill>
        <p:spPr>
          <a:xfrm>
            <a:off x="6014085" y="1805305"/>
            <a:ext cx="5045075" cy="394144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nvPicPr>
        <p:blipFill>
          <a:blip r:embed="rId1"/>
          <a:stretch>
            <a:fillRect/>
          </a:stretch>
        </p:blipFill>
        <p:spPr>
          <a:xfrm>
            <a:off x="2282190" y="1431290"/>
            <a:ext cx="2823845" cy="4960620"/>
          </a:xfrm>
          <a:prstGeom prst="rect">
            <a:avLst/>
          </a:prstGeom>
        </p:spPr>
      </p:pic>
      <p:pic>
        <p:nvPicPr>
          <p:cNvPr id="5" name="图片 4"/>
          <p:cNvPicPr>
            <a:picLocks noChangeAspect="1"/>
          </p:cNvPicPr>
          <p:nvPr/>
        </p:nvPicPr>
        <p:blipFill>
          <a:blip r:embed="rId2"/>
          <a:stretch>
            <a:fillRect/>
          </a:stretch>
        </p:blipFill>
        <p:spPr>
          <a:xfrm>
            <a:off x="5465445" y="1348105"/>
            <a:ext cx="4497070" cy="1997075"/>
          </a:xfrm>
          <a:prstGeom prst="rect">
            <a:avLst/>
          </a:prstGeom>
        </p:spPr>
      </p:pic>
      <p:pic>
        <p:nvPicPr>
          <p:cNvPr id="6" name="图片 5"/>
          <p:cNvPicPr>
            <a:picLocks noChangeAspect="1"/>
          </p:cNvPicPr>
          <p:nvPr/>
        </p:nvPicPr>
        <p:blipFill>
          <a:blip r:embed="rId3"/>
          <a:stretch>
            <a:fillRect/>
          </a:stretch>
        </p:blipFill>
        <p:spPr>
          <a:xfrm>
            <a:off x="5438140" y="3579495"/>
            <a:ext cx="4516755" cy="262382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889125" y="2710815"/>
            <a:ext cx="8460740" cy="1753235"/>
          </a:xfrm>
          <a:prstGeom prst="rect">
            <a:avLst/>
          </a:prstGeom>
          <a:noFill/>
        </p:spPr>
        <p:txBody>
          <a:bodyPr wrap="square" rtlCol="0">
            <a:spAutoFit/>
          </a:bodyPr>
          <a:lstStyle/>
          <a:p>
            <a:pPr algn="ctr"/>
            <a:r>
              <a:rPr sz="3600" b="1" dirty="0">
                <a:solidFill>
                  <a:srgbClr val="FF0000"/>
                </a:solidFill>
                <a:latin typeface="Times New Roman Bold" panose="02020603050405020304" charset="0"/>
                <a:ea typeface="黑体" panose="02010609060101010101" charset="-122"/>
                <a:cs typeface="Times New Roman Bold" panose="02020603050405020304" charset="0"/>
                <a:sym typeface="+mn-ea"/>
              </a:rPr>
              <a:t>Cascade Transformers for End-to-End Person Search</a:t>
            </a:r>
            <a:endParaRPr sz="3600" b="1" dirty="0">
              <a:solidFill>
                <a:srgbClr val="FF0000"/>
              </a:solidFill>
              <a:latin typeface="Times New Roman Bold" panose="02020603050405020304" charset="0"/>
              <a:ea typeface="黑体" panose="02010609060101010101" charset="-122"/>
              <a:cs typeface="Times New Roman Bold" panose="02020603050405020304" charset="0"/>
            </a:endParaRPr>
          </a:p>
          <a:p>
            <a:pPr algn="ct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p:txBody>
      </p:sp>
      <p:sp>
        <p:nvSpPr>
          <p:cNvPr id="2" name="文本框 1"/>
          <p:cNvSpPr txBox="1"/>
          <p:nvPr/>
        </p:nvSpPr>
        <p:spPr>
          <a:xfrm>
            <a:off x="1964690" y="4264660"/>
            <a:ext cx="8374380" cy="1938020"/>
          </a:xfrm>
          <a:prstGeom prst="rect">
            <a:avLst/>
          </a:prstGeom>
          <a:noFill/>
        </p:spPr>
        <p:txBody>
          <a:bodyPr wrap="square" rtlCol="0">
            <a:spAutoFit/>
          </a:bodyPr>
          <a:p>
            <a:pPr algn="ctr">
              <a:lnSpc>
                <a:spcPct val="150000"/>
              </a:lnSpc>
            </a:pP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a:t>
            </a: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杨思洁</a:t>
            </a: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b="1" dirty="0">
                <a:latin typeface="黑体" panose="02010609060101010101" charset="-122"/>
                <a:ea typeface="黑体" panose="02010609060101010101" charset="-122"/>
                <a:cs typeface="黑体" panose="02010609060101010101" charset="-122"/>
                <a:sym typeface="+mn-ea"/>
              </a:rPr>
              <a:t>二</a:t>
            </a:r>
            <a:r>
              <a:rPr lang="en-US" altLang="zh-CN" sz="2000" b="1" dirty="0">
                <a:latin typeface="黑体" panose="02010609060101010101" charset="-122"/>
                <a:ea typeface="黑体" panose="02010609060101010101" charset="-122"/>
                <a:cs typeface="黑体" panose="02010609060101010101" charset="-122"/>
                <a:sym typeface="+mn-ea"/>
              </a:rPr>
              <a:t>0</a:t>
            </a:r>
            <a:r>
              <a:rPr lang="zh-CN" altLang="zh-CN" sz="2000" b="1" dirty="0">
                <a:latin typeface="黑体" panose="02010609060101010101" charset="-122"/>
                <a:ea typeface="黑体" panose="02010609060101010101" charset="-122"/>
                <a:cs typeface="黑体" panose="02010609060101010101" charset="-122"/>
                <a:sym typeface="+mn-ea"/>
              </a:rPr>
              <a:t>二三年八月七</a:t>
            </a:r>
            <a:r>
              <a:rPr lang="zh-CN" altLang="en-US" sz="2000" b="1" dirty="0">
                <a:latin typeface="黑体" panose="02010609060101010101" charset="-122"/>
                <a:ea typeface="黑体" panose="02010609060101010101" charset="-122"/>
                <a:cs typeface="黑体" panose="02010609060101010101" charset="-122"/>
                <a:sym typeface="+mn-ea"/>
              </a:rPr>
              <a:t>日</a:t>
            </a:r>
            <a:endParaRPr lang="zh-CN" altLang="zh-CN" sz="2000" b="1"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39139" y="1493382"/>
            <a:ext cx="1353631" cy="1035626"/>
            <a:chOff x="3385106" y="987574"/>
            <a:chExt cx="1258902" cy="972000"/>
          </a:xfrm>
        </p:grpSpPr>
        <p:sp>
          <p:nvSpPr>
            <p:cNvPr id="3" name="椭圆 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4" name="椭圆 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6" name="圆角矩形 7"/>
          <p:cNvSpPr/>
          <p:nvPr/>
        </p:nvSpPr>
        <p:spPr>
          <a:xfrm>
            <a:off x="6692585" y="164037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7" name="学论网--www.xuelun.me"/>
          <p:cNvSpPr/>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8" name="学论网--www.xuelun.me"/>
          <p:cNvSpPr/>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774" y="2577962"/>
            <a:ext cx="1353631" cy="1035626"/>
            <a:chOff x="3385106" y="987574"/>
            <a:chExt cx="1258902" cy="972000"/>
          </a:xfrm>
        </p:grpSpPr>
        <p:sp>
          <p:nvSpPr>
            <p:cNvPr id="11" name="椭圆 1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nvSpPr>
        <p:spPr>
          <a:xfrm>
            <a:off x="6693220" y="271669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774" y="3683497"/>
            <a:ext cx="1353631" cy="1035626"/>
            <a:chOff x="3385106" y="987574"/>
            <a:chExt cx="1258902" cy="972000"/>
          </a:xfrm>
        </p:grpSpPr>
        <p:sp>
          <p:nvSpPr>
            <p:cNvPr id="16" name="椭圆 15"/>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nvSpPr>
        <p:spPr>
          <a:xfrm>
            <a:off x="6693220" y="381969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sym typeface="+mn-ea"/>
              </a:rPr>
              <a:t>Cascade Transformer</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20" name="组合 19"/>
          <p:cNvGrpSpPr/>
          <p:nvPr/>
        </p:nvGrpSpPr>
        <p:grpSpPr>
          <a:xfrm>
            <a:off x="5338504" y="4752202"/>
            <a:ext cx="1353631" cy="1035626"/>
            <a:chOff x="3385106" y="987574"/>
            <a:chExt cx="1258902" cy="972000"/>
          </a:xfrm>
        </p:grpSpPr>
        <p:sp>
          <p:nvSpPr>
            <p:cNvPr id="21" name="椭圆 2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nvSpPr>
        <p:spPr>
          <a:xfrm>
            <a:off x="6692585" y="488522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4" name="文本框 3"/>
          <p:cNvSpPr txBox="1"/>
          <p:nvPr/>
        </p:nvSpPr>
        <p:spPr>
          <a:xfrm>
            <a:off x="549910" y="1224915"/>
            <a:ext cx="11092180" cy="4246245"/>
          </a:xfrm>
          <a:prstGeom prst="rect">
            <a:avLst/>
          </a:prstGeom>
          <a:noFill/>
        </p:spPr>
        <p:txBody>
          <a:bodyPr wrap="square" rtlCol="0">
            <a:spAutoFit/>
          </a:bodyPr>
          <a:p>
            <a:r>
              <a:rPr lang="en-US" altLang="zh-CN" b="1">
                <a:latin typeface="Times New Roman Bold" panose="02020603050405020304" charset="0"/>
                <a:ea typeface="宋体" charset="0"/>
                <a:cs typeface="Times New Roman Bold" panose="02020603050405020304" charset="0"/>
              </a:rPr>
              <a:t>Cascade Transformers for End-to-End Person Search</a:t>
            </a:r>
            <a:endParaRPr lang="en-US" altLang="zh-CN"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Cascade Transformers</a:t>
            </a:r>
            <a:r>
              <a:rPr lang="zh-CN" altLang="en-US" b="1">
                <a:latin typeface="Times New Roman Bold" panose="02020603050405020304" charset="0"/>
                <a:ea typeface="宋体" charset="0"/>
                <a:cs typeface="Times New Roman Bold"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级联遮挡注意力Transformer (Cascade Occluded Attention Transformer, COAT)</a:t>
            </a:r>
            <a:endParaRPr lang="en-US" altLang="zh-CN">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一共分为</a:t>
            </a:r>
            <a:r>
              <a:rPr lang="zh-CN" altLang="en-US" b="1">
                <a:latin typeface="Times New Roman Regular" panose="02020603050405020304" charset="0"/>
                <a:ea typeface="宋体" charset="0"/>
                <a:cs typeface="Times New Roman Regular" panose="02020603050405020304" charset="0"/>
                <a:sym typeface="+mn-ea"/>
              </a:rPr>
              <a:t>三个阶段</a:t>
            </a:r>
            <a:r>
              <a:rPr lang="zh-CN" altLang="en-US">
                <a:latin typeface="Times New Roman Regular" panose="02020603050405020304" charset="0"/>
                <a:ea typeface="宋体" charset="0"/>
                <a:cs typeface="Times New Roman Regular" panose="02020603050405020304" charset="0"/>
                <a:sym typeface="+mn-ea"/>
              </a:rPr>
              <a:t>，第一阶段检测行人，后面两个阶段同时完成并逐步完善行人检测和重识别的表示；</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每个阶段，</a:t>
            </a:r>
            <a:r>
              <a:rPr lang="en-US" altLang="zh-CN">
                <a:latin typeface="Times New Roman Regular" panose="02020603050405020304" charset="0"/>
                <a:ea typeface="宋体" charset="0"/>
                <a:cs typeface="Times New Roman Regular" panose="02020603050405020304" charset="0"/>
                <a:sym typeface="+mn-ea"/>
              </a:rPr>
              <a:t>Transformer在联合阈值上应用更严格的交叉，迫使网络学习</a:t>
            </a:r>
            <a:r>
              <a:rPr lang="en-US" altLang="zh-CN" b="1">
                <a:latin typeface="Times New Roman Regular" panose="02020603050405020304" charset="0"/>
                <a:ea typeface="宋体" charset="0"/>
                <a:cs typeface="Times New Roman Regular" panose="02020603050405020304" charset="0"/>
                <a:sym typeface="+mn-ea"/>
              </a:rPr>
              <a:t>粗到细</a:t>
            </a:r>
            <a:r>
              <a:rPr lang="en-US" altLang="zh-CN">
                <a:latin typeface="Times New Roman Regular" panose="02020603050405020304" charset="0"/>
                <a:ea typeface="宋体" charset="0"/>
                <a:cs typeface="Times New Roman Regular" panose="02020603050405020304" charset="0"/>
                <a:sym typeface="+mn-ea"/>
              </a:rPr>
              <a:t>的姿态/尺度不变特征</a:t>
            </a:r>
            <a:r>
              <a:rPr lang="zh-CN" altLang="en-US">
                <a:latin typeface="Times New Roman Regular" panose="02020603050405020304" charset="0"/>
                <a:ea typeface="宋体" charset="0"/>
                <a:cs typeface="Times New Roman Regular" panose="02020603050405020304" charset="0"/>
                <a:sym typeface="+mn-ea"/>
              </a:rPr>
              <a:t>；</a:t>
            </a:r>
            <a:endParaRPr lang="en-US" altLang="zh-CN">
              <a:latin typeface="Times New Roman Regular" panose="02020603050405020304" charset="0"/>
              <a:ea typeface="宋体" charset="0"/>
              <a:cs typeface="Times New Roman Regular" panose="02020603050405020304" charset="0"/>
              <a:sym typeface="+mn-ea"/>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End-to-End Person Search</a:t>
            </a:r>
            <a:r>
              <a:rPr lang="zh-CN" altLang="en-US" b="1">
                <a:latin typeface="Times New Roman Bold" panose="02020603050405020304" charset="0"/>
                <a:ea typeface="宋体" charset="0"/>
                <a:cs typeface="Times New Roman Bold"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端到端行人搜索</a:t>
            </a:r>
            <a:endParaRPr lang="en-US" altLang="zh-CN">
              <a:latin typeface="Times New Roman Regular" panose="02020603050405020304" charset="0"/>
              <a:ea typeface="宋体" charset="0"/>
              <a:cs typeface="Times New Roman Regular" panose="02020603050405020304" charset="0"/>
              <a:sym typeface="+mn-ea"/>
            </a:endParaRPr>
          </a:p>
          <a:p>
            <a:pPr marL="285750" indent="-285750">
              <a:buFont typeface="Arial" panose="020B0604020202090204" pitchFamily="34" charset="0"/>
              <a:buChar char="•"/>
            </a:pPr>
            <a:r>
              <a:rPr lang="zh-CN" altLang="en-US" b="1">
                <a:latin typeface="Times New Roman Bold" panose="02020603050405020304" charset="0"/>
                <a:ea typeface="宋体" charset="0"/>
                <a:cs typeface="Times New Roman Bold" panose="02020603050405020304" charset="0"/>
              </a:rPr>
              <a:t>在数据集</a:t>
            </a:r>
            <a:r>
              <a:rPr lang="en-US" altLang="zh-CN" b="1">
                <a:latin typeface="Times New Roman Bold" panose="02020603050405020304" charset="0"/>
                <a:ea typeface="宋体" charset="0"/>
                <a:cs typeface="Times New Roman Bold" panose="02020603050405020304" charset="0"/>
              </a:rPr>
              <a:t>CUHK-SYSU</a:t>
            </a:r>
            <a:r>
              <a:rPr lang="zh-CN" altLang="en-US" b="1">
                <a:latin typeface="Times New Roman Bold" panose="02020603050405020304" charset="0"/>
                <a:ea typeface="宋体" charset="0"/>
                <a:cs typeface="Times New Roman Bold" panose="02020603050405020304" charset="0"/>
              </a:rPr>
              <a:t>和</a:t>
            </a:r>
            <a:r>
              <a:rPr lang="en-US" altLang="zh-CN" b="1">
                <a:latin typeface="Times New Roman Bold" panose="02020603050405020304" charset="0"/>
                <a:ea typeface="宋体" charset="0"/>
                <a:cs typeface="Times New Roman Bold" panose="02020603050405020304" charset="0"/>
              </a:rPr>
              <a:t>PRW</a:t>
            </a:r>
            <a:r>
              <a:rPr lang="zh-CN" altLang="en-US" b="1">
                <a:latin typeface="Times New Roman Bold" panose="02020603050405020304" charset="0"/>
                <a:ea typeface="宋体" charset="0"/>
                <a:cs typeface="Times New Roman Bold" panose="02020603050405020304" charset="0"/>
              </a:rPr>
              <a:t>上取得了最先进的性能</a:t>
            </a:r>
            <a:endParaRPr lang="zh-CN" altLang="en-US"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宋体" charset="0"/>
                <a:cs typeface="Times New Roman Regular" panose="02020603050405020304" charset="0"/>
              </a:rPr>
              <a:t>Journal</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2022 IEEE/CVF CONFERENCE ON COMPUTER VISION AND PATTERN RECOGNITION (CVPR)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仿宋" charset="0"/>
                <a:cs typeface="Times New Roman Regular" panose="02020603050405020304" charset="0"/>
              </a:rPr>
              <a:t>DOI</a:t>
            </a:r>
            <a:r>
              <a:rPr lang="zh-CN" altLang="en-US" b="1">
                <a:latin typeface="Times New Roman Regular" panose="02020603050405020304" charset="0"/>
                <a:ea typeface="仿宋" charset="0"/>
                <a:cs typeface="Times New Roman Regular" panose="02020603050405020304" charset="0"/>
              </a:rPr>
              <a:t>地址</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DOI10.1109/CVPR52688.2022.00712</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论文地址</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https://arxiv.org/abs/2203.09642</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会议日期</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JUN 18-24, 2022</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作者名称</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Rui Yu</a:t>
            </a:r>
            <a:r>
              <a:rPr lang="zh-CN" altLang="en-US" baseline="30000">
                <a:latin typeface="Times New Roman Regular" panose="02020603050405020304" charset="0"/>
                <a:ea typeface="宋体" charset="0"/>
                <a:cs typeface="Times New Roman Regular" panose="02020603050405020304" charset="0"/>
              </a:rPr>
              <a:t>1,2*</a:t>
            </a:r>
            <a:r>
              <a:rPr lang="zh-CN" altLang="en-US">
                <a:latin typeface="Times New Roman Regular" panose="02020603050405020304" charset="0"/>
                <a:ea typeface="宋体" charset="0"/>
                <a:cs typeface="Times New Roman Regular" panose="02020603050405020304" charset="0"/>
              </a:rPr>
              <a:t>, Dawei Du</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Rodney LaLonde</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Daniel Davila</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Christopher Funk</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Anthony Hoogs</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Brian Clipp</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a:t>
            </a:r>
            <a:r>
              <a:rPr lang="en-US" altLang="zh-CN">
                <a:latin typeface="Times New Roman Regular" panose="02020603050405020304" charset="0"/>
                <a:ea typeface="宋体" charset="0"/>
                <a:cs typeface="Times New Roman Regular" panose="02020603050405020304" charset="0"/>
              </a:rPr>
              <a:t>, </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Kitware, Inc., NY &amp; NC, USA, </a:t>
            </a:r>
            <a:r>
              <a:rPr lang="zh-CN" altLang="en-US" baseline="30000">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Pennsylvania State University, PA, USA</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代码地址</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https://github.com/Kitware/COAT</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549910" y="774065"/>
            <a:ext cx="3401060" cy="368300"/>
          </a:xfrm>
          <a:prstGeom prst="rect">
            <a:avLst/>
          </a:prstGeom>
          <a:noFill/>
        </p:spPr>
        <p:txBody>
          <a:bodyPr wrap="none" rtlCol="0">
            <a:spAutoFit/>
          </a:bodyPr>
          <a:p>
            <a:r>
              <a:rPr lang="zh-CN" altLang="en-US" b="1">
                <a:latin typeface="仿宋" charset="0"/>
                <a:ea typeface="仿宋" charset="0"/>
              </a:rPr>
              <a:t>行人搜索主要面临的几个挑战：</a:t>
            </a:r>
            <a:endParaRPr lang="zh-CN" altLang="en-US" b="1">
              <a:latin typeface="仿宋" charset="0"/>
              <a:ea typeface="仿宋" charset="0"/>
            </a:endParaRPr>
          </a:p>
        </p:txBody>
      </p:sp>
      <p:sp>
        <p:nvSpPr>
          <p:cNvPr id="7" name="文本框 6"/>
          <p:cNvSpPr txBox="1"/>
          <p:nvPr/>
        </p:nvSpPr>
        <p:spPr>
          <a:xfrm>
            <a:off x="549910" y="1142365"/>
            <a:ext cx="11092180" cy="4799965"/>
          </a:xfrm>
          <a:prstGeom prst="rect">
            <a:avLst/>
          </a:prstGeom>
          <a:noFill/>
        </p:spPr>
        <p:txBody>
          <a:bodyPr wrap="square" rtlCol="0">
            <a:spAutoFit/>
          </a:bodyPr>
          <a:p>
            <a:pPr marL="285750" indent="-285750">
              <a:buFont typeface="Arial" panose="020B0604020202090204" pitchFamily="34" charset="0"/>
              <a:buChar char="•"/>
            </a:pPr>
            <a:r>
              <a:rPr lang="en-US" altLang="zh-CN" b="1">
                <a:latin typeface="仿宋" charset="0"/>
                <a:ea typeface="仿宋" charset="0"/>
                <a:cs typeface="Times New Roman Bold" panose="02020603050405020304" charset="0"/>
              </a:rPr>
              <a:t>行人检测和行人重识别在特征学习上存在冲突。</a:t>
            </a:r>
            <a:r>
              <a:rPr lang="en-US" altLang="zh-CN">
                <a:latin typeface="Times New Roman Bold" panose="02020603050405020304" charset="0"/>
                <a:ea typeface="宋体" charset="0"/>
                <a:cs typeface="Times New Roman Bold" panose="02020603050405020304" charset="0"/>
              </a:rPr>
              <a:t>行人检测旨在学习在人群中泛化的特征，以区分人与背景，而行人重识别旨在学习在人群中不泛化但能区分人与人的特征。现有工作遵循</a:t>
            </a:r>
            <a:r>
              <a:rPr lang="zh-CN" altLang="en-US">
                <a:latin typeface="Times New Roman Bold" panose="02020603050405020304" charset="0"/>
                <a:ea typeface="宋体" charset="0"/>
                <a:cs typeface="Times New Roman Bold" panose="02020603050405020304" charset="0"/>
              </a:rPr>
              <a:t>“</a:t>
            </a:r>
            <a:r>
              <a:rPr lang="en-US" altLang="zh-CN">
                <a:latin typeface="Times New Roman Bold" panose="02020603050405020304" charset="0"/>
                <a:ea typeface="宋体" charset="0"/>
                <a:cs typeface="Times New Roman Bold" panose="02020603050405020304" charset="0"/>
              </a:rPr>
              <a:t>重识别优先</a:t>
            </a:r>
            <a:r>
              <a:rPr lang="zh-CN" altLang="en-US">
                <a:latin typeface="Times New Roman Bold" panose="02020603050405020304" charset="0"/>
                <a:ea typeface="宋体" charset="0"/>
                <a:cs typeface="Times New Roman Bold" panose="02020603050405020304" charset="0"/>
              </a:rPr>
              <a:t>”</a:t>
            </a:r>
            <a:r>
              <a:rPr lang="en-US" altLang="zh-CN">
                <a:latin typeface="Times New Roman Bold" panose="02020603050405020304" charset="0"/>
                <a:ea typeface="宋体" charset="0"/>
                <a:cs typeface="Times New Roman Bold" panose="02020603050405020304" charset="0"/>
              </a:rPr>
              <a:t>或</a:t>
            </a:r>
            <a:r>
              <a:rPr lang="zh-CN" altLang="en-US">
                <a:latin typeface="Times New Roman Bold" panose="02020603050405020304" charset="0"/>
                <a:ea typeface="宋体" charset="0"/>
                <a:cs typeface="Times New Roman Bold" panose="02020603050405020304" charset="0"/>
              </a:rPr>
              <a:t>“</a:t>
            </a:r>
            <a:r>
              <a:rPr lang="en-US" altLang="zh-CN">
                <a:latin typeface="Times New Roman Bold" panose="02020603050405020304" charset="0"/>
                <a:ea typeface="宋体" charset="0"/>
                <a:cs typeface="Times New Roman Bold" panose="02020603050405020304" charset="0"/>
              </a:rPr>
              <a:t>检测优先</a:t>
            </a:r>
            <a:r>
              <a:rPr lang="zh-CN" altLang="en-US">
                <a:latin typeface="Times New Roman Bold" panose="02020603050405020304" charset="0"/>
                <a:ea typeface="宋体" charset="0"/>
                <a:cs typeface="Times New Roman Bold" panose="02020603050405020304" charset="0"/>
              </a:rPr>
              <a:t>”</a:t>
            </a:r>
            <a:r>
              <a:rPr lang="en-US" altLang="zh-CN">
                <a:latin typeface="Times New Roman Bold" panose="02020603050405020304" charset="0"/>
                <a:ea typeface="宋体" charset="0"/>
                <a:cs typeface="Times New Roman Bold" panose="02020603050405020304" charset="0"/>
              </a:rPr>
              <a:t>原则，让一个子任务优先于另一个子任务。然而，在依赖任一优先策略时，很难平衡两个子任务在不同情况下的重要性。</a:t>
            </a:r>
            <a:endParaRPr lang="en-US" altLang="zh-CN">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b="1">
                <a:latin typeface="仿宋" charset="0"/>
                <a:ea typeface="仿宋" charset="0"/>
                <a:cs typeface="Times New Roman Bold" panose="02020603050405020304" charset="0"/>
              </a:rPr>
              <a:t>显著的尺度或姿态变化增加了身份识别的难度</a:t>
            </a:r>
            <a:r>
              <a:rPr lang="en-US" altLang="zh-CN">
                <a:latin typeface="Times New Roman Bold" panose="02020603050405020304" charset="0"/>
                <a:ea typeface="宋体" charset="0"/>
                <a:cs typeface="Times New Roman Bold" panose="02020603050405020304" charset="0"/>
              </a:rPr>
              <a:t>。特征金字塔或可变形卷积已被用于解决特征学习中的尺度、姿态或视角失调。然而，简单的特征融合策略可能会在特征嵌入中引入额外的背景噪声，导致重识别性能较差。</a:t>
            </a:r>
            <a:endParaRPr lang="en-US" altLang="zh-CN">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b="1">
                <a:latin typeface="仿宋" charset="0"/>
                <a:ea typeface="仿宋" charset="0"/>
                <a:cs typeface="Times New Roman Bold" panose="02020603050405020304" charset="0"/>
              </a:rPr>
              <a:t>与背景物体或其他行人的遮挡会使外观表示更加模糊。</a:t>
            </a:r>
            <a:r>
              <a:rPr lang="en-US" altLang="zh-CN">
                <a:latin typeface="Times New Roman Bold" panose="02020603050405020304" charset="0"/>
                <a:ea typeface="宋体" charset="0"/>
                <a:cs typeface="Times New Roman Bold" panose="02020603050405020304" charset="0"/>
              </a:rPr>
              <a:t>以往的行人搜索方法大多采用基于锚点的或无锚点的方法对行人进行整体外观建模。尽管行人搜索的准确性有所提高，但在复杂的遮挡情况下，这些方法仍然容易失败。</a:t>
            </a:r>
            <a:endParaRPr lang="en-US" altLang="zh-CN">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endParaRPr lang="en-US" altLang="zh-CN">
              <a:latin typeface="Times New Roman Bold" panose="02020603050405020304" charset="0"/>
              <a:ea typeface="宋体" charset="0"/>
              <a:cs typeface="Times New Roman Bold" panose="02020603050405020304" charset="0"/>
            </a:endParaRPr>
          </a:p>
          <a:p>
            <a:pPr indent="0">
              <a:buFont typeface="Arial" panose="020B0604020202090204" pitchFamily="34" charset="0"/>
              <a:buNone/>
            </a:pPr>
            <a:endParaRPr lang="en-US" altLang="zh-CN">
              <a:latin typeface="Times New Roman Bold" panose="02020603050405020304" charset="0"/>
              <a:ea typeface="宋体" charset="0"/>
              <a:cs typeface="Times New Roman Bold" panose="02020603050405020304" charset="0"/>
            </a:endParaRPr>
          </a:p>
          <a:p>
            <a:pPr indent="0">
              <a:buFont typeface="Arial" panose="020B0604020202090204" pitchFamily="34" charset="0"/>
              <a:buNone/>
            </a:pPr>
            <a:r>
              <a:rPr lang="zh-CN" altLang="en-US" b="1">
                <a:latin typeface="仿宋" charset="0"/>
                <a:ea typeface="仿宋" charset="0"/>
                <a:cs typeface="Times New Roman Bold" panose="02020603050405020304" charset="0"/>
              </a:rPr>
              <a:t>本文贡献：</a:t>
            </a:r>
            <a:endParaRPr lang="zh-CN" altLang="en-US" b="1">
              <a:latin typeface="仿宋" charset="0"/>
              <a:ea typeface="仿宋" charset="0"/>
              <a:cs typeface="Times New Roman Bold" panose="02020603050405020304" charset="0"/>
            </a:endParaRPr>
          </a:p>
          <a:p>
            <a:pPr marL="285750" indent="-285750">
              <a:buFont typeface="Arial" panose="020B0604020202090204" pitchFamily="34" charset="0"/>
              <a:buChar char="•"/>
            </a:pPr>
            <a:r>
              <a:rPr lang="zh-CN" altLang="en-US">
                <a:latin typeface="宋体" charset="0"/>
                <a:ea typeface="宋体" charset="0"/>
                <a:cs typeface="Times New Roman Regular" panose="02020603050405020304" charset="0"/>
              </a:rPr>
              <a:t>提出了第一个基于级联</a:t>
            </a:r>
            <a:r>
              <a:rPr lang="zh-CN" altLang="en-US" b="1">
                <a:latin typeface="Times New Roman Bold" panose="02020603050405020304" charset="0"/>
                <a:ea typeface="仿宋" charset="0"/>
                <a:cs typeface="Times New Roman Bold" panose="02020603050405020304" charset="0"/>
              </a:rPr>
              <a:t>Transformer</a:t>
            </a:r>
            <a:r>
              <a:rPr lang="zh-CN" altLang="en-US">
                <a:latin typeface="宋体" charset="0"/>
                <a:ea typeface="宋体" charset="0"/>
                <a:cs typeface="Times New Roman Regular" panose="02020603050405020304" charset="0"/>
              </a:rPr>
              <a:t>的端到端行人搜索框架。</a:t>
            </a:r>
            <a:r>
              <a:rPr lang="zh-CN" altLang="en-US">
                <a:latin typeface="Times New Roman Bold" panose="02020603050405020304" charset="0"/>
                <a:ea typeface="宋体" charset="0"/>
                <a:cs typeface="Times New Roman Bold" panose="02020603050405020304" charset="0"/>
              </a:rPr>
              <a:t>渐进式设计有效地平衡了行人检测和行人重识别，Transformer有助于处理尺度和姿态/视角的变化。</a:t>
            </a:r>
            <a:endParaRPr lang="zh-CN" altLang="en-US">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zh-CN" altLang="en-US">
                <a:latin typeface="宋体" charset="0"/>
                <a:ea typeface="宋体" charset="0"/>
                <a:cs typeface="Times New Roman Bold" panose="02020603050405020304" charset="0"/>
              </a:rPr>
              <a:t>在多尺度</a:t>
            </a:r>
            <a:r>
              <a:rPr lang="zh-CN" altLang="en-US">
                <a:latin typeface="Times New Roman Bold" panose="02020603050405020304" charset="0"/>
                <a:ea typeface="宋体" charset="0"/>
                <a:cs typeface="Times New Roman Bold" panose="02020603050405020304" charset="0"/>
              </a:rPr>
              <a:t>Transformer中使用遮挡注意力机制来提高性能，在遮挡场景中生成有判别力的细粒度人物表示。</a:t>
            </a:r>
            <a:endParaRPr lang="zh-CN" altLang="en-US">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zh-CN" altLang="en-US">
                <a:latin typeface="Times New Roman Bold" panose="02020603050405020304" charset="0"/>
                <a:ea typeface="宋体" charset="0"/>
                <a:cs typeface="Times New Roman Bold" panose="02020603050405020304" charset="0"/>
              </a:rPr>
              <a:t>在两个数据集CUHK-SYSU和PRW上的实验结果表明，COAT方法优于现有的行人搜索方法。</a:t>
            </a:r>
            <a:endParaRPr lang="zh-CN" altLang="en-US">
              <a:latin typeface="Times New Roman Bold" panose="02020603050405020304" charset="0"/>
              <a:ea typeface="宋体" charset="0"/>
              <a:cs typeface="Times New Roman Bold" panose="0202060305040502030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Cascade Transform</a:t>
            </a:r>
            <a:r>
              <a:rPr lang="en-US" altLang="zh-CN" b="0" dirty="0">
                <a:latin typeface="Times New Roman Regular" panose="02020603050405020304" charset="0"/>
                <a:ea typeface="宋体" charset="0"/>
                <a:cs typeface="Times New Roman Regular" panose="02020603050405020304" charset="0"/>
              </a:rPr>
              <a:t>er</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537845" y="974725"/>
            <a:ext cx="10866755" cy="645160"/>
          </a:xfrm>
          <a:prstGeom prst="rect">
            <a:avLst/>
          </a:prstGeom>
          <a:noFill/>
        </p:spPr>
        <p:txBody>
          <a:bodyPr wrap="square" rtlCol="0">
            <a:spAutoFit/>
          </a:bodyPr>
          <a:p>
            <a:pPr algn="l"/>
            <a:r>
              <a:rPr lang="zh-CN" altLang="en-US" b="1">
                <a:latin typeface="仿宋" charset="0"/>
                <a:ea typeface="仿宋" charset="0"/>
              </a:rPr>
              <a:t>使用新的级联遮挡注意力</a:t>
            </a:r>
            <a:r>
              <a:rPr lang="zh-CN" altLang="en-US">
                <a:latin typeface="Times New Roman Regular" panose="02020603050405020304" charset="0"/>
                <a:ea typeface="仿宋" charset="0"/>
                <a:cs typeface="Times New Roman Regular" panose="02020603050405020304" charset="0"/>
              </a:rPr>
              <a:t>Transformer</a:t>
            </a:r>
            <a:r>
              <a:rPr lang="zh-CN" altLang="en-US" b="1">
                <a:latin typeface="仿宋" charset="0"/>
                <a:ea typeface="仿宋" charset="0"/>
              </a:rPr>
              <a:t>用于端到端行人检索，</a:t>
            </a:r>
            <a:r>
              <a:rPr lang="en-US" altLang="zh-CN" b="1">
                <a:latin typeface="仿宋" charset="0"/>
                <a:ea typeface="仿宋" charset="0"/>
                <a:cs typeface="Times New Roman Bold" panose="02020603050405020304" charset="0"/>
                <a:sym typeface="+mn-ea"/>
              </a:rPr>
              <a:t>采用由粗到细的策略来提高行人检测和行人重识别的质量</a:t>
            </a:r>
            <a:r>
              <a:rPr lang="zh-CN" altLang="en-US">
                <a:latin typeface="仿宋" charset="0"/>
                <a:ea typeface="仿宋" charset="0"/>
                <a:cs typeface="Times New Roman Bold" panose="02020603050405020304" charset="0"/>
                <a:sym typeface="+mn-ea"/>
              </a:rPr>
              <a:t>，</a:t>
            </a:r>
            <a:r>
              <a:rPr lang="zh-CN" altLang="en-US" b="1">
                <a:latin typeface="仿宋" charset="0"/>
                <a:ea typeface="仿宋" charset="0"/>
              </a:rPr>
              <a:t>共三个</a:t>
            </a:r>
            <a:r>
              <a:rPr lang="zh-CN" altLang="en-US" b="1">
                <a:latin typeface="仿宋" charset="0"/>
                <a:ea typeface="仿宋" charset="0"/>
              </a:rPr>
              <a:t>阶段：</a:t>
            </a:r>
            <a:endParaRPr lang="zh-CN" altLang="en-US" b="1">
              <a:latin typeface="仿宋" charset="0"/>
              <a:ea typeface="仿宋" charset="0"/>
            </a:endParaRPr>
          </a:p>
        </p:txBody>
      </p:sp>
      <p:pic>
        <p:nvPicPr>
          <p:cNvPr id="4" name="图片 3"/>
          <p:cNvPicPr>
            <a:picLocks noChangeAspect="1"/>
          </p:cNvPicPr>
          <p:nvPr/>
        </p:nvPicPr>
        <p:blipFill>
          <a:blip r:embed="rId1"/>
          <a:stretch>
            <a:fillRect/>
          </a:stretch>
        </p:blipFill>
        <p:spPr>
          <a:xfrm>
            <a:off x="1244600" y="1699895"/>
            <a:ext cx="8885555" cy="4091940"/>
          </a:xfrm>
          <a:prstGeom prst="rect">
            <a:avLst/>
          </a:prstGeom>
        </p:spPr>
      </p:pic>
      <p:sp>
        <p:nvSpPr>
          <p:cNvPr id="6" name="文本框 5"/>
          <p:cNvSpPr txBox="1"/>
          <p:nvPr/>
        </p:nvSpPr>
        <p:spPr>
          <a:xfrm>
            <a:off x="4050665" y="5871845"/>
            <a:ext cx="3840480" cy="368300"/>
          </a:xfrm>
          <a:prstGeom prst="rect">
            <a:avLst/>
          </a:prstGeom>
          <a:noFill/>
        </p:spPr>
        <p:txBody>
          <a:bodyPr wrap="none" rtlCol="0">
            <a:spAutoFit/>
          </a:bodyPr>
          <a:p>
            <a:pPr algn="l"/>
            <a:r>
              <a:rPr lang="zh-CN" altLang="en-US">
                <a:latin typeface="楷体" charset="0"/>
                <a:ea typeface="楷体" charset="0"/>
              </a:rPr>
              <a:t>图：本文提出的级联式行人搜索框架</a:t>
            </a:r>
            <a:endParaRPr lang="zh-CN" altLang="en-US">
              <a:latin typeface="楷体" charset="0"/>
              <a:ea typeface="楷体" charset="0"/>
            </a:endParaRPr>
          </a:p>
        </p:txBody>
      </p:sp>
      <p:sp>
        <p:nvSpPr>
          <p:cNvPr id="8" name="文本框 7"/>
          <p:cNvSpPr txBox="1"/>
          <p:nvPr/>
        </p:nvSpPr>
        <p:spPr>
          <a:xfrm>
            <a:off x="10298430" y="2292350"/>
            <a:ext cx="1626235" cy="2861310"/>
          </a:xfrm>
          <a:prstGeom prst="rect">
            <a:avLst/>
          </a:prstGeom>
          <a:noFill/>
        </p:spPr>
        <p:txBody>
          <a:bodyPr wrap="square" rtlCol="0">
            <a:spAutoFit/>
          </a:bodyPr>
          <a:p>
            <a:r>
              <a:rPr lang="zh-CN" altLang="en-US">
                <a:latin typeface="宋体" charset="0"/>
                <a:ea typeface="宋体" charset="0"/>
              </a:rPr>
              <a:t>重点检测行人</a:t>
            </a:r>
            <a:endParaRPr lang="zh-CN" altLang="en-US">
              <a:latin typeface="宋体" charset="0"/>
              <a:ea typeface="宋体" charset="0"/>
            </a:endParaRPr>
          </a:p>
          <a:p>
            <a:endParaRPr lang="zh-CN" altLang="en-US">
              <a:latin typeface="宋体" charset="0"/>
              <a:ea typeface="宋体" charset="0"/>
            </a:endParaRPr>
          </a:p>
          <a:p>
            <a:endParaRPr lang="zh-CN" altLang="en-US">
              <a:latin typeface="宋体" charset="0"/>
              <a:ea typeface="宋体" charset="0"/>
            </a:endParaRPr>
          </a:p>
          <a:p>
            <a:endParaRPr lang="zh-CN" altLang="en-US">
              <a:latin typeface="宋体" charset="0"/>
              <a:ea typeface="宋体" charset="0"/>
            </a:endParaRPr>
          </a:p>
          <a:p>
            <a:endParaRPr lang="zh-CN" altLang="en-US">
              <a:latin typeface="宋体" charset="0"/>
              <a:ea typeface="宋体" charset="0"/>
            </a:endParaRPr>
          </a:p>
          <a:p>
            <a:endParaRPr lang="zh-CN" altLang="en-US">
              <a:latin typeface="宋体" charset="0"/>
              <a:ea typeface="宋体" charset="0"/>
            </a:endParaRPr>
          </a:p>
          <a:p>
            <a:endParaRPr lang="zh-CN" altLang="en-US">
              <a:latin typeface="宋体" charset="0"/>
              <a:ea typeface="宋体" charset="0"/>
            </a:endParaRPr>
          </a:p>
          <a:p>
            <a:r>
              <a:rPr lang="zh-CN" altLang="en-US">
                <a:latin typeface="宋体" charset="0"/>
                <a:ea typeface="宋体" charset="0"/>
              </a:rPr>
              <a:t>逐步完善行人检测和重识别的</a:t>
            </a:r>
            <a:r>
              <a:rPr lang="zh-CN" altLang="en-US">
                <a:latin typeface="宋体" charset="0"/>
                <a:ea typeface="宋体" charset="0"/>
              </a:rPr>
              <a:t>表示</a:t>
            </a:r>
            <a:endParaRPr lang="zh-CN" altLang="en-US">
              <a:latin typeface="宋体" charset="0"/>
              <a:ea typeface="宋体"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Cascade Transform</a:t>
            </a:r>
            <a:r>
              <a:rPr lang="en-US" altLang="zh-CN" b="0" dirty="0">
                <a:latin typeface="Times New Roman Regular" panose="02020603050405020304" charset="0"/>
                <a:ea typeface="宋体" charset="0"/>
                <a:cs typeface="Times New Roman Regular" panose="02020603050405020304" charset="0"/>
              </a:rPr>
              <a:t>er</a:t>
            </a:r>
            <a:endParaRPr lang="en-US" altLang="zh-CN" b="0" dirty="0">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nvPicPr>
        <p:blipFill>
          <a:blip r:embed="rId1"/>
          <a:stretch>
            <a:fillRect/>
          </a:stretch>
        </p:blipFill>
        <p:spPr>
          <a:xfrm>
            <a:off x="377825" y="1647190"/>
            <a:ext cx="8504555" cy="3563620"/>
          </a:xfrm>
          <a:prstGeom prst="rect">
            <a:avLst/>
          </a:prstGeom>
        </p:spPr>
      </p:pic>
      <p:sp>
        <p:nvSpPr>
          <p:cNvPr id="7" name="文本框 6"/>
          <p:cNvSpPr txBox="1"/>
          <p:nvPr/>
        </p:nvSpPr>
        <p:spPr>
          <a:xfrm>
            <a:off x="2823845" y="5210810"/>
            <a:ext cx="3611880" cy="368300"/>
          </a:xfrm>
          <a:prstGeom prst="rect">
            <a:avLst/>
          </a:prstGeom>
          <a:noFill/>
        </p:spPr>
        <p:txBody>
          <a:bodyPr wrap="none" rtlCol="0">
            <a:spAutoFit/>
          </a:bodyPr>
          <a:p>
            <a:pPr algn="l"/>
            <a:r>
              <a:rPr lang="zh-CN" altLang="en-US">
                <a:latin typeface="楷体" charset="0"/>
                <a:ea typeface="楷体" charset="0"/>
              </a:rPr>
              <a:t>图：遮挡注意力</a:t>
            </a:r>
            <a:r>
              <a:rPr lang="zh-CN" altLang="en-US">
                <a:latin typeface="Times New Roman Regular" panose="02020603050405020304" charset="0"/>
                <a:ea typeface="楷体" charset="0"/>
                <a:cs typeface="Times New Roman Regular" panose="02020603050405020304" charset="0"/>
              </a:rPr>
              <a:t>Transformer</a:t>
            </a:r>
            <a:r>
              <a:rPr lang="zh-CN" altLang="en-US">
                <a:latin typeface="楷体" charset="0"/>
                <a:ea typeface="楷体" charset="0"/>
              </a:rPr>
              <a:t>的架构</a:t>
            </a:r>
            <a:endParaRPr lang="zh-CN" altLang="en-US">
              <a:latin typeface="楷体" charset="0"/>
              <a:ea typeface="楷体" charset="0"/>
            </a:endParaRPr>
          </a:p>
        </p:txBody>
      </p:sp>
      <p:sp>
        <p:nvSpPr>
          <p:cNvPr id="9" name="文本框 8"/>
          <p:cNvSpPr txBox="1"/>
          <p:nvPr/>
        </p:nvSpPr>
        <p:spPr>
          <a:xfrm>
            <a:off x="502285" y="845820"/>
            <a:ext cx="11279505" cy="645160"/>
          </a:xfrm>
          <a:prstGeom prst="rect">
            <a:avLst/>
          </a:prstGeom>
          <a:noFill/>
        </p:spPr>
        <p:txBody>
          <a:bodyPr wrap="square" rtlCol="0">
            <a:spAutoFit/>
          </a:bodyPr>
          <a:p>
            <a:pPr algn="l"/>
            <a:r>
              <a:rPr lang="zh-CN" altLang="en-US">
                <a:latin typeface="Times New Roman Regular" panose="02020603050405020304" charset="0"/>
                <a:ea typeface="宋体" charset="0"/>
                <a:cs typeface="Times New Roman Regular" panose="02020603050405020304" charset="0"/>
              </a:rPr>
              <a:t>基于Faster R-CNN目标检测器骨干与区域候选网络（Region Proposal Network, RPN）。通过引入一个级联的遮挡注意力Transformer来扩展框架，以端到端的方式进行训练</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Cascade Transform</a:t>
            </a:r>
            <a:r>
              <a:rPr lang="en-US" altLang="zh-CN" b="0" dirty="0">
                <a:latin typeface="Times New Roman Regular" panose="02020603050405020304" charset="0"/>
                <a:ea typeface="宋体" charset="0"/>
                <a:cs typeface="Times New Roman Regular" panose="02020603050405020304" charset="0"/>
              </a:rPr>
              <a:t>er</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377825" y="775335"/>
            <a:ext cx="8504555" cy="3563620"/>
          </a:xfrm>
          <a:prstGeom prst="rect">
            <a:avLst/>
          </a:prstGeom>
        </p:spPr>
      </p:pic>
      <p:sp>
        <p:nvSpPr>
          <p:cNvPr id="5" name="文本框 4"/>
          <p:cNvSpPr txBox="1"/>
          <p:nvPr/>
        </p:nvSpPr>
        <p:spPr>
          <a:xfrm>
            <a:off x="5270500" y="407035"/>
            <a:ext cx="3611880" cy="368300"/>
          </a:xfrm>
          <a:prstGeom prst="rect">
            <a:avLst/>
          </a:prstGeom>
          <a:noFill/>
        </p:spPr>
        <p:txBody>
          <a:bodyPr wrap="none" rtlCol="0">
            <a:spAutoFit/>
          </a:bodyPr>
          <a:p>
            <a:pPr algn="l"/>
            <a:r>
              <a:rPr lang="zh-CN" altLang="en-US">
                <a:latin typeface="楷体" charset="0"/>
                <a:ea typeface="楷体" charset="0"/>
              </a:rPr>
              <a:t>图：遮挡注意力</a:t>
            </a:r>
            <a:r>
              <a:rPr lang="zh-CN" altLang="en-US">
                <a:latin typeface="Times New Roman Regular" panose="02020603050405020304" charset="0"/>
                <a:ea typeface="楷体" charset="0"/>
                <a:cs typeface="Times New Roman Regular" panose="02020603050405020304" charset="0"/>
              </a:rPr>
              <a:t>Transformer</a:t>
            </a:r>
            <a:r>
              <a:rPr lang="zh-CN" altLang="en-US">
                <a:latin typeface="楷体" charset="0"/>
                <a:ea typeface="楷体" charset="0"/>
              </a:rPr>
              <a:t>的架构</a:t>
            </a:r>
            <a:endParaRPr lang="zh-CN" altLang="en-US">
              <a:latin typeface="楷体" charset="0"/>
              <a:ea typeface="楷体" charset="0"/>
            </a:endParaRPr>
          </a:p>
        </p:txBody>
      </p:sp>
      <p:sp>
        <p:nvSpPr>
          <p:cNvPr id="4" name="文本框 3"/>
          <p:cNvSpPr txBox="1"/>
          <p:nvPr/>
        </p:nvSpPr>
        <p:spPr>
          <a:xfrm>
            <a:off x="8966835" y="897890"/>
            <a:ext cx="3019425" cy="2861310"/>
          </a:xfrm>
          <a:prstGeom prst="rect">
            <a:avLst/>
          </a:prstGeom>
          <a:noFill/>
        </p:spPr>
        <p:txBody>
          <a:bodyPr wrap="square" rtlCol="0">
            <a:spAutoFit/>
          </a:bodyPr>
          <a:p>
            <a:pPr algn="l"/>
            <a:r>
              <a:rPr lang="en-US" altLang="zh-CN">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a:t>
            </a:r>
            <a:r>
              <a:rPr lang="en-US" altLang="zh-CN" b="1">
                <a:latin typeface="Times New Roman Bold" panose="02020603050405020304" charset="0"/>
                <a:ea typeface="宋体" charset="0"/>
                <a:cs typeface="Times New Roman Bold" panose="02020603050405020304" charset="0"/>
              </a:rPr>
              <a:t>Tokenization</a:t>
            </a:r>
            <a:r>
              <a:rPr lang="zh-CN" altLang="en-US">
                <a:latin typeface="Times New Roman Regular" panose="02020603050405020304" charset="0"/>
                <a:ea typeface="宋体" charset="0"/>
                <a:cs typeface="Times New Roman Regular" panose="02020603050405020304" charset="0"/>
              </a:rPr>
              <a:t>：给定一个基础特征图，对不同尺度下的Transformer输入进行token化。</a:t>
            </a:r>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将基础特征图分割为</a:t>
            </a:r>
            <a:r>
              <a:rPr lang="en-US" altLang="zh-CN">
                <a:latin typeface="Times New Roman Regular" panose="02020603050405020304" charset="0"/>
                <a:ea typeface="宋体" charset="0"/>
                <a:cs typeface="Times New Roman Regular" panose="02020603050405020304" charset="0"/>
              </a:rPr>
              <a:t>n</a:t>
            </a:r>
            <a:r>
              <a:rPr lang="zh-CN" altLang="en-US">
                <a:latin typeface="Times New Roman Regular" panose="02020603050405020304" charset="0"/>
                <a:ea typeface="宋体" charset="0"/>
                <a:cs typeface="Times New Roman Regular" panose="02020603050405020304" charset="0"/>
              </a:rPr>
              <a:t>个切片，利用一系列卷积层来基于切片特征映射</a:t>
            </a:r>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生成</a:t>
            </a:r>
            <a:r>
              <a:rPr lang="en-US" altLang="zh-CN">
                <a:latin typeface="Times New Roman Regular" panose="02020603050405020304" charset="0"/>
                <a:ea typeface="宋体" charset="0"/>
                <a:cs typeface="Times New Roman Regular" panose="02020603050405020304" charset="0"/>
              </a:rPr>
              <a:t>tokens</a:t>
            </a:r>
            <a:r>
              <a:rPr lang="zh-CN" altLang="en-US">
                <a:latin typeface="Times New Roman Regular" panose="02020603050405020304" charset="0"/>
                <a:ea typeface="宋体" charset="0"/>
                <a:cs typeface="Times New Roman Regular" panose="02020603050405020304" charset="0"/>
              </a:rPr>
              <a:t>，不同的尺度由不同大小的卷积核实现。</a:t>
            </a:r>
            <a:endParaRPr lang="zh-CN" altLang="en-US">
              <a:latin typeface="Times New Roman Regular" panose="02020603050405020304" charset="0"/>
              <a:ea typeface="宋体" charset="0"/>
              <a:cs typeface="Times New Roman Regular" panose="02020603050405020304" charset="0"/>
            </a:endParaRPr>
          </a:p>
        </p:txBody>
      </p:sp>
      <p:pic>
        <p:nvPicPr>
          <p:cNvPr id="6" name="图片 5"/>
          <p:cNvPicPr>
            <a:picLocks noChangeAspect="1"/>
          </p:cNvPicPr>
          <p:nvPr/>
        </p:nvPicPr>
        <p:blipFill>
          <a:blip r:embed="rId2"/>
          <a:srcRect l="2836" r="2799"/>
          <a:stretch>
            <a:fillRect/>
          </a:stretch>
        </p:blipFill>
        <p:spPr>
          <a:xfrm>
            <a:off x="1948815" y="4676775"/>
            <a:ext cx="1605915" cy="461010"/>
          </a:xfrm>
          <a:prstGeom prst="rect">
            <a:avLst/>
          </a:prstGeom>
        </p:spPr>
      </p:pic>
      <p:pic>
        <p:nvPicPr>
          <p:cNvPr id="7" name="图片 6"/>
          <p:cNvPicPr>
            <a:picLocks noChangeAspect="1"/>
          </p:cNvPicPr>
          <p:nvPr/>
        </p:nvPicPr>
        <p:blipFill>
          <a:blip r:embed="rId3"/>
          <a:stretch>
            <a:fillRect/>
          </a:stretch>
        </p:blipFill>
        <p:spPr>
          <a:xfrm>
            <a:off x="4923790" y="4347210"/>
            <a:ext cx="797560" cy="372110"/>
          </a:xfrm>
          <a:prstGeom prst="rect">
            <a:avLst/>
          </a:prstGeom>
        </p:spPr>
      </p:pic>
      <p:pic>
        <p:nvPicPr>
          <p:cNvPr id="8" name="图片 7"/>
          <p:cNvPicPr>
            <a:picLocks noChangeAspect="1"/>
          </p:cNvPicPr>
          <p:nvPr/>
        </p:nvPicPr>
        <p:blipFill>
          <a:blip r:embed="rId4"/>
          <a:stretch>
            <a:fillRect/>
          </a:stretch>
        </p:blipFill>
        <p:spPr>
          <a:xfrm>
            <a:off x="3754120" y="4847590"/>
            <a:ext cx="1752600" cy="476250"/>
          </a:xfrm>
          <a:prstGeom prst="rect">
            <a:avLst/>
          </a:prstGeom>
        </p:spPr>
      </p:pic>
      <p:sp>
        <p:nvSpPr>
          <p:cNvPr id="9" name="文本框 8"/>
          <p:cNvSpPr txBox="1"/>
          <p:nvPr/>
        </p:nvSpPr>
        <p:spPr>
          <a:xfrm>
            <a:off x="2089150" y="4338955"/>
            <a:ext cx="1325880" cy="368300"/>
          </a:xfrm>
          <a:prstGeom prst="rect">
            <a:avLst/>
          </a:prstGeom>
          <a:noFill/>
        </p:spPr>
        <p:txBody>
          <a:bodyPr wrap="none" rtlCol="0">
            <a:spAutoFit/>
          </a:bodyPr>
          <a:p>
            <a:r>
              <a:rPr lang="zh-CN" altLang="en-US">
                <a:latin typeface="仿宋" charset="0"/>
                <a:ea typeface="仿宋" charset="0"/>
              </a:rPr>
              <a:t>基础特征图</a:t>
            </a:r>
            <a:endParaRPr lang="zh-CN" altLang="en-US">
              <a:latin typeface="仿宋" charset="0"/>
              <a:ea typeface="仿宋" charset="0"/>
            </a:endParaRPr>
          </a:p>
        </p:txBody>
      </p:sp>
      <p:sp>
        <p:nvSpPr>
          <p:cNvPr id="10" name="文本框 9"/>
          <p:cNvSpPr txBox="1"/>
          <p:nvPr/>
        </p:nvSpPr>
        <p:spPr>
          <a:xfrm>
            <a:off x="3554730" y="4202430"/>
            <a:ext cx="1465580" cy="645160"/>
          </a:xfrm>
          <a:prstGeom prst="rect">
            <a:avLst/>
          </a:prstGeom>
          <a:noFill/>
        </p:spPr>
        <p:txBody>
          <a:bodyPr wrap="square" rtlCol="0">
            <a:spAutoFit/>
          </a:bodyPr>
          <a:p>
            <a:r>
              <a:rPr lang="zh-CN" altLang="en-US">
                <a:latin typeface="仿宋" charset="0"/>
                <a:ea typeface="仿宋" charset="0"/>
              </a:rPr>
              <a:t>处理每个尺度的</a:t>
            </a:r>
            <a:r>
              <a:rPr lang="en-US" altLang="zh-CN">
                <a:latin typeface="Times New Roman Regular" panose="02020603050405020304" charset="0"/>
                <a:ea typeface="仿宋" charset="0"/>
                <a:cs typeface="Times New Roman Regular" panose="02020603050405020304" charset="0"/>
              </a:rPr>
              <a:t>token</a:t>
            </a:r>
            <a:endParaRPr lang="en-US" altLang="zh-CN">
              <a:latin typeface="Times New Roman Regular" panose="02020603050405020304" charset="0"/>
              <a:ea typeface="仿宋" charset="0"/>
              <a:cs typeface="Times New Roman Regular" panose="02020603050405020304" charset="0"/>
            </a:endParaRPr>
          </a:p>
        </p:txBody>
      </p:sp>
      <p:pic>
        <p:nvPicPr>
          <p:cNvPr id="11" name="图片 10"/>
          <p:cNvPicPr>
            <a:picLocks noChangeAspect="1"/>
          </p:cNvPicPr>
          <p:nvPr/>
        </p:nvPicPr>
        <p:blipFill>
          <a:blip r:embed="rId4"/>
          <a:stretch>
            <a:fillRect/>
          </a:stretch>
        </p:blipFill>
        <p:spPr>
          <a:xfrm>
            <a:off x="10701020" y="2833370"/>
            <a:ext cx="1285240" cy="349250"/>
          </a:xfrm>
          <a:prstGeom prst="rect">
            <a:avLst/>
          </a:prstGeom>
        </p:spPr>
      </p:pic>
      <p:pic>
        <p:nvPicPr>
          <p:cNvPr id="12" name="图片 11"/>
          <p:cNvPicPr>
            <a:picLocks noChangeAspect="1"/>
          </p:cNvPicPr>
          <p:nvPr/>
        </p:nvPicPr>
        <p:blipFill>
          <a:blip r:embed="rId5"/>
          <a:stretch>
            <a:fillRect/>
          </a:stretch>
        </p:blipFill>
        <p:spPr>
          <a:xfrm>
            <a:off x="2859405" y="5697855"/>
            <a:ext cx="4364990" cy="882650"/>
          </a:xfrm>
          <a:prstGeom prst="rect">
            <a:avLst/>
          </a:prstGeom>
        </p:spPr>
      </p:pic>
      <p:sp>
        <p:nvSpPr>
          <p:cNvPr id="14" name="文本框 13"/>
          <p:cNvSpPr txBox="1"/>
          <p:nvPr/>
        </p:nvSpPr>
        <p:spPr>
          <a:xfrm>
            <a:off x="763270" y="5475605"/>
            <a:ext cx="3434080" cy="922020"/>
          </a:xfrm>
          <a:prstGeom prst="rect">
            <a:avLst/>
          </a:prstGeom>
          <a:noFill/>
        </p:spPr>
        <p:txBody>
          <a:bodyPr wrap="none" rtlCol="0">
            <a:spAutoFit/>
          </a:bodyPr>
          <a:p>
            <a:pPr algn="l"/>
            <a:r>
              <a:rPr lang="zh-CN" altLang="en-US">
                <a:latin typeface="仿宋" charset="0"/>
                <a:ea typeface="仿宋" charset="0"/>
              </a:rPr>
              <a:t>将其展平为一个实例的</a:t>
            </a:r>
            <a:r>
              <a:rPr lang="zh-CN" altLang="en-US">
                <a:latin typeface="Times New Roman Regular" panose="02020603050405020304" charset="0"/>
                <a:ea typeface="仿宋" charset="0"/>
                <a:cs typeface="Times New Roman Regular" panose="02020603050405020304" charset="0"/>
              </a:rPr>
              <a:t>token</a:t>
            </a:r>
            <a:r>
              <a:rPr lang="zh-CN" altLang="en-US">
                <a:latin typeface="仿宋" charset="0"/>
                <a:ea typeface="仿宋" charset="0"/>
              </a:rPr>
              <a:t>输入</a:t>
            </a:r>
            <a:endParaRPr lang="zh-CN" altLang="en-US">
              <a:latin typeface="仿宋" charset="0"/>
              <a:ea typeface="仿宋" charset="0"/>
            </a:endParaRPr>
          </a:p>
          <a:p>
            <a:pPr algn="l"/>
            <a:endParaRPr lang="en-US" altLang="zh-CN">
              <a:latin typeface="Times New Roman Regular" panose="02020603050405020304" charset="0"/>
              <a:ea typeface="仿宋" charset="0"/>
              <a:cs typeface="Times New Roman Regular" panose="02020603050405020304" charset="0"/>
            </a:endParaRPr>
          </a:p>
          <a:p>
            <a:pPr algn="l"/>
            <a:r>
              <a:rPr lang="en-US" altLang="zh-CN">
                <a:latin typeface="Times New Roman Regular" panose="02020603050405020304" charset="0"/>
                <a:ea typeface="仿宋" charset="0"/>
                <a:cs typeface="Times New Roman Regular" panose="02020603050405020304" charset="0"/>
              </a:rPr>
              <a:t>token</a:t>
            </a:r>
            <a:r>
              <a:rPr lang="zh-CN" altLang="en-US">
                <a:latin typeface="仿宋" charset="0"/>
                <a:ea typeface="仿宋" charset="0"/>
              </a:rPr>
              <a:t>的数量计算</a:t>
            </a:r>
            <a:r>
              <a:rPr lang="zh-CN" altLang="en-US">
                <a:latin typeface="仿宋" charset="0"/>
                <a:ea typeface="仿宋" charset="0"/>
              </a:rPr>
              <a:t>为：</a:t>
            </a:r>
            <a:endParaRPr lang="zh-CN" altLang="en-US">
              <a:latin typeface="仿宋" charset="0"/>
              <a:ea typeface="仿宋" charset="0"/>
            </a:endParaRPr>
          </a:p>
        </p:txBody>
      </p:sp>
      <p:pic>
        <p:nvPicPr>
          <p:cNvPr id="15" name="图片 14"/>
          <p:cNvPicPr>
            <a:picLocks noChangeAspect="1"/>
          </p:cNvPicPr>
          <p:nvPr/>
        </p:nvPicPr>
        <p:blipFill>
          <a:blip r:embed="rId6"/>
          <a:srcRect/>
          <a:stretch>
            <a:fillRect/>
          </a:stretch>
        </p:blipFill>
        <p:spPr>
          <a:xfrm>
            <a:off x="4193540" y="5414645"/>
            <a:ext cx="1313180" cy="41402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Cascade Transform</a:t>
            </a:r>
            <a:r>
              <a:rPr lang="en-US" altLang="zh-CN" b="0" dirty="0">
                <a:latin typeface="Times New Roman Regular" panose="02020603050405020304" charset="0"/>
                <a:ea typeface="宋体" charset="0"/>
                <a:cs typeface="Times New Roman Regular" panose="02020603050405020304" charset="0"/>
              </a:rPr>
              <a:t>er</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377825" y="775335"/>
            <a:ext cx="8504555" cy="3563620"/>
          </a:xfrm>
          <a:prstGeom prst="rect">
            <a:avLst/>
          </a:prstGeom>
        </p:spPr>
      </p:pic>
      <p:sp>
        <p:nvSpPr>
          <p:cNvPr id="5" name="文本框 4"/>
          <p:cNvSpPr txBox="1"/>
          <p:nvPr/>
        </p:nvSpPr>
        <p:spPr>
          <a:xfrm>
            <a:off x="5270500" y="407035"/>
            <a:ext cx="3611880" cy="368300"/>
          </a:xfrm>
          <a:prstGeom prst="rect">
            <a:avLst/>
          </a:prstGeom>
          <a:noFill/>
        </p:spPr>
        <p:txBody>
          <a:bodyPr wrap="none" rtlCol="0">
            <a:spAutoFit/>
          </a:bodyPr>
          <a:p>
            <a:pPr algn="l"/>
            <a:r>
              <a:rPr lang="zh-CN" altLang="en-US">
                <a:latin typeface="楷体" charset="0"/>
                <a:ea typeface="楷体" charset="0"/>
              </a:rPr>
              <a:t>图：遮挡注意力</a:t>
            </a:r>
            <a:r>
              <a:rPr lang="zh-CN" altLang="en-US">
                <a:latin typeface="Times New Roman Regular" panose="02020603050405020304" charset="0"/>
                <a:ea typeface="楷体" charset="0"/>
                <a:cs typeface="Times New Roman Regular" panose="02020603050405020304" charset="0"/>
              </a:rPr>
              <a:t>Transformer</a:t>
            </a:r>
            <a:r>
              <a:rPr lang="zh-CN" altLang="en-US">
                <a:latin typeface="楷体" charset="0"/>
                <a:ea typeface="楷体" charset="0"/>
              </a:rPr>
              <a:t>的架构</a:t>
            </a:r>
            <a:endParaRPr lang="zh-CN" altLang="en-US">
              <a:latin typeface="楷体" charset="0"/>
              <a:ea typeface="楷体" charset="0"/>
            </a:endParaRPr>
          </a:p>
        </p:txBody>
      </p:sp>
      <p:sp>
        <p:nvSpPr>
          <p:cNvPr id="4" name="文本框 3"/>
          <p:cNvSpPr txBox="1"/>
          <p:nvPr/>
        </p:nvSpPr>
        <p:spPr>
          <a:xfrm>
            <a:off x="8966835" y="812165"/>
            <a:ext cx="3019425" cy="1753235"/>
          </a:xfrm>
          <a:prstGeom prst="rect">
            <a:avLst/>
          </a:prstGeom>
          <a:noFill/>
        </p:spPr>
        <p:txBody>
          <a:bodyPr wrap="square" rtlCol="0">
            <a:spAutoFit/>
          </a:bodyPr>
          <a:p>
            <a:pPr algn="l"/>
            <a:r>
              <a:rPr lang="en-US" altLang="zh-CN">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a:t>
            </a:r>
            <a:r>
              <a:rPr lang="en-US" altLang="zh-CN" b="1">
                <a:latin typeface="Times New Roman Bold" panose="02020603050405020304" charset="0"/>
                <a:ea typeface="宋体" charset="0"/>
                <a:cs typeface="Times New Roman Bold" panose="02020603050405020304" charset="0"/>
              </a:rPr>
              <a:t>Occluded Attention</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我们在Transformer中引入了一种新的token级遮挡注意力机制来模拟实际应用中发现的遮挡。</a:t>
            </a:r>
            <a:endParaRPr lang="zh-CN" altLang="en-US">
              <a:latin typeface="Times New Roman Regular" panose="02020603050405020304" charset="0"/>
              <a:ea typeface="宋体" charset="0"/>
              <a:cs typeface="Times New Roman Regular" panose="02020603050405020304" charset="0"/>
            </a:endParaRPr>
          </a:p>
        </p:txBody>
      </p:sp>
      <p:sp>
        <p:nvSpPr>
          <p:cNvPr id="10" name="文本框 9"/>
          <p:cNvSpPr txBox="1"/>
          <p:nvPr/>
        </p:nvSpPr>
        <p:spPr>
          <a:xfrm>
            <a:off x="522605" y="4392930"/>
            <a:ext cx="8444230" cy="2306955"/>
          </a:xfrm>
          <a:prstGeom prst="rect">
            <a:avLst/>
          </a:prstGeom>
          <a:noFill/>
        </p:spPr>
        <p:txBody>
          <a:bodyPr wrap="square" rtlCol="0">
            <a:spAutoFit/>
          </a:bodyPr>
          <a:p>
            <a:r>
              <a:rPr lang="en-US" altLang="zh-CN">
                <a:latin typeface="Times New Roman Regular" panose="02020603050405020304" charset="0"/>
                <a:ea typeface="仿宋" charset="0"/>
                <a:cs typeface="Times New Roman Regular" panose="02020603050405020304" charset="0"/>
              </a:rPr>
              <a:t>Tokenization</a:t>
            </a:r>
            <a:r>
              <a:rPr lang="zh-CN" altLang="en-US">
                <a:latin typeface="Times New Roman Regular" panose="02020603050405020304" charset="0"/>
                <a:ea typeface="仿宋" charset="0"/>
                <a:cs typeface="Times New Roman Regular" panose="02020603050405020304" charset="0"/>
              </a:rPr>
              <a:t>和</a:t>
            </a:r>
            <a:r>
              <a:rPr lang="en-US" altLang="zh-CN">
                <a:latin typeface="Times New Roman Regular" panose="02020603050405020304" charset="0"/>
                <a:ea typeface="仿宋" charset="0"/>
                <a:cs typeface="Times New Roman Regular" panose="02020603050405020304" charset="0"/>
              </a:rPr>
              <a:t>Token Mix-up</a:t>
            </a:r>
            <a:r>
              <a:rPr lang="zh-CN" altLang="en-US">
                <a:latin typeface="Times New Roman Regular" panose="02020603050405020304" charset="0"/>
                <a:ea typeface="仿宋" charset="0"/>
                <a:cs typeface="Times New Roman Regular" panose="02020603050405020304" charset="0"/>
              </a:rPr>
              <a:t>阶段得到被展平的</a:t>
            </a:r>
            <a:r>
              <a:rPr lang="en-US" altLang="zh-CN">
                <a:latin typeface="Times New Roman Regular" panose="02020603050405020304" charset="0"/>
                <a:ea typeface="仿宋" charset="0"/>
                <a:cs typeface="Times New Roman Regular" panose="02020603050405020304" charset="0"/>
              </a:rPr>
              <a:t>token</a:t>
            </a:r>
            <a:r>
              <a:rPr lang="zh-CN" altLang="en-US">
                <a:latin typeface="Times New Roman Regular" panose="02020603050405020304" charset="0"/>
                <a:ea typeface="仿宋" charset="0"/>
                <a:cs typeface="Times New Roman Regular" panose="02020603050405020304" charset="0"/>
              </a:rPr>
              <a:t>输入：</a:t>
            </a:r>
            <a:endParaRPr lang="zh-CN" altLang="en-US">
              <a:latin typeface="Times New Roman Regular" panose="02020603050405020304" charset="0"/>
              <a:ea typeface="仿宋" charset="0"/>
              <a:cs typeface="Times New Roman Regular" panose="02020603050405020304" charset="0"/>
            </a:endParaRPr>
          </a:p>
          <a:p>
            <a:r>
              <a:rPr lang="zh-CN" altLang="en-US">
                <a:latin typeface="Times New Roman Regular" panose="02020603050405020304" charset="0"/>
                <a:ea typeface="仿宋" charset="0"/>
                <a:cs typeface="Times New Roman Regular" panose="02020603050405020304" charset="0"/>
              </a:rPr>
              <a:t>从mini-batch中的所有检测候选框中收集token，表示为token库：</a:t>
            </a:r>
            <a:endParaRPr lang="zh-CN" altLang="en-US">
              <a:latin typeface="Times New Roman Regular" panose="02020603050405020304" charset="0"/>
              <a:ea typeface="仿宋" charset="0"/>
              <a:cs typeface="Times New Roman Regular" panose="02020603050405020304" charset="0"/>
            </a:endParaRPr>
          </a:p>
          <a:p>
            <a:r>
              <a:rPr lang="en-US" altLang="zh-CN">
                <a:latin typeface="Times New Roman Regular" panose="02020603050405020304" charset="0"/>
                <a:ea typeface="仿宋" charset="0"/>
                <a:cs typeface="Times New Roman Regular" panose="02020603050405020304" charset="0"/>
              </a:rPr>
              <a:t>	</a:t>
            </a:r>
            <a:r>
              <a:rPr lang="zh-CN" altLang="en-US">
                <a:latin typeface="Times New Roman Regular" panose="02020603050405020304" charset="0"/>
                <a:ea typeface="仿宋" charset="0"/>
                <a:cs typeface="Times New Roman Regular" panose="02020603050405020304" charset="0"/>
              </a:rPr>
              <a:t>其中</a:t>
            </a:r>
            <a:r>
              <a:rPr lang="zh-CN" altLang="en-US" i="1">
                <a:latin typeface="Times New Roman Italic" panose="02020603050405020304" charset="0"/>
                <a:ea typeface="仿宋" charset="0"/>
                <a:cs typeface="Times New Roman Italic" panose="02020603050405020304" charset="0"/>
              </a:rPr>
              <a:t>P</a:t>
            </a:r>
            <a:r>
              <a:rPr lang="zh-CN" altLang="en-US">
                <a:latin typeface="Times New Roman Regular" panose="02020603050405020304" charset="0"/>
                <a:ea typeface="仿宋" charset="0"/>
                <a:cs typeface="Times New Roman Regular" panose="02020603050405020304" charset="0"/>
              </a:rPr>
              <a:t>是每个阶段的批次中的检测候选框数量。</a:t>
            </a:r>
            <a:endParaRPr lang="zh-CN" altLang="en-US">
              <a:latin typeface="Times New Roman Regular" panose="02020603050405020304" charset="0"/>
              <a:ea typeface="仿宋" charset="0"/>
              <a:cs typeface="Times New Roman Regular" panose="02020603050405020304" charset="0"/>
            </a:endParaRPr>
          </a:p>
          <a:p>
            <a:endParaRPr lang="zh-CN" altLang="en-US">
              <a:latin typeface="Times New Roman Regular" panose="02020603050405020304" charset="0"/>
              <a:ea typeface="仿宋" charset="0"/>
              <a:cs typeface="Times New Roman Regular" panose="02020603050405020304" charset="0"/>
            </a:endParaRPr>
          </a:p>
          <a:p>
            <a:r>
              <a:rPr lang="en-US" altLang="zh-CN">
                <a:latin typeface="Times New Roman Regular" panose="02020603050405020304" charset="0"/>
                <a:ea typeface="仿宋" charset="0"/>
                <a:cs typeface="Times New Roman Regular" panose="02020603050405020304" charset="0"/>
              </a:rPr>
              <a:t>RPN包含正实例和负实例</a:t>
            </a:r>
            <a:r>
              <a:rPr lang="zh-CN" altLang="en-US">
                <a:latin typeface="Times New Roman Regular" panose="02020603050405020304" charset="0"/>
                <a:ea typeface="仿宋" charset="0"/>
                <a:cs typeface="Times New Roman Regular" panose="02020603050405020304" charset="0"/>
              </a:rPr>
              <a:t>，token库由前景的行人部分和背景的所有对象组成，基于所有实例的相同交换索引集</a:t>
            </a:r>
            <a:r>
              <a:rPr lang="en-US" altLang="zh-CN" i="1">
                <a:latin typeface="Times New Roman Italic" panose="02020603050405020304" charset="0"/>
                <a:ea typeface="仿宋" charset="0"/>
                <a:cs typeface="Times New Roman Italic" panose="02020603050405020304" charset="0"/>
              </a:rPr>
              <a:t>M</a:t>
            </a:r>
            <a:r>
              <a:rPr lang="zh-CN" altLang="en-US">
                <a:latin typeface="Times New Roman Regular" panose="02020603050405020304" charset="0"/>
                <a:ea typeface="仿宋" charset="0"/>
                <a:cs typeface="Times New Roman Regular" panose="02020603050405020304" charset="0"/>
              </a:rPr>
              <a:t>，在token库之间交换token，交换的token对应于token映射中语义一致但随机选择的子区域。</a:t>
            </a:r>
            <a:endParaRPr lang="zh-CN" altLang="en-US">
              <a:latin typeface="Times New Roman Regular" panose="02020603050405020304" charset="0"/>
              <a:ea typeface="仿宋" charset="0"/>
              <a:cs typeface="Times New Roman Regular" panose="02020603050405020304" charset="0"/>
            </a:endParaRPr>
          </a:p>
          <a:p>
            <a:r>
              <a:rPr lang="zh-CN" altLang="en-US">
                <a:latin typeface="Times New Roman Regular" panose="02020603050405020304" charset="0"/>
                <a:ea typeface="仿宋" charset="0"/>
                <a:cs typeface="Times New Roman Regular" panose="02020603050405020304" charset="0"/>
              </a:rPr>
              <a:t>每个交换的token表示为：</a:t>
            </a:r>
            <a:endParaRPr lang="zh-CN" altLang="en-US">
              <a:latin typeface="Times New Roman Regular" panose="02020603050405020304" charset="0"/>
              <a:ea typeface="仿宋" charset="0"/>
              <a:cs typeface="Times New Roman Regular" panose="02020603050405020304" charset="0"/>
            </a:endParaRPr>
          </a:p>
        </p:txBody>
      </p:sp>
      <p:pic>
        <p:nvPicPr>
          <p:cNvPr id="6" name="图片 5"/>
          <p:cNvPicPr>
            <a:picLocks noChangeAspect="1"/>
          </p:cNvPicPr>
          <p:nvPr/>
        </p:nvPicPr>
        <p:blipFill>
          <a:blip r:embed="rId2"/>
          <a:srcRect l="-3763"/>
          <a:stretch>
            <a:fillRect/>
          </a:stretch>
        </p:blipFill>
        <p:spPr>
          <a:xfrm>
            <a:off x="6275070" y="4338955"/>
            <a:ext cx="1313180" cy="414020"/>
          </a:xfrm>
          <a:prstGeom prst="rect">
            <a:avLst/>
          </a:prstGeom>
        </p:spPr>
      </p:pic>
      <p:pic>
        <p:nvPicPr>
          <p:cNvPr id="13" name="图片 12"/>
          <p:cNvPicPr>
            <a:picLocks noChangeAspect="1"/>
          </p:cNvPicPr>
          <p:nvPr/>
        </p:nvPicPr>
        <p:blipFill>
          <a:blip r:embed="rId3"/>
          <a:stretch>
            <a:fillRect/>
          </a:stretch>
        </p:blipFill>
        <p:spPr>
          <a:xfrm>
            <a:off x="6873240" y="4677410"/>
            <a:ext cx="2093595" cy="353060"/>
          </a:xfrm>
          <a:prstGeom prst="rect">
            <a:avLst/>
          </a:prstGeom>
        </p:spPr>
      </p:pic>
      <p:pic>
        <p:nvPicPr>
          <p:cNvPr id="17" name="图片 16"/>
          <p:cNvPicPr>
            <a:picLocks noChangeAspect="1"/>
          </p:cNvPicPr>
          <p:nvPr/>
        </p:nvPicPr>
        <p:blipFill>
          <a:blip r:embed="rId4"/>
          <a:stretch>
            <a:fillRect/>
          </a:stretch>
        </p:blipFill>
        <p:spPr>
          <a:xfrm>
            <a:off x="3105785" y="6331585"/>
            <a:ext cx="3515995" cy="3683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Cascade Transform</a:t>
            </a:r>
            <a:r>
              <a:rPr lang="en-US" altLang="zh-CN" b="0" dirty="0">
                <a:latin typeface="Times New Roman Regular" panose="02020603050405020304" charset="0"/>
                <a:ea typeface="宋体" charset="0"/>
                <a:cs typeface="Times New Roman Regular" panose="02020603050405020304" charset="0"/>
              </a:rPr>
              <a:t>er</a:t>
            </a:r>
            <a:endParaRPr lang="en-US" altLang="zh-CN" b="0" dirty="0">
              <a:latin typeface="Times New Roman Regular" panose="02020603050405020304" charset="0"/>
              <a:ea typeface="宋体" charset="0"/>
              <a:cs typeface="Times New Roman Regular" panose="02020603050405020304" charset="0"/>
            </a:endParaRPr>
          </a:p>
        </p:txBody>
      </p:sp>
      <p:pic>
        <p:nvPicPr>
          <p:cNvPr id="18" name="图片 17"/>
          <p:cNvPicPr>
            <a:picLocks noChangeAspect="1"/>
          </p:cNvPicPr>
          <p:nvPr/>
        </p:nvPicPr>
        <p:blipFill>
          <a:blip r:embed="rId1"/>
          <a:stretch>
            <a:fillRect/>
          </a:stretch>
        </p:blipFill>
        <p:spPr>
          <a:xfrm>
            <a:off x="10260330" y="2454910"/>
            <a:ext cx="723900" cy="352425"/>
          </a:xfrm>
          <a:prstGeom prst="rect">
            <a:avLst/>
          </a:prstGeom>
        </p:spPr>
      </p:pic>
      <p:pic>
        <p:nvPicPr>
          <p:cNvPr id="3" name="图片 2"/>
          <p:cNvPicPr>
            <a:picLocks noChangeAspect="1"/>
          </p:cNvPicPr>
          <p:nvPr/>
        </p:nvPicPr>
        <p:blipFill>
          <a:blip r:embed="rId2"/>
          <a:stretch>
            <a:fillRect/>
          </a:stretch>
        </p:blipFill>
        <p:spPr>
          <a:xfrm>
            <a:off x="377825" y="775335"/>
            <a:ext cx="8504555" cy="3563620"/>
          </a:xfrm>
          <a:prstGeom prst="rect">
            <a:avLst/>
          </a:prstGeom>
        </p:spPr>
      </p:pic>
      <p:sp>
        <p:nvSpPr>
          <p:cNvPr id="5" name="文本框 4"/>
          <p:cNvSpPr txBox="1"/>
          <p:nvPr/>
        </p:nvSpPr>
        <p:spPr>
          <a:xfrm>
            <a:off x="5270500" y="407035"/>
            <a:ext cx="3611880" cy="368300"/>
          </a:xfrm>
          <a:prstGeom prst="rect">
            <a:avLst/>
          </a:prstGeom>
          <a:noFill/>
        </p:spPr>
        <p:txBody>
          <a:bodyPr wrap="none" rtlCol="0">
            <a:spAutoFit/>
          </a:bodyPr>
          <a:p>
            <a:pPr algn="l"/>
            <a:r>
              <a:rPr lang="zh-CN" altLang="en-US">
                <a:latin typeface="楷体" charset="0"/>
                <a:ea typeface="楷体" charset="0"/>
              </a:rPr>
              <a:t>图：遮挡注意力</a:t>
            </a:r>
            <a:r>
              <a:rPr lang="zh-CN" altLang="en-US">
                <a:latin typeface="Times New Roman Regular" panose="02020603050405020304" charset="0"/>
                <a:ea typeface="楷体" charset="0"/>
                <a:cs typeface="Times New Roman Regular" panose="02020603050405020304" charset="0"/>
              </a:rPr>
              <a:t>Transformer</a:t>
            </a:r>
            <a:r>
              <a:rPr lang="zh-CN" altLang="en-US">
                <a:latin typeface="楷体" charset="0"/>
                <a:ea typeface="楷体" charset="0"/>
              </a:rPr>
              <a:t>的架构</a:t>
            </a:r>
            <a:endParaRPr lang="zh-CN" altLang="en-US">
              <a:latin typeface="楷体" charset="0"/>
              <a:ea typeface="楷体" charset="0"/>
            </a:endParaRPr>
          </a:p>
        </p:txBody>
      </p:sp>
      <p:sp>
        <p:nvSpPr>
          <p:cNvPr id="4" name="文本框 3"/>
          <p:cNvSpPr txBox="1"/>
          <p:nvPr/>
        </p:nvSpPr>
        <p:spPr>
          <a:xfrm>
            <a:off x="8966835" y="812165"/>
            <a:ext cx="3019425" cy="2861310"/>
          </a:xfrm>
          <a:prstGeom prst="rect">
            <a:avLst/>
          </a:prstGeom>
          <a:noFill/>
        </p:spPr>
        <p:txBody>
          <a:bodyPr wrap="square" rtlCol="0">
            <a:spAutoFit/>
          </a:bodyPr>
          <a:p>
            <a:pPr algn="l"/>
            <a:r>
              <a:rPr lang="en-US" altLang="zh-CN">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a:t>
            </a:r>
            <a:r>
              <a:rPr lang="en-US" altLang="zh-CN" b="1">
                <a:latin typeface="Times New Roman Bold" panose="02020603050405020304" charset="0"/>
                <a:ea typeface="宋体" charset="0"/>
                <a:cs typeface="Times New Roman Bold" panose="02020603050405020304" charset="0"/>
              </a:rPr>
              <a:t>Occluded Attention</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每个</a:t>
            </a:r>
            <a:r>
              <a:rPr lang="en-US" altLang="zh-CN">
                <a:latin typeface="Times New Roman Regular" panose="02020603050405020304" charset="0"/>
                <a:ea typeface="宋体" charset="0"/>
                <a:cs typeface="Times New Roman Regular" panose="02020603050405020304" charset="0"/>
              </a:rPr>
              <a:t>token</a:t>
            </a:r>
            <a:r>
              <a:rPr lang="zh-CN" altLang="en-US">
                <a:latin typeface="Times New Roman Regular" panose="02020603050405020304" charset="0"/>
                <a:ea typeface="宋体" charset="0"/>
                <a:cs typeface="Times New Roman Regular" panose="02020603050405020304" charset="0"/>
              </a:rPr>
              <a:t>的规模方面，本文运行</a:t>
            </a:r>
            <a:r>
              <a:rPr lang="en-US" altLang="zh-CN">
                <a:latin typeface="Times New Roman Regular" panose="02020603050405020304" charset="0"/>
                <a:ea typeface="宋体" charset="0"/>
                <a:cs typeface="Times New Roman Regular" panose="02020603050405020304" charset="0"/>
              </a:rPr>
              <a:t>Transformer</a:t>
            </a:r>
            <a:r>
              <a:rPr lang="zh-CN" altLang="en-US">
                <a:latin typeface="Times New Roman Regular" panose="02020603050405020304" charset="0"/>
                <a:ea typeface="宋体" charset="0"/>
                <a:cs typeface="Times New Roman Regular" panose="02020603050405020304" charset="0"/>
              </a:rPr>
              <a:t>的</a:t>
            </a:r>
            <a:r>
              <a:rPr lang="en-US" altLang="zh-CN">
                <a:latin typeface="Times New Roman Regular" panose="02020603050405020304" charset="0"/>
                <a:ea typeface="宋体" charset="0"/>
                <a:cs typeface="Times New Roman Regular" panose="02020603050405020304" charset="0"/>
              </a:rPr>
              <a:t>MSA</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FFN</a:t>
            </a:r>
            <a:r>
              <a:rPr lang="zh-CN" altLang="en-US">
                <a:latin typeface="Times New Roman Regular" panose="02020603050405020304" charset="0"/>
                <a:ea typeface="宋体" charset="0"/>
                <a:cs typeface="Times New Roman Regular" panose="02020603050405020304" charset="0"/>
              </a:rPr>
              <a:t>，通过三个独立的全连接层</a:t>
            </a:r>
            <a:r>
              <a:rPr lang="en-US" altLang="zh-CN">
                <a:latin typeface="Times New Roman Regular" panose="02020603050405020304" charset="0"/>
                <a:ea typeface="宋体" charset="0"/>
                <a:cs typeface="Times New Roman Regular" panose="02020603050405020304" charset="0"/>
              </a:rPr>
              <a:t>FC</a:t>
            </a:r>
            <a:r>
              <a:rPr lang="zh-CN" altLang="en-US">
                <a:latin typeface="Times New Roman Regular" panose="02020603050405020304" charset="0"/>
                <a:ea typeface="宋体" charset="0"/>
                <a:cs typeface="Times New Roman Regular" panose="02020603050405020304" charset="0"/>
              </a:rPr>
              <a:t>，混合token被转换为</a:t>
            </a:r>
            <a:r>
              <a:rPr lang="en-US" altLang="zh-CN">
                <a:latin typeface="Times New Roman Regular" panose="02020603050405020304" charset="0"/>
                <a:ea typeface="宋体" charset="0"/>
                <a:cs typeface="Times New Roman Regular" panose="02020603050405020304" charset="0"/>
              </a:rPr>
              <a:t>Q</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K</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V</a:t>
            </a:r>
            <a:endParaRPr lang="en-US" altLang="zh-CN">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进一步计算多头注意力和所有值</a:t>
            </a:r>
            <a:r>
              <a:rPr lang="zh-CN" altLang="en-US">
                <a:latin typeface="Times New Roman Regular" panose="02020603050405020304" charset="0"/>
                <a:ea typeface="宋体" charset="0"/>
                <a:cs typeface="Times New Roman Regular" panose="02020603050405020304" charset="0"/>
              </a:rPr>
              <a:t>的加权和为：</a:t>
            </a:r>
            <a:endParaRPr lang="zh-CN" altLang="en-US">
              <a:latin typeface="Times New Roman Regular" panose="02020603050405020304" charset="0"/>
              <a:ea typeface="宋体" charset="0"/>
              <a:cs typeface="Times New Roman Regular" panose="02020603050405020304" charset="0"/>
            </a:endParaRPr>
          </a:p>
        </p:txBody>
      </p:sp>
      <p:pic>
        <p:nvPicPr>
          <p:cNvPr id="19" name="图片 18"/>
          <p:cNvPicPr>
            <a:picLocks noChangeAspect="1"/>
          </p:cNvPicPr>
          <p:nvPr/>
        </p:nvPicPr>
        <p:blipFill>
          <a:blip r:embed="rId3"/>
          <a:stretch>
            <a:fillRect/>
          </a:stretch>
        </p:blipFill>
        <p:spPr>
          <a:xfrm>
            <a:off x="9117330" y="3673475"/>
            <a:ext cx="2717800" cy="487680"/>
          </a:xfrm>
          <a:prstGeom prst="rect">
            <a:avLst/>
          </a:prstGeom>
        </p:spPr>
      </p:pic>
      <p:sp>
        <p:nvSpPr>
          <p:cNvPr id="6" name="文本框 5"/>
          <p:cNvSpPr txBox="1"/>
          <p:nvPr/>
        </p:nvSpPr>
        <p:spPr>
          <a:xfrm>
            <a:off x="743585" y="4367530"/>
            <a:ext cx="10390505" cy="1753235"/>
          </a:xfrm>
          <a:prstGeom prst="rect">
            <a:avLst/>
          </a:prstGeom>
          <a:noFill/>
        </p:spPr>
        <p:txBody>
          <a:bodyPr wrap="square" rtlCol="0">
            <a:spAutoFit/>
          </a:bodyPr>
          <a:p>
            <a:pPr algn="l"/>
            <a:r>
              <a:rPr lang="en-US" altLang="zh-CN">
                <a:latin typeface="Times New Roman Regular" panose="02020603050405020304" charset="0"/>
                <a:ea typeface="仿宋" charset="0"/>
                <a:cs typeface="Times New Roman Regular" panose="02020603050405020304" charset="0"/>
                <a:sym typeface="+mn-ea"/>
              </a:rPr>
              <a:t>Tokenization</a:t>
            </a:r>
            <a:r>
              <a:rPr lang="zh-CN" altLang="en-US">
                <a:latin typeface="Times New Roman Regular" panose="02020603050405020304" charset="0"/>
                <a:ea typeface="仿宋" charset="0"/>
                <a:cs typeface="Times New Roman Regular" panose="02020603050405020304" charset="0"/>
                <a:sym typeface="+mn-ea"/>
              </a:rPr>
              <a:t>和</a:t>
            </a:r>
            <a:r>
              <a:rPr lang="en-US" altLang="zh-CN">
                <a:latin typeface="Times New Roman Regular" panose="02020603050405020304" charset="0"/>
                <a:ea typeface="仿宋" charset="0"/>
                <a:cs typeface="Times New Roman Regular" panose="02020603050405020304" charset="0"/>
                <a:sym typeface="+mn-ea"/>
              </a:rPr>
              <a:t>Token Mix-up</a:t>
            </a:r>
            <a:r>
              <a:rPr lang="zh-CN" altLang="en-US">
                <a:latin typeface="Times New Roman Regular" panose="02020603050405020304" charset="0"/>
                <a:ea typeface="仿宋" charset="0"/>
                <a:cs typeface="Times New Roman Regular" panose="02020603050405020304" charset="0"/>
                <a:sym typeface="+mn-ea"/>
              </a:rPr>
              <a:t>阶段得到被展平的</a:t>
            </a:r>
            <a:r>
              <a:rPr lang="en-US" altLang="zh-CN">
                <a:latin typeface="Times New Roman Regular" panose="02020603050405020304" charset="0"/>
                <a:ea typeface="仿宋" charset="0"/>
                <a:cs typeface="Times New Roman Regular" panose="02020603050405020304" charset="0"/>
                <a:sym typeface="+mn-ea"/>
              </a:rPr>
              <a:t>token</a:t>
            </a:r>
            <a:r>
              <a:rPr lang="zh-CN" altLang="en-US">
                <a:latin typeface="Times New Roman Regular" panose="02020603050405020304" charset="0"/>
                <a:ea typeface="仿宋" charset="0"/>
                <a:cs typeface="Times New Roman Regular" panose="02020603050405020304" charset="0"/>
                <a:sym typeface="+mn-ea"/>
              </a:rPr>
              <a:t>输入：</a:t>
            </a:r>
            <a:endParaRPr lang="zh-CN" altLang="en-US">
              <a:latin typeface="Times New Roman Regular" panose="02020603050405020304" charset="0"/>
              <a:ea typeface="仿宋" charset="0"/>
              <a:cs typeface="Times New Roman Regular" panose="02020603050405020304" charset="0"/>
              <a:sym typeface="+mn-ea"/>
            </a:endParaRPr>
          </a:p>
          <a:p>
            <a:pPr algn="l"/>
            <a:r>
              <a:rPr lang="zh-CN" altLang="en-US">
                <a:latin typeface="Times New Roman Regular" panose="02020603050405020304" charset="0"/>
                <a:ea typeface="仿宋" charset="0"/>
                <a:cs typeface="Times New Roman Regular" panose="02020603050405020304" charset="0"/>
              </a:rPr>
              <a:t>我们将查询、键和值分成m个头，以获得更多的多样性，即</a:t>
            </a:r>
            <a:r>
              <a:rPr lang="zh-CN" altLang="en-US">
                <a:latin typeface="Times New Roman Regular" panose="02020603050405020304" charset="0"/>
                <a:ea typeface="仿宋" charset="0"/>
                <a:cs typeface="Times New Roman Regular" panose="02020603050405020304" charset="0"/>
              </a:rPr>
              <a:t>变为：</a:t>
            </a:r>
            <a:endParaRPr lang="zh-CN" altLang="en-US">
              <a:latin typeface="Times New Roman Regular" panose="02020603050405020304" charset="0"/>
              <a:ea typeface="仿宋" charset="0"/>
              <a:cs typeface="Times New Roman Regular" panose="02020603050405020304" charset="0"/>
            </a:endParaRPr>
          </a:p>
          <a:p>
            <a:pPr algn="l"/>
            <a:r>
              <a:rPr lang="zh-CN" altLang="en-US">
                <a:latin typeface="Times New Roman Regular" panose="02020603050405020304" charset="0"/>
                <a:ea typeface="仿宋" charset="0"/>
                <a:cs typeface="Times New Roman Regular" panose="02020603050405020304" charset="0"/>
              </a:rPr>
              <a:t>最后，我们将n个尺度的Transformer的输出连接到原始空间大小，</a:t>
            </a:r>
            <a:endParaRPr lang="zh-CN" altLang="en-US">
              <a:latin typeface="Times New Roman Regular" panose="02020603050405020304" charset="0"/>
              <a:ea typeface="仿宋" charset="0"/>
              <a:cs typeface="Times New Roman Regular" panose="02020603050405020304" charset="0"/>
            </a:endParaRPr>
          </a:p>
          <a:p>
            <a:pPr algn="l"/>
            <a:endParaRPr lang="zh-CN" altLang="en-US">
              <a:latin typeface="Times New Roman Regular" panose="02020603050405020304" charset="0"/>
              <a:ea typeface="仿宋" charset="0"/>
              <a:cs typeface="Times New Roman Regular" panose="02020603050405020304" charset="0"/>
            </a:endParaRPr>
          </a:p>
          <a:p>
            <a:pPr algn="l"/>
            <a:r>
              <a:rPr lang="zh-CN" altLang="en-US">
                <a:latin typeface="Times New Roman Regular" panose="02020603050405020304" charset="0"/>
                <a:ea typeface="仿宋" charset="0"/>
                <a:cs typeface="Times New Roman Regular" panose="02020603050405020304" charset="0"/>
              </a:rPr>
              <a:t>在每个Transformer外面有一个残差连接。经过GAP (global average pooling)层后，提取的特征被送入后续的头部进行box回归、人物/背景分类和行人</a:t>
            </a:r>
            <a:r>
              <a:rPr lang="zh-CN" altLang="en-US">
                <a:latin typeface="Times New Roman Regular" panose="02020603050405020304" charset="0"/>
                <a:ea typeface="仿宋" charset="0"/>
                <a:cs typeface="Times New Roman Regular" panose="02020603050405020304" charset="0"/>
              </a:rPr>
              <a:t>重识别。</a:t>
            </a:r>
            <a:endParaRPr lang="zh-CN" altLang="en-US">
              <a:latin typeface="Times New Roman Regular" panose="02020603050405020304" charset="0"/>
              <a:ea typeface="仿宋" charset="0"/>
              <a:cs typeface="Times New Roman Regular" panose="02020603050405020304" charset="0"/>
            </a:endParaRPr>
          </a:p>
        </p:txBody>
      </p:sp>
      <p:pic>
        <p:nvPicPr>
          <p:cNvPr id="7" name="图片 6"/>
          <p:cNvPicPr>
            <a:picLocks noChangeAspect="1"/>
          </p:cNvPicPr>
          <p:nvPr/>
        </p:nvPicPr>
        <p:blipFill>
          <a:blip r:embed="rId4"/>
          <a:srcRect l="-3763"/>
          <a:stretch>
            <a:fillRect/>
          </a:stretch>
        </p:blipFill>
        <p:spPr>
          <a:xfrm>
            <a:off x="6527800" y="4321810"/>
            <a:ext cx="1167765" cy="368300"/>
          </a:xfrm>
          <a:prstGeom prst="rect">
            <a:avLst/>
          </a:prstGeom>
        </p:spPr>
      </p:pic>
      <p:pic>
        <p:nvPicPr>
          <p:cNvPr id="9" name="图片 8"/>
          <p:cNvPicPr>
            <a:picLocks noChangeAspect="1"/>
          </p:cNvPicPr>
          <p:nvPr/>
        </p:nvPicPr>
        <p:blipFill>
          <a:blip r:embed="rId5"/>
          <a:srcRect l="3519"/>
          <a:stretch>
            <a:fillRect/>
          </a:stretch>
        </p:blipFill>
        <p:spPr>
          <a:xfrm>
            <a:off x="7335520" y="4645025"/>
            <a:ext cx="627380" cy="352425"/>
          </a:xfrm>
          <a:prstGeom prst="rect">
            <a:avLst/>
          </a:prstGeom>
        </p:spPr>
      </p:pic>
      <p:pic>
        <p:nvPicPr>
          <p:cNvPr id="11" name="图片 10"/>
          <p:cNvPicPr>
            <a:picLocks noChangeAspect="1"/>
          </p:cNvPicPr>
          <p:nvPr/>
        </p:nvPicPr>
        <p:blipFill>
          <a:blip r:embed="rId6"/>
          <a:srcRect r="2262"/>
          <a:stretch>
            <a:fillRect/>
          </a:stretch>
        </p:blipFill>
        <p:spPr>
          <a:xfrm>
            <a:off x="7239000" y="4997450"/>
            <a:ext cx="723900" cy="27305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Cascade Transform</a:t>
            </a:r>
            <a:r>
              <a:rPr lang="en-US" altLang="zh-CN" b="0" dirty="0">
                <a:latin typeface="Times New Roman Regular" panose="02020603050405020304" charset="0"/>
                <a:ea typeface="宋体" charset="0"/>
                <a:cs typeface="Times New Roman Regular" panose="02020603050405020304" charset="0"/>
              </a:rPr>
              <a:t>er</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641985" y="1224915"/>
            <a:ext cx="11186795" cy="2030095"/>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在训练阶段，本文所提出的网络是基于端到端训练的，用于行人检测和行人重识别</a:t>
            </a:r>
            <a:endParaRPr lang="zh-CN" altLang="en-US">
              <a:latin typeface="Times New Roman Regular" panose="02020603050405020304" charset="0"/>
              <a:ea typeface="宋体" charset="0"/>
              <a:cs typeface="Times New Roman Regular" panose="02020603050405020304" charset="0"/>
            </a:endParaRPr>
          </a:p>
          <a:p>
            <a:r>
              <a:rPr lang="en-US" altLang="zh-CN" i="1">
                <a:latin typeface="Times New Roman Italic" panose="02020603050405020304" charset="0"/>
                <a:ea typeface="宋体" charset="0"/>
                <a:cs typeface="Times New Roman Italic" panose="02020603050405020304" charset="0"/>
              </a:rPr>
              <a:t>1</a:t>
            </a:r>
            <a:r>
              <a:rPr lang="zh-CN" altLang="en-US">
                <a:latin typeface="Times New Roman Regular" panose="02020603050405020304" charset="0"/>
                <a:ea typeface="宋体" charset="0"/>
                <a:cs typeface="Times New Roman Regular" panose="02020603050405020304" charset="0"/>
              </a:rPr>
              <a:t>）行人检测：行人检测损失</a:t>
            </a:r>
            <a:r>
              <a:rPr lang="en-US" altLang="zh-CN" i="1">
                <a:latin typeface="Times New Roman Italic" panose="02020603050405020304" charset="0"/>
                <a:ea typeface="宋体" charset="0"/>
                <a:cs typeface="Times New Roman Italic" panose="02020603050405020304" charset="0"/>
              </a:rPr>
              <a:t>L</a:t>
            </a:r>
            <a:r>
              <a:rPr lang="en-US" altLang="zh-CN" i="1" baseline="-25000">
                <a:latin typeface="Times New Roman Italic" panose="02020603050405020304" charset="0"/>
                <a:ea typeface="宋体" charset="0"/>
                <a:cs typeface="Times New Roman Italic" panose="02020603050405020304" charset="0"/>
              </a:rPr>
              <a:t>det</a:t>
            </a:r>
            <a:r>
              <a:rPr lang="en-US" altLang="zh-CN">
                <a:latin typeface="Times New Roman Italic" panose="02020603050405020304" charset="0"/>
                <a:ea typeface="宋体" charset="0"/>
                <a:cs typeface="Times New Roman Italic" panose="02020603050405020304" charset="0"/>
              </a:rPr>
              <a:t>由回归和分类损失项组成。前者是真实框和前景框之间回归向量的平滑-</a:t>
            </a:r>
            <a:r>
              <a:rPr lang="en-US" altLang="zh-CN">
                <a:latin typeface="Times New Roman" panose="02020603050405020304" pitchFamily="18" charset="0"/>
                <a:ea typeface="宋体" charset="0"/>
                <a:cs typeface="Times New Roman" panose="02020603050405020304" pitchFamily="18" charset="0"/>
              </a:rPr>
              <a:t>L1</a:t>
            </a:r>
            <a:r>
              <a:rPr lang="en-US" altLang="zh-CN">
                <a:latin typeface="Times New Roman Italic" panose="02020603050405020304" charset="0"/>
                <a:ea typeface="宋体" charset="0"/>
                <a:cs typeface="Times New Roman Italic" panose="02020603050405020304" charset="0"/>
              </a:rPr>
              <a:t>损失，而后者计算估计框预测分类概率的交叉熵损失。</a:t>
            </a:r>
            <a:endParaRPr lang="en-US" altLang="zh-CN">
              <a:latin typeface="Times New Roman Italic" panose="02020603050405020304" charset="0"/>
              <a:ea typeface="宋体" charset="0"/>
              <a:cs typeface="Times New Roman Italic" panose="02020603050405020304" charset="0"/>
            </a:endParaRPr>
          </a:p>
          <a:p>
            <a:r>
              <a:rPr lang="en-US" altLang="zh-CN">
                <a:latin typeface="Times New Roman Italic" panose="02020603050405020304" charset="0"/>
                <a:ea typeface="宋体" charset="0"/>
                <a:cs typeface="Times New Roman Italic" panose="02020603050405020304" charset="0"/>
              </a:rPr>
              <a:t>2</a:t>
            </a:r>
            <a:r>
              <a:rPr lang="zh-CN" altLang="en-US">
                <a:latin typeface="Times New Roman Italic" panose="02020603050405020304" charset="0"/>
                <a:ea typeface="宋体" charset="0"/>
                <a:cs typeface="Times New Roman Italic" panose="02020603050405020304" charset="0"/>
              </a:rPr>
              <a:t>）行人重识别：本文使用经典的非参数在线实例匹配（</a:t>
            </a:r>
            <a:r>
              <a:rPr lang="zh-CN" altLang="en-US">
                <a:latin typeface="Times New Roman" panose="02020603050405020304" pitchFamily="18" charset="0"/>
                <a:ea typeface="宋体" charset="0"/>
                <a:cs typeface="Times New Roman" panose="02020603050405020304" pitchFamily="18" charset="0"/>
              </a:rPr>
              <a:t>Online Instance Matching, OIM</a:t>
            </a:r>
            <a:r>
              <a:rPr lang="zh-CN" altLang="en-US">
                <a:latin typeface="Times New Roman Italic" panose="02020603050405020304" charset="0"/>
                <a:ea typeface="宋体" charset="0"/>
                <a:cs typeface="Times New Roman Italic" panose="02020603050405020304" charset="0"/>
              </a:rPr>
              <a:t>）损失</a:t>
            </a:r>
            <a:r>
              <a:rPr lang="en-US" altLang="zh-CN" i="1">
                <a:latin typeface="Times New Roman Italic" panose="02020603050405020304" charset="0"/>
                <a:ea typeface="宋体" charset="0"/>
                <a:cs typeface="Times New Roman Italic" panose="02020603050405020304" charset="0"/>
                <a:sym typeface="+mn-ea"/>
              </a:rPr>
              <a:t>L</a:t>
            </a:r>
            <a:r>
              <a:rPr lang="en-US" altLang="zh-CN" i="1" baseline="-25000">
                <a:latin typeface="Times New Roman Italic" panose="02020603050405020304" charset="0"/>
                <a:ea typeface="宋体" charset="0"/>
                <a:cs typeface="Times New Roman Italic" panose="02020603050405020304" charset="0"/>
                <a:sym typeface="+mn-ea"/>
              </a:rPr>
              <a:t>OIM</a:t>
            </a:r>
            <a:r>
              <a:rPr lang="zh-CN" altLang="en-US">
                <a:latin typeface="Times New Roman Italic" panose="02020603050405020304" charset="0"/>
                <a:ea typeface="宋体" charset="0"/>
                <a:cs typeface="Times New Roman Italic" panose="02020603050405020304" charset="0"/>
              </a:rPr>
              <a:t>，其维护一个查找表</a:t>
            </a:r>
            <a:r>
              <a:rPr lang="zh-CN" altLang="en-US">
                <a:latin typeface="Times New Roman" panose="02020603050405020304" pitchFamily="18" charset="0"/>
                <a:ea typeface="宋体" charset="0"/>
                <a:cs typeface="Times New Roman" panose="02020603050405020304" pitchFamily="18" charset="0"/>
              </a:rPr>
              <a:t>LUT</a:t>
            </a:r>
            <a:r>
              <a:rPr lang="zh-CN" altLang="en-US">
                <a:latin typeface="Times New Roman Italic" panose="02020603050405020304" charset="0"/>
                <a:ea typeface="宋体" charset="0"/>
                <a:cs typeface="Times New Roman Italic" panose="02020603050405020304" charset="0"/>
              </a:rPr>
              <a:t>和一个循环队列</a:t>
            </a:r>
            <a:r>
              <a:rPr lang="zh-CN" altLang="en-US">
                <a:latin typeface="Times New Roman" panose="02020603050405020304" pitchFamily="18" charset="0"/>
                <a:ea typeface="宋体" charset="0"/>
                <a:cs typeface="Times New Roman" panose="02020603050405020304" pitchFamily="18" charset="0"/>
              </a:rPr>
              <a:t>CQ</a:t>
            </a:r>
            <a:r>
              <a:rPr lang="zh-CN" altLang="en-US">
                <a:latin typeface="Times New Roman Italic" panose="02020603050405020304" charset="0"/>
                <a:ea typeface="宋体" charset="0"/>
                <a:cs typeface="Times New Roman Italic" panose="02020603050405020304" charset="0"/>
              </a:rPr>
              <a:t>，分别存储最近</a:t>
            </a:r>
            <a:r>
              <a:rPr lang="zh-CN" altLang="en-US">
                <a:latin typeface="Times New Roman" panose="02020603050405020304" pitchFamily="18" charset="0"/>
                <a:ea typeface="宋体" charset="0"/>
                <a:cs typeface="Times New Roman" panose="02020603050405020304" pitchFamily="18" charset="0"/>
              </a:rPr>
              <a:t>mini-batch</a:t>
            </a:r>
            <a:r>
              <a:rPr lang="zh-CN" altLang="en-US">
                <a:latin typeface="Times New Roman Italic" panose="02020603050405020304" charset="0"/>
                <a:ea typeface="宋体" charset="0"/>
                <a:cs typeface="Times New Roman Italic" panose="02020603050405020304" charset="0"/>
              </a:rPr>
              <a:t>中所有已标记和未标记身份的特征。我们可以有效地计算</a:t>
            </a:r>
            <a:r>
              <a:rPr lang="zh-CN" altLang="en-US">
                <a:latin typeface="Times New Roman" panose="02020603050405020304" pitchFamily="18" charset="0"/>
                <a:ea typeface="宋体" charset="0"/>
                <a:cs typeface="Times New Roman" panose="02020603050405020304" pitchFamily="18" charset="0"/>
              </a:rPr>
              <a:t>mini-batch</a:t>
            </a:r>
            <a:r>
              <a:rPr lang="zh-CN" altLang="en-US">
                <a:latin typeface="Times New Roman Italic" panose="02020603050405020304" charset="0"/>
                <a:ea typeface="宋体" charset="0"/>
                <a:cs typeface="Times New Roman Italic" panose="02020603050405020304" charset="0"/>
              </a:rPr>
              <a:t>和</a:t>
            </a:r>
            <a:r>
              <a:rPr lang="zh-CN" altLang="en-US">
                <a:latin typeface="Times New Roman" panose="02020603050405020304" pitchFamily="18" charset="0"/>
                <a:ea typeface="宋体" charset="0"/>
                <a:cs typeface="Times New Roman" panose="02020603050405020304" pitchFamily="18" charset="0"/>
              </a:rPr>
              <a:t>LUT/CQ</a:t>
            </a:r>
            <a:r>
              <a:rPr lang="zh-CN" altLang="en-US">
                <a:latin typeface="Times New Roman Italic" panose="02020603050405020304" charset="0"/>
                <a:ea typeface="宋体" charset="0"/>
                <a:cs typeface="Times New Roman Italic" panose="02020603050405020304" charset="0"/>
              </a:rPr>
              <a:t>中样本之间的余弦相似度，用于嵌入学习。除此之外，添加了另一个交叉熵损失函数</a:t>
            </a:r>
            <a:r>
              <a:rPr lang="en-US" altLang="zh-CN">
                <a:latin typeface="Times New Roman Italic" panose="02020603050405020304" charset="0"/>
                <a:ea typeface="宋体" charset="0"/>
                <a:cs typeface="Times New Roman Italic" panose="02020603050405020304" charset="0"/>
              </a:rPr>
              <a:t>L</a:t>
            </a:r>
            <a:r>
              <a:rPr lang="en-US" altLang="zh-CN" i="1" baseline="-25000">
                <a:latin typeface="Times New Roman Italic" panose="02020603050405020304" charset="0"/>
                <a:ea typeface="宋体" charset="0"/>
                <a:cs typeface="Times New Roman Italic" panose="02020603050405020304" charset="0"/>
              </a:rPr>
              <a:t>ID</a:t>
            </a:r>
            <a:r>
              <a:rPr lang="zh-CN" altLang="en-US">
                <a:latin typeface="Times New Roman Italic" panose="02020603050405020304" charset="0"/>
                <a:ea typeface="宋体" charset="0"/>
                <a:cs typeface="Times New Roman Italic" panose="02020603050405020304" charset="0"/>
              </a:rPr>
              <a:t>来预测行人的身份，以进行额外的</a:t>
            </a:r>
            <a:r>
              <a:rPr lang="zh-CN" altLang="en-US">
                <a:latin typeface="Times New Roman" panose="02020603050405020304" pitchFamily="18" charset="0"/>
                <a:ea typeface="宋体" charset="0"/>
                <a:cs typeface="Times New Roman" panose="02020603050405020304" pitchFamily="18" charset="0"/>
              </a:rPr>
              <a:t>ID</a:t>
            </a:r>
            <a:r>
              <a:rPr lang="zh-CN" altLang="en-US">
                <a:latin typeface="Times New Roman Italic" panose="02020603050405020304" charset="0"/>
                <a:ea typeface="宋体" charset="0"/>
                <a:cs typeface="Times New Roman Italic" panose="02020603050405020304" charset="0"/>
              </a:rPr>
              <a:t>级监督。</a:t>
            </a:r>
            <a:endParaRPr lang="zh-CN" altLang="en-US">
              <a:latin typeface="Times New Roman Italic" panose="02020603050405020304" charset="0"/>
              <a:ea typeface="宋体" charset="0"/>
              <a:cs typeface="Times New Roman Italic" panose="02020603050405020304" charset="0"/>
            </a:endParaRPr>
          </a:p>
        </p:txBody>
      </p:sp>
      <p:sp>
        <p:nvSpPr>
          <p:cNvPr id="4" name="文本框 3"/>
          <p:cNvSpPr txBox="1"/>
          <p:nvPr/>
        </p:nvSpPr>
        <p:spPr>
          <a:xfrm>
            <a:off x="644525" y="3545840"/>
            <a:ext cx="10902950" cy="2306955"/>
          </a:xfrm>
          <a:prstGeom prst="rect">
            <a:avLst/>
          </a:prstGeom>
          <a:noFill/>
        </p:spPr>
        <p:txBody>
          <a:bodyPr wrap="square" rtlCol="0">
            <a:spAutoFit/>
          </a:bodyPr>
          <a:p>
            <a:r>
              <a:rPr lang="en-US" altLang="zh-CN">
                <a:latin typeface="Times New Roman Regular" panose="02020603050405020304" charset="0"/>
                <a:ea typeface="宋体" charset="0"/>
              </a:rPr>
              <a:t>COAT</a:t>
            </a:r>
            <a:r>
              <a:rPr lang="zh-CN" altLang="en-US">
                <a:latin typeface="Times New Roman Regular" panose="02020603050405020304" charset="0"/>
                <a:ea typeface="宋体" charset="0"/>
              </a:rPr>
              <a:t>方法的损失函数如公式</a:t>
            </a:r>
            <a:r>
              <a:rPr lang="en-US" altLang="zh-CN">
                <a:latin typeface="Times New Roman Regular" panose="02020603050405020304" charset="0"/>
                <a:ea typeface="宋体" charset="0"/>
              </a:rPr>
              <a:t>(4)</a:t>
            </a:r>
            <a:r>
              <a:rPr lang="zh-CN" altLang="en-US">
                <a:latin typeface="Times New Roman Regular" panose="02020603050405020304" charset="0"/>
                <a:ea typeface="宋体" charset="0"/>
              </a:rPr>
              <a:t>所示：</a:t>
            </a:r>
            <a:endParaRPr lang="zh-CN" altLang="en-US">
              <a:latin typeface="Times New Roman Regular" panose="02020603050405020304" charset="0"/>
              <a:ea typeface="宋体" charset="0"/>
            </a:endParaRPr>
          </a:p>
          <a:p>
            <a:endParaRPr lang="zh-CN" altLang="en-US">
              <a:latin typeface="Times New Roman Regular" panose="02020603050405020304" charset="0"/>
              <a:ea typeface="宋体" charset="0"/>
            </a:endParaRPr>
          </a:p>
          <a:p>
            <a:endParaRPr lang="zh-CN" altLang="en-US">
              <a:latin typeface="Times New Roman Regular" panose="02020603050405020304" charset="0"/>
              <a:ea typeface="宋体" charset="0"/>
            </a:endParaRPr>
          </a:p>
          <a:p>
            <a:endParaRPr lang="zh-CN" altLang="en-US">
              <a:latin typeface="Times New Roman Regular" panose="02020603050405020304" charset="0"/>
              <a:ea typeface="宋体" charset="0"/>
            </a:endParaRPr>
          </a:p>
          <a:p>
            <a:endParaRPr lang="zh-CN" altLang="en-US">
              <a:latin typeface="Times New Roman Regular" panose="02020603050405020304" charset="0"/>
              <a:ea typeface="宋体" charset="0"/>
            </a:endParaRPr>
          </a:p>
          <a:p>
            <a:endParaRPr lang="zh-CN" altLang="en-US">
              <a:latin typeface="Times New Roman Regular" panose="02020603050405020304" charset="0"/>
              <a:ea typeface="宋体" charset="0"/>
            </a:endParaRPr>
          </a:p>
          <a:p>
            <a:r>
              <a:rPr lang="zh-CN" altLang="en-US">
                <a:latin typeface="Times New Roman Regular" panose="02020603050405020304" charset="0"/>
                <a:ea typeface="宋体" charset="0"/>
              </a:rPr>
              <a:t>T是级联阶段的数量，利用λ</a:t>
            </a:r>
            <a:r>
              <a:rPr lang="zh-CN" altLang="en-US" baseline="-25000">
                <a:latin typeface="Times New Roman Regular" panose="02020603050405020304" charset="0"/>
                <a:ea typeface="宋体" charset="0"/>
              </a:rPr>
              <a:t>OIM</a:t>
            </a:r>
            <a:r>
              <a:rPr lang="zh-CN" altLang="en-US">
                <a:latin typeface="Times New Roman Regular" panose="02020603050405020304" charset="0"/>
                <a:ea typeface="宋体" charset="0"/>
              </a:rPr>
              <a:t>和λ</a:t>
            </a:r>
            <a:r>
              <a:rPr lang="zh-CN" altLang="en-US" baseline="-25000">
                <a:latin typeface="Times New Roman Regular" panose="02020603050405020304" charset="0"/>
                <a:ea typeface="宋体" charset="0"/>
              </a:rPr>
              <a:t>ID</a:t>
            </a:r>
            <a:r>
              <a:rPr lang="zh-CN" altLang="en-US">
                <a:latin typeface="Times New Roman Regular" panose="02020603050405020304" charset="0"/>
                <a:ea typeface="宋体" charset="0"/>
              </a:rPr>
              <a:t>系数平衡OIM和ID损失。</a:t>
            </a:r>
            <a:endParaRPr lang="zh-CN" altLang="en-US">
              <a:latin typeface="Times New Roman Regular" panose="02020603050405020304" charset="0"/>
              <a:ea typeface="宋体" charset="0"/>
            </a:endParaRPr>
          </a:p>
          <a:p>
            <a:r>
              <a:rPr lang="zh-CN" altLang="en-US">
                <a:latin typeface="Times New Roman Regular" panose="02020603050405020304" charset="0"/>
                <a:ea typeface="宋体" charset="0"/>
              </a:rPr>
              <a:t>I(t&gt;1)是表示我们在第一阶段不考虑行人重识别损失的指标函数。</a:t>
            </a:r>
            <a:endParaRPr lang="zh-CN" altLang="en-US">
              <a:latin typeface="Times New Roman Regular" panose="02020603050405020304" charset="0"/>
              <a:ea typeface="宋体" charset="0"/>
            </a:endParaRPr>
          </a:p>
        </p:txBody>
      </p:sp>
      <p:pic>
        <p:nvPicPr>
          <p:cNvPr id="6" name="图片 5"/>
          <p:cNvPicPr>
            <a:picLocks noChangeAspect="1"/>
          </p:cNvPicPr>
          <p:nvPr/>
        </p:nvPicPr>
        <p:blipFill>
          <a:blip r:embed="rId1"/>
          <a:stretch>
            <a:fillRect/>
          </a:stretch>
        </p:blipFill>
        <p:spPr>
          <a:xfrm>
            <a:off x="644525" y="3986530"/>
            <a:ext cx="5676265" cy="10414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nvPicPr>
        <p:blipFill>
          <a:blip r:embed="rId1"/>
          <a:stretch>
            <a:fillRect/>
          </a:stretch>
        </p:blipFill>
        <p:spPr>
          <a:xfrm>
            <a:off x="763905" y="621665"/>
            <a:ext cx="3894455" cy="5856605"/>
          </a:xfrm>
          <a:prstGeom prst="rect">
            <a:avLst/>
          </a:prstGeom>
        </p:spPr>
      </p:pic>
      <p:pic>
        <p:nvPicPr>
          <p:cNvPr id="8" name="图片 7"/>
          <p:cNvPicPr>
            <a:picLocks noChangeAspect="1"/>
          </p:cNvPicPr>
          <p:nvPr/>
        </p:nvPicPr>
        <p:blipFill>
          <a:blip r:embed="rId2"/>
          <a:stretch>
            <a:fillRect/>
          </a:stretch>
        </p:blipFill>
        <p:spPr>
          <a:xfrm>
            <a:off x="6296025" y="3734435"/>
            <a:ext cx="4281805" cy="2072640"/>
          </a:xfrm>
          <a:prstGeom prst="rect">
            <a:avLst/>
          </a:prstGeom>
        </p:spPr>
      </p:pic>
      <p:pic>
        <p:nvPicPr>
          <p:cNvPr id="9" name="图片 8"/>
          <p:cNvPicPr>
            <a:picLocks noChangeAspect="1"/>
          </p:cNvPicPr>
          <p:nvPr/>
        </p:nvPicPr>
        <p:blipFill>
          <a:blip r:embed="rId3"/>
          <a:stretch>
            <a:fillRect/>
          </a:stretch>
        </p:blipFill>
        <p:spPr>
          <a:xfrm>
            <a:off x="5526405" y="786130"/>
            <a:ext cx="5455285" cy="2459990"/>
          </a:xfrm>
          <a:prstGeom prst="rect">
            <a:avLst/>
          </a:prstGeom>
        </p:spPr>
      </p:pic>
      <p:sp>
        <p:nvSpPr>
          <p:cNvPr id="10" name="文本框 9"/>
          <p:cNvSpPr txBox="1"/>
          <p:nvPr/>
        </p:nvSpPr>
        <p:spPr>
          <a:xfrm>
            <a:off x="7705725" y="3366135"/>
            <a:ext cx="1097280" cy="368300"/>
          </a:xfrm>
          <a:prstGeom prst="rect">
            <a:avLst/>
          </a:prstGeom>
          <a:noFill/>
        </p:spPr>
        <p:txBody>
          <a:bodyPr wrap="none" rtlCol="0">
            <a:spAutoFit/>
          </a:bodyPr>
          <a:p>
            <a:pPr algn="l"/>
            <a:r>
              <a:rPr lang="zh-CN" altLang="en-US">
                <a:latin typeface="楷体" charset="0"/>
                <a:ea typeface="楷体" charset="0"/>
              </a:rPr>
              <a:t>定</a:t>
            </a:r>
            <a:r>
              <a:rPr lang="zh-CN" altLang="en-US">
                <a:latin typeface="楷体" charset="0"/>
                <a:ea typeface="楷体" charset="0"/>
              </a:rPr>
              <a:t>性结果</a:t>
            </a:r>
            <a:endParaRPr lang="zh-CN" altLang="en-US">
              <a:latin typeface="楷体" charset="0"/>
              <a:ea typeface="楷体" charset="0"/>
            </a:endParaRPr>
          </a:p>
        </p:txBody>
      </p:sp>
      <p:sp>
        <p:nvSpPr>
          <p:cNvPr id="12" name="文本框 11"/>
          <p:cNvSpPr txBox="1"/>
          <p:nvPr/>
        </p:nvSpPr>
        <p:spPr>
          <a:xfrm>
            <a:off x="5995670" y="5950585"/>
            <a:ext cx="4516120" cy="368300"/>
          </a:xfrm>
          <a:prstGeom prst="rect">
            <a:avLst/>
          </a:prstGeom>
          <a:noFill/>
        </p:spPr>
        <p:txBody>
          <a:bodyPr wrap="none" rtlCol="0">
            <a:spAutoFit/>
          </a:bodyPr>
          <a:p>
            <a:pPr algn="l"/>
            <a:r>
              <a:rPr lang="zh-CN" altLang="en-US">
                <a:latin typeface="楷体" charset="0"/>
                <a:ea typeface="楷体" charset="0"/>
                <a:cs typeface="楷体" charset="0"/>
              </a:rPr>
              <a:t>增加</a:t>
            </a:r>
            <a:r>
              <a:rPr lang="en-US" altLang="zh-CN">
                <a:latin typeface="楷体" charset="0"/>
                <a:ea typeface="楷体" charset="0"/>
                <a:cs typeface="楷体" charset="0"/>
              </a:rPr>
              <a:t>gallery</a:t>
            </a:r>
            <a:r>
              <a:rPr lang="zh-CN" altLang="en-US">
                <a:latin typeface="楷体" charset="0"/>
                <a:ea typeface="楷体" charset="0"/>
                <a:cs typeface="楷体" charset="0"/>
              </a:rPr>
              <a:t>大小时比较竞争方法的mAP分数</a:t>
            </a:r>
            <a:endParaRPr lang="zh-CN" altLang="en-US">
              <a:latin typeface="楷体" charset="0"/>
              <a:ea typeface="楷体" charset="0"/>
              <a:cs typeface="楷体"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780415" y="623570"/>
            <a:ext cx="6947535" cy="1476375"/>
          </a:xfrm>
          <a:prstGeom prst="rect">
            <a:avLst/>
          </a:prstGeom>
          <a:noFill/>
        </p:spPr>
        <p:txBody>
          <a:bodyPr wrap="none" rtlCol="0">
            <a:spAutoFit/>
          </a:bodyPr>
          <a:p>
            <a:pPr marL="285750" indent="-285750" algn="l">
              <a:buFont typeface="Arial" panose="020B0604020202090204" pitchFamily="34" charset="0"/>
              <a:buChar char="•"/>
            </a:pPr>
            <a:r>
              <a:rPr lang="en-US" altLang="zh-CN">
                <a:latin typeface="Times New Roman Regular" panose="02020603050405020304" charset="0"/>
                <a:cs typeface="Times New Roman Regular" panose="02020603050405020304" charset="0"/>
                <a:sym typeface="+mn-ea"/>
              </a:rPr>
              <a:t>image size</a:t>
            </a:r>
            <a:r>
              <a:rPr lang="zh-CN" altLang="en-US">
                <a:latin typeface="Times New Roman Regular" panose="02020603050405020304" charset="0"/>
                <a:cs typeface="Times New Roman Regular" panose="02020603050405020304" charset="0"/>
                <a:sym typeface="+mn-ea"/>
              </a:rPr>
              <a:t>：900 × 1500</a:t>
            </a:r>
            <a:endParaRPr lang="zh-CN" altLang="en-US">
              <a:latin typeface="Times New Roman Regular" panose="02020603050405020304" charset="0"/>
              <a:cs typeface="Times New Roman Regular" panose="02020603050405020304" charset="0"/>
              <a:sym typeface="+mn-ea"/>
            </a:endParaRPr>
          </a:p>
          <a:p>
            <a:pPr marL="285750" indent="-285750" algn="l">
              <a:buFont typeface="Arial" panose="020B0604020202090204" pitchFamily="34" charset="0"/>
              <a:buChar char="•"/>
            </a:pPr>
            <a:r>
              <a:rPr lang="en-US" altLang="zh-CN">
                <a:latin typeface="Times New Roman Regular" panose="02020603050405020304" charset="0"/>
                <a:cs typeface="Times New Roman Regular" panose="02020603050405020304" charset="0"/>
                <a:sym typeface="+mn-ea"/>
              </a:rPr>
              <a:t>Datasets</a:t>
            </a:r>
            <a:r>
              <a:rPr lang="zh-CN" altLang="en-US">
                <a:latin typeface="Times New Roman Regular" panose="02020603050405020304" charset="0"/>
                <a:cs typeface="Times New Roman Regular" panose="02020603050405020304" charset="0"/>
                <a:sym typeface="+mn-ea"/>
              </a:rPr>
              <a:t>：CUHK-SYSU、</a:t>
            </a:r>
            <a:r>
              <a:rPr lang="en-US" altLang="zh-CN">
                <a:latin typeface="Times New Roman Regular" panose="02020603050405020304" charset="0"/>
                <a:cs typeface="Times New Roman Regular" panose="02020603050405020304" charset="0"/>
                <a:sym typeface="+mn-ea"/>
              </a:rPr>
              <a:t>PRW</a:t>
            </a:r>
            <a:endParaRPr lang="en-US" altLang="zh-CN">
              <a:latin typeface="Times New Roman Regular" panose="02020603050405020304" charset="0"/>
              <a:cs typeface="Times New Roman Regular" panose="02020603050405020304" charset="0"/>
              <a:sym typeface="+mn-ea"/>
            </a:endParaRPr>
          </a:p>
          <a:p>
            <a:pPr marL="285750" indent="-285750" algn="l">
              <a:buFont typeface="Arial" panose="020B0604020202090204" pitchFamily="34" charset="0"/>
              <a:buChar char="•"/>
            </a:pPr>
            <a:r>
              <a:rPr lang="zh-CN" altLang="en-US">
                <a:latin typeface="Times New Roman Regular" panose="02020603050405020304" charset="0"/>
                <a:ea typeface="宋体" charset="0"/>
                <a:sym typeface="+mn-ea"/>
              </a:rPr>
              <a:t>T</a:t>
            </a:r>
            <a:r>
              <a:rPr lang="en-US" altLang="zh-CN">
                <a:latin typeface="Times New Roman Regular" panose="02020603050405020304" charset="0"/>
                <a:ea typeface="宋体" charset="0"/>
                <a:sym typeface="+mn-ea"/>
              </a:rPr>
              <a:t>=3</a:t>
            </a:r>
            <a:r>
              <a:rPr lang="zh-CN" altLang="en-US">
                <a:latin typeface="Times New Roman Regular" panose="02020603050405020304" charset="0"/>
                <a:ea typeface="宋体" charset="0"/>
                <a:sym typeface="+mn-ea"/>
              </a:rPr>
              <a:t>，λ</a:t>
            </a:r>
            <a:r>
              <a:rPr lang="zh-CN" altLang="en-US" baseline="-25000">
                <a:latin typeface="Times New Roman Regular" panose="02020603050405020304" charset="0"/>
                <a:ea typeface="宋体" charset="0"/>
                <a:sym typeface="+mn-ea"/>
              </a:rPr>
              <a:t>OIM</a:t>
            </a:r>
            <a:r>
              <a:rPr lang="en-US" altLang="zh-CN">
                <a:latin typeface="Times New Roman Regular" panose="02020603050405020304" charset="0"/>
                <a:ea typeface="宋体" charset="0"/>
                <a:sym typeface="+mn-ea"/>
              </a:rPr>
              <a:t>=</a:t>
            </a:r>
            <a:r>
              <a:rPr lang="zh-CN" altLang="en-US">
                <a:latin typeface="Times New Roman Regular" panose="02020603050405020304" charset="0"/>
                <a:ea typeface="宋体" charset="0"/>
                <a:sym typeface="+mn-ea"/>
              </a:rPr>
              <a:t>λ</a:t>
            </a:r>
            <a:r>
              <a:rPr lang="zh-CN" altLang="en-US" baseline="-25000">
                <a:latin typeface="Times New Roman Regular" panose="02020603050405020304" charset="0"/>
                <a:ea typeface="宋体" charset="0"/>
                <a:sym typeface="+mn-ea"/>
              </a:rPr>
              <a:t>ID</a:t>
            </a:r>
            <a:r>
              <a:rPr lang="en-US" altLang="zh-CN">
                <a:latin typeface="Times New Roman Regular" panose="02020603050405020304" charset="0"/>
                <a:ea typeface="宋体" charset="0"/>
                <a:sym typeface="+mn-ea"/>
              </a:rPr>
              <a:t>=0.5</a:t>
            </a:r>
            <a:endParaRPr lang="zh-CN" altLang="en-US">
              <a:latin typeface="Times New Roman Regular" panose="02020603050405020304" charset="0"/>
              <a:ea typeface="宋体"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sym typeface="+mn-ea"/>
              </a:rPr>
              <a:t>I(t&gt;1)是表示我们在第一阶段不考虑行人重识别损失的指标函数。</a:t>
            </a:r>
            <a:endParaRPr lang="zh-CN" altLang="en-US">
              <a:latin typeface="Times New Roman Regular" panose="02020603050405020304" charset="0"/>
              <a:ea typeface="宋体" charset="0"/>
              <a:sym typeface="+mn-ea"/>
            </a:endParaRPr>
          </a:p>
          <a:p>
            <a:pPr marL="285750" indent="-285750" algn="l">
              <a:buFont typeface="Arial" panose="020B0604020202090204" pitchFamily="34" charset="0"/>
              <a:buChar char="•"/>
            </a:pPr>
            <a:endParaRPr lang="zh-CN" altLang="en-US"/>
          </a:p>
        </p:txBody>
      </p:sp>
      <p:pic>
        <p:nvPicPr>
          <p:cNvPr id="6" name="图片 5"/>
          <p:cNvPicPr>
            <a:picLocks noChangeAspect="1"/>
          </p:cNvPicPr>
          <p:nvPr/>
        </p:nvPicPr>
        <p:blipFill>
          <a:blip r:embed="rId1"/>
          <a:stretch>
            <a:fillRect/>
          </a:stretch>
        </p:blipFill>
        <p:spPr>
          <a:xfrm>
            <a:off x="4394200" y="746125"/>
            <a:ext cx="4206240" cy="771525"/>
          </a:xfrm>
          <a:prstGeom prst="rect">
            <a:avLst/>
          </a:prstGeom>
        </p:spPr>
      </p:pic>
      <p:pic>
        <p:nvPicPr>
          <p:cNvPr id="4" name="图片 3"/>
          <p:cNvPicPr>
            <a:picLocks noChangeAspect="1"/>
          </p:cNvPicPr>
          <p:nvPr/>
        </p:nvPicPr>
        <p:blipFill>
          <a:blip r:embed="rId2"/>
          <a:stretch>
            <a:fillRect/>
          </a:stretch>
        </p:blipFill>
        <p:spPr>
          <a:xfrm>
            <a:off x="780415" y="1885950"/>
            <a:ext cx="4689475" cy="4665980"/>
          </a:xfrm>
          <a:prstGeom prst="rect">
            <a:avLst/>
          </a:prstGeom>
        </p:spPr>
      </p:pic>
      <p:sp>
        <p:nvSpPr>
          <p:cNvPr id="5" name="文本框 4"/>
          <p:cNvSpPr txBox="1"/>
          <p:nvPr/>
        </p:nvSpPr>
        <p:spPr>
          <a:xfrm>
            <a:off x="5730240" y="2002790"/>
            <a:ext cx="5559425" cy="1476375"/>
          </a:xfrm>
          <a:prstGeom prst="rect">
            <a:avLst/>
          </a:prstGeom>
          <a:noFill/>
        </p:spPr>
        <p:txBody>
          <a:bodyPr wrap="square" rtlCol="0">
            <a:spAutoFit/>
          </a:bodyPr>
          <a:p>
            <a:pPr algn="l"/>
            <a:r>
              <a:rPr lang="zh-CN" altLang="en-US">
                <a:latin typeface="楷体" charset="0"/>
                <a:ea typeface="楷体" charset="0"/>
                <a:cs typeface="楷体" charset="0"/>
              </a:rPr>
              <a:t>PRW上COAT不同级联变体的比较</a:t>
            </a:r>
            <a:endParaRPr lang="zh-CN" altLang="en-US">
              <a:latin typeface="楷体" charset="0"/>
              <a:ea typeface="楷体" charset="0"/>
              <a:cs typeface="楷体" charset="0"/>
            </a:endParaRPr>
          </a:p>
          <a:p>
            <a:pPr algn="l"/>
            <a:r>
              <a:rPr lang="zh-CN" altLang="en-US">
                <a:latin typeface="Times New Roman Regular" panose="02020603050405020304" charset="0"/>
                <a:ea typeface="仿宋" charset="0"/>
                <a:cs typeface="Times New Roman Regular" panose="02020603050405020304" charset="0"/>
              </a:rPr>
              <a:t>“%”：使用与方法[6,20,32]相同的ResNet块(conv5)；</a:t>
            </a:r>
            <a:endParaRPr lang="zh-CN" altLang="en-US">
              <a:latin typeface="Times New Roman Regular" panose="02020603050405020304" charset="0"/>
              <a:ea typeface="仿宋" charset="0"/>
              <a:cs typeface="Times New Roman Regular" panose="02020603050405020304" charset="0"/>
            </a:endParaRPr>
          </a:p>
          <a:p>
            <a:pPr algn="l"/>
            <a:r>
              <a:rPr lang="zh-CN" altLang="en-US">
                <a:latin typeface="Times New Roman Regular" panose="02020603050405020304" charset="0"/>
                <a:ea typeface="仿宋" charset="0"/>
                <a:cs typeface="Times New Roman Regular" panose="02020603050405020304" charset="0"/>
              </a:rPr>
              <a:t>“!”：在每个阶段使用所提出的Transformer；</a:t>
            </a:r>
            <a:endParaRPr lang="zh-CN" altLang="en-US">
              <a:latin typeface="Times New Roman Regular" panose="02020603050405020304" charset="0"/>
              <a:ea typeface="仿宋" charset="0"/>
              <a:cs typeface="Times New Roman Regular" panose="02020603050405020304" charset="0"/>
            </a:endParaRPr>
          </a:p>
          <a:p>
            <a:pPr algn="l"/>
            <a:r>
              <a:rPr lang="zh-CN" altLang="en-US">
                <a:latin typeface="Times New Roman Regular" panose="02020603050405020304" charset="0"/>
                <a:ea typeface="仿宋" charset="0"/>
                <a:cs typeface="Times New Roman Regular" panose="02020603050405020304" charset="0"/>
              </a:rPr>
              <a:t>“†”：没有行人重识别损失的头；</a:t>
            </a:r>
            <a:endParaRPr lang="zh-CN" altLang="en-US">
              <a:latin typeface="Times New Roman Regular" panose="02020603050405020304" charset="0"/>
              <a:ea typeface="仿宋" charset="0"/>
              <a:cs typeface="Times New Roman Regular" panose="02020603050405020304" charset="0"/>
            </a:endParaRPr>
          </a:p>
          <a:p>
            <a:pPr algn="l"/>
            <a:r>
              <a:rPr lang="zh-CN" altLang="en-US">
                <a:latin typeface="Times New Roman Regular" panose="02020603050405020304" charset="0"/>
                <a:ea typeface="仿宋" charset="0"/>
                <a:cs typeface="Times New Roman Regular" panose="02020603050405020304" charset="0"/>
              </a:rPr>
              <a:t>灰色高亮：为我们的最终系统选择的参数；</a:t>
            </a:r>
            <a:endParaRPr lang="zh-CN" altLang="en-US">
              <a:latin typeface="Times New Roman Regular" panose="02020603050405020304" charset="0"/>
              <a:ea typeface="仿宋" charset="0"/>
              <a:cs typeface="Times New Roman Regular" panose="02020603050405020304" charset="0"/>
            </a:endParaRPr>
          </a:p>
        </p:txBody>
      </p:sp>
      <p:sp>
        <p:nvSpPr>
          <p:cNvPr id="7" name="文本框 6"/>
          <p:cNvSpPr txBox="1"/>
          <p:nvPr/>
        </p:nvSpPr>
        <p:spPr>
          <a:xfrm>
            <a:off x="5906770" y="3805555"/>
            <a:ext cx="6083300" cy="2030095"/>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1）每个阶段用ResNet块(conv5)替换遮挡注意Transformer。如下表1(a)所示，级联结构在增加更多阶段时显著提高了人搜索的精度；</a:t>
            </a:r>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2）当作者们引入所提出的遮挡注意Transformer时，其性能得到了进一步的改善(见下表1(b))，表明的遮挡注意Transformer的有效性；</a:t>
            </a:r>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3）此外，级联设计中不断增加的IoU阈值提高了搜索性能；</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1778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889125" y="2710815"/>
            <a:ext cx="8460740" cy="1198880"/>
          </a:xfrm>
          <a:prstGeom prst="rect">
            <a:avLst/>
          </a:prstGeom>
          <a:noFill/>
        </p:spPr>
        <p:txBody>
          <a:bodyPr wrap="square" rtlCol="0">
            <a:spAutoFit/>
          </a:bodyPr>
          <a:lstStyle/>
          <a:p>
            <a:pPr algn="ctr"/>
            <a:r>
              <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rPr>
              <a:t>PSTR: End-to-End One-Step Person Search With Transformers</a:t>
            </a: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p:txBody>
      </p:sp>
      <p:sp>
        <p:nvSpPr>
          <p:cNvPr id="31" name="文本框 30"/>
          <p:cNvSpPr txBox="1"/>
          <p:nvPr/>
        </p:nvSpPr>
        <p:spPr>
          <a:xfrm>
            <a:off x="1964690" y="4264660"/>
            <a:ext cx="8374380" cy="1938020"/>
          </a:xfrm>
          <a:prstGeom prst="rect">
            <a:avLst/>
          </a:prstGeom>
          <a:noFill/>
        </p:spPr>
        <p:txBody>
          <a:bodyPr wrap="square" rtlCol="0">
            <a:spAutoFit/>
          </a:bodyPr>
          <a:lstStyle/>
          <a:p>
            <a:pPr algn="ctr">
              <a:lnSpc>
                <a:spcPct val="150000"/>
              </a:lnSpc>
            </a:pP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a:t>
            </a: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杨思洁</a:t>
            </a: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b="1" dirty="0">
                <a:latin typeface="黑体" panose="02010609060101010101" charset="-122"/>
                <a:ea typeface="黑体" panose="02010609060101010101" charset="-122"/>
                <a:cs typeface="黑体" panose="02010609060101010101" charset="-122"/>
                <a:sym typeface="+mn-ea"/>
              </a:rPr>
              <a:t>二</a:t>
            </a:r>
            <a:r>
              <a:rPr lang="en-US" altLang="zh-CN" sz="2000" b="1" dirty="0">
                <a:latin typeface="黑体" panose="02010609060101010101" charset="-122"/>
                <a:ea typeface="黑体" panose="02010609060101010101" charset="-122"/>
                <a:cs typeface="黑体" panose="02010609060101010101" charset="-122"/>
                <a:sym typeface="+mn-ea"/>
              </a:rPr>
              <a:t>0</a:t>
            </a:r>
            <a:r>
              <a:rPr lang="zh-CN" altLang="zh-CN" sz="2000" b="1" dirty="0">
                <a:latin typeface="黑体" panose="02010609060101010101" charset="-122"/>
                <a:ea typeface="黑体" panose="02010609060101010101" charset="-122"/>
                <a:cs typeface="黑体" panose="02010609060101010101" charset="-122"/>
                <a:sym typeface="+mn-ea"/>
              </a:rPr>
              <a:t>二三年九月八</a:t>
            </a:r>
            <a:r>
              <a:rPr lang="zh-CN" altLang="en-US" sz="2000" b="1" dirty="0">
                <a:latin typeface="黑体" panose="02010609060101010101" charset="-122"/>
                <a:ea typeface="黑体" panose="02010609060101010101" charset="-122"/>
                <a:cs typeface="黑体" panose="02010609060101010101" charset="-122"/>
                <a:sym typeface="+mn-ea"/>
              </a:rPr>
              <a:t>日</a:t>
            </a:r>
            <a:endParaRPr lang="zh-CN" altLang="zh-CN" sz="2000" b="1"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38504" y="947282"/>
            <a:ext cx="1353631" cy="1035626"/>
            <a:chOff x="3385106" y="987574"/>
            <a:chExt cx="1258902" cy="972000"/>
          </a:xfrm>
        </p:grpSpPr>
        <p:sp>
          <p:nvSpPr>
            <p:cNvPr id="3" name="椭圆 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4" name="椭圆 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6" name="圆角矩形 7"/>
          <p:cNvSpPr/>
          <p:nvPr/>
        </p:nvSpPr>
        <p:spPr>
          <a:xfrm>
            <a:off x="6627815" y="110760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7" name="学论网--www.xuelun.me"/>
          <p:cNvSpPr/>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8" name="学论网--www.xuelun.me"/>
          <p:cNvSpPr/>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139" y="2031862"/>
            <a:ext cx="1353631" cy="1035626"/>
            <a:chOff x="3385106" y="987574"/>
            <a:chExt cx="1258902" cy="972000"/>
          </a:xfrm>
        </p:grpSpPr>
        <p:sp>
          <p:nvSpPr>
            <p:cNvPr id="11" name="椭圆 1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nvSpPr>
        <p:spPr>
          <a:xfrm>
            <a:off x="6628450" y="218393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139" y="3137397"/>
            <a:ext cx="1353631" cy="1035626"/>
            <a:chOff x="3385106" y="987574"/>
            <a:chExt cx="1258902" cy="972000"/>
          </a:xfrm>
        </p:grpSpPr>
        <p:sp>
          <p:nvSpPr>
            <p:cNvPr id="16" name="椭圆 15"/>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nvSpPr>
        <p:spPr>
          <a:xfrm>
            <a:off x="6628450" y="328692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Method</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20" name="组合 19"/>
          <p:cNvGrpSpPr/>
          <p:nvPr/>
        </p:nvGrpSpPr>
        <p:grpSpPr>
          <a:xfrm>
            <a:off x="5337869" y="4206102"/>
            <a:ext cx="1353631" cy="1035626"/>
            <a:chOff x="3385106" y="987574"/>
            <a:chExt cx="1258902" cy="972000"/>
          </a:xfrm>
        </p:grpSpPr>
        <p:sp>
          <p:nvSpPr>
            <p:cNvPr id="21" name="椭圆 2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nvSpPr>
        <p:spPr>
          <a:xfrm>
            <a:off x="6627815" y="435245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30" name="组合 29"/>
          <p:cNvGrpSpPr/>
          <p:nvPr/>
        </p:nvGrpSpPr>
        <p:grpSpPr>
          <a:xfrm>
            <a:off x="5339139" y="5274807"/>
            <a:ext cx="1353631" cy="1035626"/>
            <a:chOff x="3385106" y="987574"/>
            <a:chExt cx="1258902" cy="972000"/>
          </a:xfrm>
        </p:grpSpPr>
        <p:sp>
          <p:nvSpPr>
            <p:cNvPr id="31" name="椭圆 3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32" name="椭圆 3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3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05</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34" name="圆角矩形 7"/>
          <p:cNvSpPr/>
          <p:nvPr/>
        </p:nvSpPr>
        <p:spPr>
          <a:xfrm>
            <a:off x="6629085" y="542116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Comparison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549910" y="1224915"/>
            <a:ext cx="11092180" cy="5077460"/>
          </a:xfrm>
          <a:prstGeom prst="rect">
            <a:avLst/>
          </a:prstGeom>
          <a:noFill/>
        </p:spPr>
        <p:txBody>
          <a:bodyPr wrap="square" rtlCol="0">
            <a:spAutoFit/>
          </a:bodyPr>
          <a:p>
            <a:r>
              <a:rPr lang="zh-CN" altLang="en-US" b="1" dirty="0">
                <a:solidFill>
                  <a:schemeClr val="tx1"/>
                </a:solidFill>
                <a:latin typeface="Times New Roman Bold" panose="02020603050405020304" charset="0"/>
                <a:ea typeface="黑体" panose="02010609060101010101" charset="-122"/>
                <a:cs typeface="Times New Roman Bold" panose="02020603050405020304" charset="0"/>
                <a:sym typeface="+mn-ea"/>
              </a:rPr>
              <a:t>PSTR: End-to-End One-Step Person Search With Transformers</a:t>
            </a:r>
            <a:endParaRPr lang="en-US" altLang="zh-CN" b="1">
              <a:solidFill>
                <a:schemeClr val="tx1"/>
              </a:solidFill>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PSTR</a:t>
            </a:r>
            <a:r>
              <a:rPr lang="zh-CN" altLang="en-US" b="1">
                <a:latin typeface="Times New Roman Bold" panose="02020603050405020304" charset="0"/>
                <a:ea typeface="宋体" charset="0"/>
                <a:cs typeface="Times New Roman Bold"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 Transformer-based Person Search Framework</a:t>
            </a:r>
            <a:r>
              <a:rPr lang="zh-CN" altLang="en-US">
                <a:latin typeface="Times New Roman Regular" panose="02020603050405020304" charset="0"/>
                <a:ea typeface="宋体" charset="0"/>
                <a:cs typeface="Times New Roman Regular" panose="02020603050405020304" charset="0"/>
                <a:sym typeface="+mn-ea"/>
              </a:rPr>
              <a:t>，基于Transformer的行人搜索框架，联合执行行人检测和行人重识别</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提出行人搜索专用模块（</a:t>
            </a:r>
            <a:r>
              <a:rPr lang="en-US" altLang="zh-CN">
                <a:latin typeface="Times New Roman Regular" panose="02020603050405020304" charset="0"/>
                <a:ea typeface="宋体" charset="0"/>
                <a:cs typeface="Times New Roman Regular" panose="02020603050405020304" charset="0"/>
                <a:sym typeface="+mn-ea"/>
              </a:rPr>
              <a:t>PSS</a:t>
            </a:r>
            <a:r>
              <a:rPr lang="zh-CN" altLang="en-US">
                <a:latin typeface="Times New Roman Regular" panose="02020603050405020304" charset="0"/>
                <a:ea typeface="宋体" charset="0"/>
                <a:cs typeface="Times New Roman Regular" panose="02020603050405020304" charset="0"/>
                <a:sym typeface="+mn-ea"/>
              </a:rPr>
              <a:t>）：该模块包含用于</a:t>
            </a:r>
            <a:r>
              <a:rPr lang="zh-CN" altLang="en-US" b="1">
                <a:latin typeface="Times New Roman Regular" panose="02020603050405020304" charset="0"/>
                <a:ea typeface="宋体" charset="0"/>
                <a:cs typeface="Times New Roman Regular" panose="02020603050405020304" charset="0"/>
                <a:sym typeface="+mn-ea"/>
              </a:rPr>
              <a:t>行人检测的检测编码器-解码器</a:t>
            </a:r>
            <a:r>
              <a:rPr lang="zh-CN" altLang="en-US">
                <a:latin typeface="Times New Roman Regular" panose="02020603050405020304" charset="0"/>
                <a:ea typeface="宋体" charset="0"/>
                <a:cs typeface="Times New Roman Regular" panose="02020603050405020304" charset="0"/>
                <a:sym typeface="+mn-ea"/>
              </a:rPr>
              <a:t>以及用于</a:t>
            </a:r>
            <a:r>
              <a:rPr lang="zh-CN" altLang="en-US" b="1">
                <a:latin typeface="Times New Roman Regular" panose="02020603050405020304" charset="0"/>
                <a:ea typeface="宋体" charset="0"/>
                <a:cs typeface="Times New Roman Regular" panose="02020603050405020304" charset="0"/>
                <a:sym typeface="+mn-ea"/>
              </a:rPr>
              <a:t>行人重识别的判别式重识别解码器</a:t>
            </a:r>
            <a:r>
              <a:rPr lang="zh-CN" altLang="en-US">
                <a:latin typeface="Times New Roman Regular" panose="02020603050405020304" charset="0"/>
                <a:ea typeface="宋体" charset="0"/>
                <a:cs typeface="Times New Roman Regular" panose="02020603050405020304" charset="0"/>
                <a:sym typeface="+mn-ea"/>
              </a:rPr>
              <a:t>；</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提出一种简单的多尺度方案，以支持不同规模的行人实例的重识别。</a:t>
            </a:r>
            <a:r>
              <a:rPr lang="en-US" altLang="zh-CN">
                <a:latin typeface="Times New Roman Regular" panose="02020603050405020304" charset="0"/>
                <a:ea typeface="宋体" charset="0"/>
                <a:cs typeface="Times New Roman Regular" panose="02020603050405020304" charset="0"/>
                <a:sym typeface="+mn-ea"/>
              </a:rPr>
              <a:t>PSTR</a:t>
            </a:r>
            <a:r>
              <a:rPr lang="zh-CN" altLang="en-US">
                <a:latin typeface="Times New Roman Regular" panose="02020603050405020304" charset="0"/>
                <a:ea typeface="宋体" charset="0"/>
                <a:cs typeface="Times New Roman Regular" panose="02020603050405020304" charset="0"/>
                <a:sym typeface="+mn-ea"/>
              </a:rPr>
              <a:t>联合实现了物体级识别（检测）和实例级匹配（重识别）的不同目标；</a:t>
            </a:r>
            <a:endParaRPr lang="zh-CN" altLang="en-US">
              <a:latin typeface="Times New Roman Regular" panose="02020603050405020304" charset="0"/>
              <a:ea typeface="宋体" charset="0"/>
              <a:cs typeface="Times New Roman Regular" panose="02020603050405020304" charset="0"/>
              <a:sym typeface="+mn-ea"/>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End-to-End One-Step Person Search</a:t>
            </a:r>
            <a:r>
              <a:rPr lang="zh-CN" altLang="en-US" b="1">
                <a:latin typeface="Times New Roman Bold" panose="02020603050405020304" charset="0"/>
                <a:ea typeface="宋体" charset="0"/>
                <a:cs typeface="Times New Roman Bold"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端到端</a:t>
            </a:r>
            <a:r>
              <a:rPr lang="zh-CN" altLang="en-US">
                <a:latin typeface="Times New Roman Regular" panose="02020603050405020304" charset="0"/>
                <a:ea typeface="宋体" charset="0"/>
                <a:cs typeface="Times New Roman Regular" panose="02020603050405020304" charset="0"/>
                <a:sym typeface="+mn-ea"/>
              </a:rPr>
              <a:t>一步法</a:t>
            </a:r>
            <a:r>
              <a:rPr lang="en-US" altLang="zh-CN">
                <a:latin typeface="Times New Roman Regular" panose="02020603050405020304" charset="0"/>
                <a:ea typeface="宋体" charset="0"/>
                <a:cs typeface="Times New Roman Regular" panose="02020603050405020304" charset="0"/>
                <a:sym typeface="+mn-ea"/>
              </a:rPr>
              <a:t>行人搜索</a:t>
            </a:r>
            <a:endParaRPr lang="en-US" altLang="zh-CN">
              <a:latin typeface="Times New Roman Regular" panose="02020603050405020304" charset="0"/>
              <a:ea typeface="宋体" charset="0"/>
              <a:cs typeface="Times New Roman Regular" panose="02020603050405020304" charset="0"/>
              <a:sym typeface="+mn-ea"/>
            </a:endParaRPr>
          </a:p>
          <a:p>
            <a:pPr marL="285750" indent="-285750">
              <a:buFont typeface="Arial" panose="020B0604020202090204" pitchFamily="34" charset="0"/>
              <a:buChar char="•"/>
            </a:pPr>
            <a:r>
              <a:rPr lang="zh-CN" altLang="en-US" b="1">
                <a:latin typeface="Times New Roman Bold" panose="02020603050405020304" charset="0"/>
                <a:ea typeface="宋体" charset="0"/>
                <a:cs typeface="Times New Roman Bold" panose="02020603050405020304" charset="0"/>
              </a:rPr>
              <a:t>在数据集</a:t>
            </a:r>
            <a:r>
              <a:rPr lang="en-US" altLang="zh-CN" b="1">
                <a:latin typeface="Times New Roman Bold" panose="02020603050405020304" charset="0"/>
                <a:ea typeface="宋体" charset="0"/>
                <a:cs typeface="Times New Roman Bold" panose="02020603050405020304" charset="0"/>
              </a:rPr>
              <a:t>CUHK-SYSU</a:t>
            </a:r>
            <a:r>
              <a:rPr lang="zh-CN" altLang="en-US" b="1">
                <a:latin typeface="Times New Roman Bold" panose="02020603050405020304" charset="0"/>
                <a:ea typeface="宋体" charset="0"/>
                <a:cs typeface="Times New Roman Bold" panose="02020603050405020304" charset="0"/>
              </a:rPr>
              <a:t>和</a:t>
            </a:r>
            <a:r>
              <a:rPr lang="en-US" altLang="zh-CN" b="1">
                <a:latin typeface="Times New Roman Bold" panose="02020603050405020304" charset="0"/>
                <a:ea typeface="宋体" charset="0"/>
                <a:cs typeface="Times New Roman Bold" panose="02020603050405020304" charset="0"/>
              </a:rPr>
              <a:t>PRW</a:t>
            </a:r>
            <a:r>
              <a:rPr lang="zh-CN" altLang="en-US" b="1">
                <a:latin typeface="Times New Roman Bold" panose="02020603050405020304" charset="0"/>
                <a:ea typeface="宋体" charset="0"/>
                <a:cs typeface="Times New Roman Bold" panose="02020603050405020304" charset="0"/>
              </a:rPr>
              <a:t>上取得了最先进的性能</a:t>
            </a:r>
            <a:endParaRPr lang="zh-CN" altLang="en-US"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宋体" charset="0"/>
                <a:cs typeface="Times New Roman Regular" panose="02020603050405020304" charset="0"/>
              </a:rPr>
              <a:t>Journal</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2022 IEEE/CVF CONFERENCE ON COMPUTER VISION AND PATTERN RECOGNITION (CVPR)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论文地址</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hlinkClick r:id="rId1" action="ppaction://hlinkfile"/>
              </a:rPr>
              <a:t>https://arxiv.org/pdf/2204.03340.pdf</a:t>
            </a:r>
            <a:endParaRPr lang="zh-CN" altLang="en-US" b="1">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会议日期</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JUN 18-24, 2022</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发表日期</a:t>
            </a:r>
            <a:r>
              <a:rPr lang="zh-CN" altLang="en-US">
                <a:latin typeface="Times New Roman Regular" panose="02020603050405020304" charset="0"/>
                <a:ea typeface="宋体" charset="0"/>
                <a:cs typeface="Times New Roman Regular" panose="02020603050405020304" charset="0"/>
              </a:rPr>
              <a:t>：Thu, 7 Apr 2022</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作者名称</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Jiale Cao, Yanwei Pang, Rao Muhammad Anwer, Hisham Cholakkal, Jin Xie, Mubarak Shah, Fahad Shahbaz Khan</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代码地址</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hlinkClick r:id="rId2" action="ppaction://hlinkfile"/>
              </a:rPr>
              <a:t>https://github.com/JialeCao001/PSTR</a:t>
            </a:r>
            <a:endParaRPr lang="en-US" altLang="zh-CN">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642620" y="760730"/>
            <a:ext cx="6786245" cy="5332730"/>
          </a:xfrm>
          <a:prstGeom prst="rect">
            <a:avLst/>
          </a:prstGeom>
        </p:spPr>
      </p:pic>
      <p:sp>
        <p:nvSpPr>
          <p:cNvPr id="6" name="文本框 5"/>
          <p:cNvSpPr txBox="1"/>
          <p:nvPr/>
        </p:nvSpPr>
        <p:spPr>
          <a:xfrm>
            <a:off x="1981835" y="6093460"/>
            <a:ext cx="4157980" cy="368300"/>
          </a:xfrm>
          <a:prstGeom prst="rect">
            <a:avLst/>
          </a:prstGeom>
          <a:noFill/>
        </p:spPr>
        <p:txBody>
          <a:bodyPr wrap="none" rtlCol="0">
            <a:spAutoFit/>
          </a:bodyPr>
          <a:p>
            <a:pPr algn="l"/>
            <a:r>
              <a:rPr lang="en-US" altLang="zh-CN">
                <a:latin typeface="Times New Roman Regular" panose="02020603050405020304" charset="0"/>
                <a:ea typeface="楷体" charset="0"/>
                <a:cs typeface="Times New Roman Regular" panose="02020603050405020304" charset="0"/>
              </a:rPr>
              <a:t>PSTR</a:t>
            </a:r>
            <a:r>
              <a:rPr lang="zh-CN" altLang="en-US">
                <a:latin typeface="Times New Roman Regular" panose="02020603050405020304" charset="0"/>
                <a:ea typeface="楷体" charset="0"/>
                <a:cs typeface="Times New Roman Regular" panose="02020603050405020304" charset="0"/>
              </a:rPr>
              <a:t>框架和现有两步法和一步法的比较</a:t>
            </a:r>
            <a:endParaRPr lang="zh-CN" altLang="en-US">
              <a:latin typeface="Times New Roman Regular" panose="02020603050405020304" charset="0"/>
              <a:ea typeface="楷体" charset="0"/>
              <a:cs typeface="Times New Roman Regular" panose="02020603050405020304" charset="0"/>
            </a:endParaRPr>
          </a:p>
        </p:txBody>
      </p:sp>
      <p:sp>
        <p:nvSpPr>
          <p:cNvPr id="4" name="文本框 3"/>
          <p:cNvSpPr txBox="1"/>
          <p:nvPr/>
        </p:nvSpPr>
        <p:spPr>
          <a:xfrm>
            <a:off x="7793355" y="1042670"/>
            <a:ext cx="4212590" cy="5077460"/>
          </a:xfrm>
          <a:prstGeom prst="rect">
            <a:avLst/>
          </a:prstGeom>
          <a:noFill/>
        </p:spPr>
        <p:txBody>
          <a:bodyPr wrap="square" rtlCol="0">
            <a:spAutoFit/>
          </a:bodyPr>
          <a:p>
            <a:pPr algn="l"/>
            <a:r>
              <a:rPr lang="en-US" altLang="zh-CN" b="1">
                <a:latin typeface="Times New Roman Regular" panose="02020603050405020304" charset="0"/>
                <a:ea typeface="宋体" charset="0"/>
                <a:cs typeface="Times New Roman Regular" panose="02020603050405020304" charset="0"/>
              </a:rPr>
              <a:t>1</a:t>
            </a:r>
            <a:r>
              <a:rPr lang="zh-CN" altLang="en-US" b="1">
                <a:latin typeface="Times New Roman Regular" panose="02020603050405020304" charset="0"/>
                <a:ea typeface="宋体" charset="0"/>
                <a:cs typeface="Times New Roman Regular" panose="02020603050405020304" charset="0"/>
              </a:rPr>
              <a:t>）</a:t>
            </a:r>
            <a:r>
              <a:rPr lang="en-US" altLang="zh-CN" b="1">
                <a:latin typeface="Times New Roman Bold" panose="02020603050405020304" charset="0"/>
                <a:ea typeface="宋体" charset="0"/>
                <a:cs typeface="Times New Roman Bold" panose="02020603050405020304" charset="0"/>
              </a:rPr>
              <a:t>Motivation</a:t>
            </a:r>
            <a:endParaRPr lang="zh-CN" altLang="en-US" b="1">
              <a:latin typeface="Times New Roman Regular" panose="02020603050405020304" charset="0"/>
              <a:ea typeface="宋体" charset="0"/>
              <a:cs typeface="Times New Roman Regular" panose="02020603050405020304" charset="0"/>
            </a:endParaRPr>
          </a:p>
          <a:p>
            <a:pPr algn="l"/>
            <a:r>
              <a:rPr lang="zh-CN" altLang="en-US" b="1">
                <a:latin typeface="仿宋" charset="0"/>
                <a:ea typeface="仿宋" charset="0"/>
                <a:cs typeface="仿宋" charset="0"/>
              </a:rPr>
              <a:t>改进的</a:t>
            </a:r>
            <a:r>
              <a:rPr lang="zh-CN" altLang="en-US" b="1">
                <a:latin typeface="Times New Roman Bold" panose="02020603050405020304" charset="0"/>
                <a:ea typeface="仿宋" charset="0"/>
                <a:cs typeface="Times New Roman Bold" panose="02020603050405020304" charset="0"/>
              </a:rPr>
              <a:t>re-id</a:t>
            </a:r>
            <a:r>
              <a:rPr lang="zh-CN" altLang="en-US" b="1">
                <a:latin typeface="仿宋" charset="0"/>
                <a:ea typeface="仿宋" charset="0"/>
                <a:cs typeface="仿宋" charset="0"/>
              </a:rPr>
              <a:t>特征判别性</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希望将行人实例与图像数据库进行匹配，区分同一行人类别中不同行人的实例。</a:t>
            </a:r>
            <a:r>
              <a:rPr lang="zh-CN" altLang="en-US">
                <a:solidFill>
                  <a:srgbClr val="FF0000"/>
                </a:solidFill>
                <a:latin typeface="Times New Roman Regular" panose="02020603050405020304" charset="0"/>
                <a:ea typeface="宋体" charset="0"/>
                <a:cs typeface="Times New Roman Regular" panose="02020603050405020304" charset="0"/>
              </a:rPr>
              <a:t>Transformer re-id解码器需要对应不同的检测器</a:t>
            </a:r>
            <a:r>
              <a:rPr lang="zh-CN" altLang="en-US">
                <a:latin typeface="Times New Roman Regular" panose="02020603050405020304" charset="0"/>
                <a:ea typeface="宋体" charset="0"/>
                <a:cs typeface="Times New Roman Regular" panose="02020603050405020304" charset="0"/>
              </a:rPr>
              <a:t>，并希望生成具有判别力的特征，专门用于执行实例级匹配。</a:t>
            </a:r>
            <a:endParaRPr lang="zh-CN" altLang="en-US">
              <a:latin typeface="Times New Roman Regular" panose="02020603050405020304" charset="0"/>
              <a:ea typeface="宋体" charset="0"/>
              <a:cs typeface="Times New Roman Regular" panose="02020603050405020304" charset="0"/>
            </a:endParaRPr>
          </a:p>
          <a:p>
            <a:pPr algn="l"/>
            <a:r>
              <a:rPr lang="zh-CN" altLang="en-US" b="1">
                <a:latin typeface="仿宋" charset="0"/>
                <a:ea typeface="仿宋" charset="0"/>
                <a:cs typeface="Times New Roman Regular" panose="02020603050405020304" charset="0"/>
              </a:rPr>
              <a:t>编码多尺度信息以实现行人重识别</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研究了一种</a:t>
            </a:r>
            <a:r>
              <a:rPr lang="zh-CN" altLang="en-US">
                <a:solidFill>
                  <a:srgbClr val="FF0000"/>
                </a:solidFill>
                <a:latin typeface="Times New Roman Regular" panose="02020603050405020304" charset="0"/>
                <a:ea typeface="宋体" charset="0"/>
                <a:cs typeface="Times New Roman Regular" panose="02020603050405020304" charset="0"/>
              </a:rPr>
              <a:t>在Transformer架构中编码多尺度信息</a:t>
            </a:r>
            <a:r>
              <a:rPr lang="zh-CN" altLang="en-US">
                <a:latin typeface="Times New Roman Regular" panose="02020603050405020304" charset="0"/>
                <a:ea typeface="宋体" charset="0"/>
                <a:cs typeface="Times New Roman Regular" panose="02020603050405020304" charset="0"/>
              </a:rPr>
              <a:t>的方法，以实现行人搜索中的重识别，而不是图像缩放或特征池化。</a:t>
            </a:r>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en-US" altLang="zh-CN" b="1">
                <a:latin typeface="Times New Roman Bold" panose="02020603050405020304" charset="0"/>
                <a:ea typeface="宋体" charset="0"/>
                <a:cs typeface="Times New Roman Bold" panose="02020603050405020304" charset="0"/>
              </a:rPr>
              <a:t>2</a:t>
            </a:r>
            <a:r>
              <a:rPr lang="zh-CN" altLang="en-US" b="1">
                <a:latin typeface="Times New Roman Bold" panose="02020603050405020304" charset="0"/>
                <a:ea typeface="宋体" charset="0"/>
                <a:cs typeface="Times New Roman Bold" panose="02020603050405020304" charset="0"/>
              </a:rPr>
              <a:t>）</a:t>
            </a:r>
            <a:r>
              <a:rPr lang="en-US" altLang="zh-CN" b="1">
                <a:latin typeface="Times New Roman Bold" panose="02020603050405020304" charset="0"/>
                <a:ea typeface="宋体" charset="0"/>
                <a:cs typeface="Times New Roman Bold" panose="02020603050405020304" charset="0"/>
              </a:rPr>
              <a:t>Contribution</a:t>
            </a:r>
            <a:endParaRPr lang="en-US" altLang="zh-CN" b="1">
              <a:latin typeface="Times New Roman Bold" panose="02020603050405020304" charset="0"/>
              <a:ea typeface="宋体" charset="0"/>
              <a:cs typeface="Times New Roman Bold" panose="02020603050405020304" charset="0"/>
            </a:endParaRPr>
          </a:p>
          <a:p>
            <a:pPr marL="285750" indent="-285750" algn="l">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提出了一种新的基于Transformer的端到端行人搜索框架PSTR</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在PSTR中引入了一个行人搜索专用(PSS)模块</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多尺度方案的判别式re-id解码器</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descr="未命名"/>
          <p:cNvPicPr>
            <a:picLocks noChangeAspect="1"/>
          </p:cNvPicPr>
          <p:nvPr/>
        </p:nvPicPr>
        <p:blipFill>
          <a:blip r:embed="rId1"/>
          <a:stretch>
            <a:fillRect/>
          </a:stretch>
        </p:blipFill>
        <p:spPr>
          <a:xfrm>
            <a:off x="0" y="878205"/>
            <a:ext cx="12192000" cy="3346450"/>
          </a:xfrm>
          <a:prstGeom prst="rect">
            <a:avLst/>
          </a:prstGeom>
        </p:spPr>
      </p:pic>
      <p:sp>
        <p:nvSpPr>
          <p:cNvPr id="6" name="文本框 5"/>
          <p:cNvSpPr txBox="1"/>
          <p:nvPr/>
        </p:nvSpPr>
        <p:spPr>
          <a:xfrm>
            <a:off x="3883025" y="617855"/>
            <a:ext cx="4081780" cy="368300"/>
          </a:xfrm>
          <a:prstGeom prst="rect">
            <a:avLst/>
          </a:prstGeom>
          <a:noFill/>
        </p:spPr>
        <p:txBody>
          <a:bodyPr wrap="none" rtlCol="0">
            <a:spAutoFit/>
          </a:bodyPr>
          <a:p>
            <a:pPr algn="l"/>
            <a:r>
              <a:rPr lang="en-US" altLang="zh-CN">
                <a:latin typeface="Times New Roman Regular" panose="02020603050405020304" charset="0"/>
                <a:ea typeface="楷体" charset="0"/>
                <a:cs typeface="Times New Roman Regular" panose="02020603050405020304" charset="0"/>
              </a:rPr>
              <a:t>PSTR</a:t>
            </a:r>
            <a:r>
              <a:rPr lang="zh-CN" altLang="en-US">
                <a:latin typeface="Times New Roman Regular" panose="02020603050405020304" charset="0"/>
                <a:ea typeface="楷体" charset="0"/>
                <a:cs typeface="Times New Roman Regular" panose="02020603050405020304" charset="0"/>
              </a:rPr>
              <a:t>总体框架和行人搜索模块</a:t>
            </a:r>
            <a:r>
              <a:rPr lang="en-US" altLang="zh-CN">
                <a:latin typeface="Times New Roman Regular" panose="02020603050405020304" charset="0"/>
                <a:ea typeface="楷体" charset="0"/>
                <a:cs typeface="Times New Roman Regular" panose="02020603050405020304" charset="0"/>
              </a:rPr>
              <a:t>PSS</a:t>
            </a:r>
            <a:r>
              <a:rPr lang="zh-CN" altLang="en-US">
                <a:latin typeface="Times New Roman Regular" panose="02020603050405020304" charset="0"/>
                <a:ea typeface="楷体" charset="0"/>
                <a:cs typeface="Times New Roman Regular" panose="02020603050405020304" charset="0"/>
              </a:rPr>
              <a:t>结构</a:t>
            </a:r>
            <a:endParaRPr lang="zh-CN" altLang="en-US">
              <a:latin typeface="Times New Roman Regular" panose="02020603050405020304" charset="0"/>
              <a:ea typeface="楷体" charset="0"/>
              <a:cs typeface="Times New Roman Regular" panose="02020603050405020304" charset="0"/>
            </a:endParaRPr>
          </a:p>
        </p:txBody>
      </p:sp>
      <p:sp>
        <p:nvSpPr>
          <p:cNvPr id="5" name="文本框 4"/>
          <p:cNvSpPr txBox="1"/>
          <p:nvPr/>
        </p:nvSpPr>
        <p:spPr>
          <a:xfrm>
            <a:off x="805815" y="4354830"/>
            <a:ext cx="4479925" cy="922020"/>
          </a:xfrm>
          <a:prstGeom prst="rect">
            <a:avLst/>
          </a:prstGeom>
          <a:noFill/>
        </p:spPr>
        <p:txBody>
          <a:bodyPr wrap="square" rtlCol="0">
            <a:spAutoFit/>
          </a:bodyPr>
          <a:p>
            <a:pPr algn="l"/>
            <a:r>
              <a:rPr lang="zh-CN" altLang="en-US">
                <a:latin typeface="Times New Roman Regular" panose="02020603050405020304" charset="0"/>
                <a:ea typeface="宋体" charset="0"/>
                <a:cs typeface="Times New Roman Regular" panose="02020603050405020304" charset="0"/>
              </a:rPr>
              <a:t>PSTR包括一个主干和一个人员搜索专用(PSS)模块，用于执行人员搜索的检测和重新识别。</a:t>
            </a:r>
            <a:endParaRPr lang="zh-CN" altLang="en-US">
              <a:latin typeface="Times New Roman Regular" panose="02020603050405020304" charset="0"/>
              <a:ea typeface="宋体" charset="0"/>
              <a:cs typeface="Times New Roman Regular" panose="02020603050405020304" charset="0"/>
            </a:endParaRPr>
          </a:p>
        </p:txBody>
      </p:sp>
      <p:sp>
        <p:nvSpPr>
          <p:cNvPr id="7" name="文本框 6"/>
          <p:cNvSpPr txBox="1"/>
          <p:nvPr/>
        </p:nvSpPr>
        <p:spPr>
          <a:xfrm>
            <a:off x="6099810" y="4354830"/>
            <a:ext cx="5708015" cy="2030095"/>
          </a:xfrm>
          <a:prstGeom prst="rect">
            <a:avLst/>
          </a:prstGeom>
          <a:noFill/>
        </p:spPr>
        <p:txBody>
          <a:bodyPr wrap="square" rtlCol="0">
            <a:spAutoFit/>
          </a:bodyPr>
          <a:p>
            <a:pPr algn="l"/>
            <a:r>
              <a:rPr lang="zh-CN" altLang="en-US">
                <a:latin typeface="Times New Roman Regular" panose="02020603050405020304" charset="0"/>
                <a:ea typeface="宋体" charset="0"/>
                <a:cs typeface="Times New Roman Regular" panose="02020603050405020304" charset="0"/>
              </a:rPr>
              <a:t>PSS</a:t>
            </a:r>
            <a:r>
              <a:rPr lang="zh-CN" altLang="en-US">
                <a:latin typeface="宋体" charset="0"/>
                <a:ea typeface="宋体" charset="0"/>
                <a:cs typeface="宋体" charset="0"/>
              </a:rPr>
              <a:t>模块由检测编码器-解码器和新型判别式重识别解码器组成。</a:t>
            </a:r>
            <a:endParaRPr lang="zh-CN" altLang="en-US">
              <a:latin typeface="宋体" charset="0"/>
              <a:ea typeface="宋体" charset="0"/>
              <a:cs typeface="宋体" charset="0"/>
            </a:endParaRPr>
          </a:p>
          <a:p>
            <a:pPr marL="285750" indent="-285750" algn="l">
              <a:buFont typeface="Arial" panose="020B0604020202090204" pitchFamily="34" charset="0"/>
              <a:buChar char="•"/>
            </a:pPr>
            <a:r>
              <a:rPr lang="zh-CN" altLang="en-US">
                <a:latin typeface="宋体" charset="0"/>
                <a:ea typeface="宋体" charset="0"/>
                <a:cs typeface="宋体" charset="0"/>
                <a:sym typeface="+mn-ea"/>
              </a:rPr>
              <a:t>检测编码器-解码器：三个级联解码器和一个预测头进行行人回归和分类；</a:t>
            </a:r>
            <a:endParaRPr lang="zh-CN" altLang="en-US">
              <a:latin typeface="宋体" charset="0"/>
              <a:ea typeface="宋体" charset="0"/>
              <a:cs typeface="宋体" charset="0"/>
              <a:sym typeface="+mn-ea"/>
            </a:endParaRPr>
          </a:p>
          <a:p>
            <a:pPr marL="285750" indent="-285750" algn="l">
              <a:buFont typeface="Arial" panose="020B0604020202090204" pitchFamily="34" charset="0"/>
              <a:buChar char="•"/>
            </a:pPr>
            <a:r>
              <a:rPr lang="zh-CN" altLang="en-US">
                <a:latin typeface="宋体" charset="0"/>
                <a:ea typeface="宋体" charset="0"/>
                <a:cs typeface="宋体" charset="0"/>
                <a:sym typeface="+mn-ea"/>
              </a:rPr>
              <a:t>新型判别式重识别解码器：利用具有共享解码器的多级监督方案，引入部分注意力块，以支持不同尺度下跨行人实例的重识别。</a:t>
            </a:r>
            <a:endParaRPr lang="zh-CN" altLang="en-US">
              <a:latin typeface="宋体" charset="0"/>
              <a:ea typeface="宋体" charset="0"/>
              <a:cs typeface="宋体" charset="0"/>
              <a:sym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335915" y="761365"/>
            <a:ext cx="6650355" cy="3297555"/>
          </a:xfrm>
          <a:prstGeom prst="rect">
            <a:avLst/>
          </a:prstGeom>
        </p:spPr>
      </p:pic>
      <p:sp>
        <p:nvSpPr>
          <p:cNvPr id="6" name="文本框 5"/>
          <p:cNvSpPr txBox="1"/>
          <p:nvPr/>
        </p:nvSpPr>
        <p:spPr>
          <a:xfrm>
            <a:off x="4518660" y="493395"/>
            <a:ext cx="239268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行人搜索模块</a:t>
            </a:r>
            <a:r>
              <a:rPr lang="en-US" altLang="zh-CN">
                <a:latin typeface="Times New Roman Regular" panose="02020603050405020304" charset="0"/>
                <a:ea typeface="楷体" charset="0"/>
                <a:cs typeface="Times New Roman Regular" panose="02020603050405020304" charset="0"/>
              </a:rPr>
              <a:t>PSS</a:t>
            </a:r>
            <a:r>
              <a:rPr lang="zh-CN" altLang="en-US">
                <a:latin typeface="Times New Roman Regular" panose="02020603050405020304" charset="0"/>
                <a:ea typeface="楷体" charset="0"/>
                <a:cs typeface="Times New Roman Regular" panose="02020603050405020304" charset="0"/>
              </a:rPr>
              <a:t>结构</a:t>
            </a:r>
            <a:endParaRPr lang="zh-CN" altLang="en-US">
              <a:latin typeface="Times New Roman Regular" panose="02020603050405020304" charset="0"/>
              <a:ea typeface="楷体" charset="0"/>
              <a:cs typeface="Times New Roman Regular" panose="02020603050405020304" charset="0"/>
            </a:endParaRPr>
          </a:p>
        </p:txBody>
      </p:sp>
      <p:sp>
        <p:nvSpPr>
          <p:cNvPr id="4" name="文本框 3"/>
          <p:cNvSpPr txBox="1"/>
          <p:nvPr/>
        </p:nvSpPr>
        <p:spPr>
          <a:xfrm>
            <a:off x="568960" y="4123690"/>
            <a:ext cx="6417310" cy="2030095"/>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在PSTR中，我们从骨干网络获得特征，并将其通过可变形卷积层来提取局部信息。得到的特征Pi被提供给我们的人员搜索专用(PSS)模块。此外，PSS模块将一组检测查询作为额外的输入，并分别生成用于检测和重识别的特征。PSS模块由一个检测编码器-解码器和一个判别式re-id解码器组成。检测编码器-解码器为检测查询预测分类和回归特征。另一方面，判别式re-id解码器为检测查询提取re-id特征。</a:t>
            </a:r>
            <a:endParaRPr lang="zh-CN" altLang="en-US">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7243445" y="696595"/>
            <a:ext cx="4563110" cy="2306955"/>
          </a:xfrm>
          <a:prstGeom prst="rect">
            <a:avLst/>
          </a:prstGeom>
          <a:noFill/>
        </p:spPr>
        <p:txBody>
          <a:bodyPr wrap="square" rtlCol="0">
            <a:spAutoFit/>
          </a:bodyPr>
          <a:p>
            <a:pPr algn="l"/>
            <a:r>
              <a:rPr lang="zh-CN" altLang="en-US" b="1">
                <a:latin typeface="Times New Roman Bold" panose="02020603050405020304" charset="0"/>
                <a:cs typeface="Times New Roman Bold" panose="02020603050405020304" charset="0"/>
              </a:rPr>
              <a:t>Detection Encoder-Decode</a:t>
            </a:r>
            <a:r>
              <a:rPr lang="en-US" altLang="zh-CN" b="1">
                <a:latin typeface="Times New Roman Bold" panose="02020603050405020304" charset="0"/>
                <a:cs typeface="Times New Roman Bold" panose="02020603050405020304" charset="0"/>
              </a:rPr>
              <a:t>r</a:t>
            </a:r>
            <a:endParaRPr lang="en-US" altLang="zh-CN" b="1">
              <a:latin typeface="Times New Roman Bold" panose="02020603050405020304" charset="0"/>
              <a:cs typeface="Times New Roman Bold"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组成：三个解码器、三个</a:t>
            </a:r>
            <a:r>
              <a:rPr lang="zh-CN" altLang="en-US">
                <a:latin typeface="Times New Roman Regular" panose="02020603050405020304" charset="0"/>
                <a:ea typeface="宋体" charset="0"/>
                <a:cs typeface="Times New Roman Regular" panose="02020603050405020304" charset="0"/>
              </a:rPr>
              <a:t>编码器</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输入：从图像中提取的特征</a:t>
            </a:r>
            <a:r>
              <a:rPr lang="zh-CN" altLang="en-US" i="1">
                <a:latin typeface="Times New Roman Italic" panose="02020603050405020304" charset="0"/>
                <a:ea typeface="宋体" charset="0"/>
                <a:cs typeface="Times New Roman Italic" panose="02020603050405020304" charset="0"/>
                <a:sym typeface="+mn-ea"/>
              </a:rPr>
              <a:t>P</a:t>
            </a:r>
            <a:r>
              <a:rPr lang="zh-CN" altLang="en-US" i="1" baseline="-25000">
                <a:latin typeface="Times New Roman Italic" panose="02020603050405020304" charset="0"/>
                <a:ea typeface="宋体" charset="0"/>
                <a:cs typeface="Times New Roman Italic" panose="02020603050405020304" charset="0"/>
                <a:sym typeface="+mn-ea"/>
              </a:rPr>
              <a:t>i</a:t>
            </a:r>
            <a:endParaRPr lang="zh-CN" altLang="en-US">
              <a:latin typeface="Times New Roman Regular" panose="02020603050405020304" charset="0"/>
              <a:ea typeface="宋体" charset="0"/>
              <a:cs typeface="Times New Roman Regular" panose="02020603050405020304" charset="0"/>
              <a:sym typeface="+mn-ea"/>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编码器输出：</a:t>
            </a:r>
            <a:r>
              <a:rPr lang="en-US" altLang="zh-CN" i="1">
                <a:latin typeface="Times New Roman Italic" panose="02020603050405020304" charset="0"/>
                <a:ea typeface="宋体" charset="0"/>
                <a:cs typeface="Times New Roman Italic" panose="02020603050405020304" charset="0"/>
              </a:rPr>
              <a:t>F</a:t>
            </a:r>
            <a:r>
              <a:rPr lang="en-US" altLang="zh-CN" baseline="-25000">
                <a:latin typeface="Times New Roman Regular" panose="02020603050405020304" charset="0"/>
                <a:ea typeface="宋体" charset="0"/>
                <a:cs typeface="Times New Roman Regular" panose="02020603050405020304" charset="0"/>
              </a:rPr>
              <a:t>e1</a:t>
            </a:r>
            <a:r>
              <a:rPr lang="zh-CN" altLang="en-US">
                <a:latin typeface="Times New Roman Regular" panose="02020603050405020304" charset="0"/>
                <a:ea typeface="宋体" charset="0"/>
                <a:cs typeface="Times New Roman Regular" panose="02020603050405020304" charset="0"/>
              </a:rPr>
              <a:t>、</a:t>
            </a:r>
            <a:r>
              <a:rPr lang="en-US" altLang="zh-CN" i="1">
                <a:latin typeface="Times New Roman Italic" panose="02020603050405020304" charset="0"/>
                <a:ea typeface="宋体" charset="0"/>
                <a:cs typeface="Times New Roman Italic" panose="02020603050405020304" charset="0"/>
              </a:rPr>
              <a:t>F</a:t>
            </a:r>
            <a:r>
              <a:rPr lang="en-US" altLang="zh-CN" baseline="-25000">
                <a:latin typeface="Times New Roman Regular" panose="02020603050405020304" charset="0"/>
                <a:ea typeface="宋体" charset="0"/>
                <a:cs typeface="Times New Roman Regular" panose="02020603050405020304" charset="0"/>
              </a:rPr>
              <a:t>e2</a:t>
            </a:r>
            <a:r>
              <a:rPr lang="zh-CN" altLang="en-US">
                <a:latin typeface="Times New Roman Regular" panose="02020603050405020304" charset="0"/>
                <a:ea typeface="宋体" charset="0"/>
                <a:cs typeface="Times New Roman Regular" panose="02020603050405020304" charset="0"/>
              </a:rPr>
              <a:t>、</a:t>
            </a:r>
            <a:r>
              <a:rPr lang="en-US" altLang="zh-CN" i="1">
                <a:latin typeface="Times New Roman Italic" panose="02020603050405020304" charset="0"/>
                <a:ea typeface="宋体" charset="0"/>
                <a:cs typeface="Times New Roman Italic" panose="02020603050405020304" charset="0"/>
              </a:rPr>
              <a:t>F</a:t>
            </a:r>
            <a:r>
              <a:rPr lang="en-US" altLang="zh-CN" baseline="-25000">
                <a:latin typeface="Times New Roman Regular" panose="02020603050405020304" charset="0"/>
                <a:ea typeface="宋体" charset="0"/>
                <a:cs typeface="Times New Roman Regular" panose="02020603050405020304" charset="0"/>
              </a:rPr>
              <a:t>e3</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第一个解码器将</a:t>
            </a:r>
            <a:r>
              <a:rPr lang="en-US" altLang="zh-CN" i="1">
                <a:latin typeface="Times New Roman Italic" panose="02020603050405020304" charset="0"/>
                <a:ea typeface="宋体" charset="0"/>
                <a:cs typeface="Times New Roman Italic" panose="02020603050405020304" charset="0"/>
                <a:sym typeface="+mn-ea"/>
              </a:rPr>
              <a:t>F</a:t>
            </a:r>
            <a:r>
              <a:rPr lang="en-US" altLang="zh-CN" baseline="-25000">
                <a:latin typeface="Times New Roman Regular" panose="02020603050405020304" charset="0"/>
                <a:ea typeface="宋体" charset="0"/>
                <a:cs typeface="Times New Roman Regular" panose="02020603050405020304" charset="0"/>
                <a:sym typeface="+mn-ea"/>
              </a:rPr>
              <a:t>e3</a:t>
            </a:r>
            <a:r>
              <a:rPr lang="zh-CN" altLang="en-US">
                <a:latin typeface="Times New Roman Regular" panose="02020603050405020304" charset="0"/>
                <a:ea typeface="宋体" charset="0"/>
                <a:cs typeface="Times New Roman Regular" panose="02020603050405020304" charset="0"/>
              </a:rPr>
              <a:t>特征和</a:t>
            </a:r>
            <a:r>
              <a:rPr lang="en-US" altLang="zh-CN" i="1">
                <a:latin typeface="Times New Roman Italic" panose="02020603050405020304" charset="0"/>
                <a:ea typeface="宋体" charset="0"/>
                <a:cs typeface="Times New Roman Italic" panose="02020603050405020304" charset="0"/>
              </a:rPr>
              <a:t>N</a:t>
            </a:r>
            <a:r>
              <a:rPr lang="zh-CN" altLang="en-US">
                <a:latin typeface="Times New Roman Regular" panose="02020603050405020304" charset="0"/>
                <a:ea typeface="宋体" charset="0"/>
                <a:cs typeface="Times New Roman Regular" panose="02020603050405020304" charset="0"/>
              </a:rPr>
              <a:t>个检测查询作为输入</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解码器输出：</a:t>
            </a:r>
            <a:r>
              <a:rPr lang="en-US" altLang="zh-CN" i="1">
                <a:latin typeface="Times New Roman Italic" panose="02020603050405020304" charset="0"/>
                <a:ea typeface="宋体" charset="0"/>
                <a:cs typeface="Times New Roman Italic" panose="02020603050405020304" charset="0"/>
                <a:sym typeface="+mn-ea"/>
              </a:rPr>
              <a:t>F</a:t>
            </a:r>
            <a:r>
              <a:rPr lang="en-US" altLang="zh-CN" baseline="-25000">
                <a:latin typeface="Times New Roman Regular" panose="02020603050405020304" charset="0"/>
                <a:ea typeface="宋体" charset="0"/>
                <a:cs typeface="Times New Roman Regular" panose="02020603050405020304" charset="0"/>
                <a:sym typeface="+mn-ea"/>
              </a:rPr>
              <a:t>d1</a:t>
            </a:r>
            <a:r>
              <a:rPr lang="zh-CN" altLang="en-US">
                <a:latin typeface="Times New Roman Regular" panose="02020603050405020304" charset="0"/>
                <a:ea typeface="宋体" charset="0"/>
                <a:cs typeface="Times New Roman Regular" panose="02020603050405020304" charset="0"/>
                <a:sym typeface="+mn-ea"/>
              </a:rPr>
              <a:t>、</a:t>
            </a:r>
            <a:r>
              <a:rPr lang="en-US" altLang="zh-CN" i="1">
                <a:latin typeface="Times New Roman Italic" panose="02020603050405020304" charset="0"/>
                <a:ea typeface="宋体" charset="0"/>
                <a:cs typeface="Times New Roman Italic" panose="02020603050405020304" charset="0"/>
                <a:sym typeface="+mn-ea"/>
              </a:rPr>
              <a:t>F</a:t>
            </a:r>
            <a:r>
              <a:rPr lang="en-US" altLang="zh-CN" baseline="-25000">
                <a:latin typeface="Times New Roman Regular" panose="02020603050405020304" charset="0"/>
                <a:ea typeface="宋体" charset="0"/>
                <a:cs typeface="Times New Roman Regular" panose="02020603050405020304" charset="0"/>
                <a:sym typeface="+mn-ea"/>
              </a:rPr>
              <a:t>d2</a:t>
            </a:r>
            <a:r>
              <a:rPr lang="zh-CN" altLang="en-US">
                <a:latin typeface="Times New Roman Regular" panose="02020603050405020304" charset="0"/>
                <a:ea typeface="宋体" charset="0"/>
                <a:cs typeface="Times New Roman Regular" panose="02020603050405020304" charset="0"/>
                <a:sym typeface="+mn-ea"/>
              </a:rPr>
              <a:t>、</a:t>
            </a:r>
            <a:r>
              <a:rPr lang="en-US" altLang="zh-CN" i="1">
                <a:latin typeface="Times New Roman Italic" panose="02020603050405020304" charset="0"/>
                <a:ea typeface="宋体" charset="0"/>
                <a:cs typeface="Times New Roman Italic" panose="02020603050405020304" charset="0"/>
                <a:sym typeface="+mn-ea"/>
              </a:rPr>
              <a:t>F</a:t>
            </a:r>
            <a:r>
              <a:rPr lang="en-US" altLang="zh-CN" baseline="-25000">
                <a:latin typeface="Times New Roman Regular" panose="02020603050405020304" charset="0"/>
                <a:ea typeface="宋体" charset="0"/>
                <a:cs typeface="Times New Roman Regular" panose="02020603050405020304" charset="0"/>
                <a:sym typeface="+mn-ea"/>
              </a:rPr>
              <a:t>d3</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nvPicPr>
        <p:blipFill>
          <a:blip r:embed="rId1"/>
          <a:stretch>
            <a:fillRect/>
          </a:stretch>
        </p:blipFill>
        <p:spPr>
          <a:xfrm>
            <a:off x="335915" y="761365"/>
            <a:ext cx="6650355" cy="3297555"/>
          </a:xfrm>
          <a:prstGeom prst="rect">
            <a:avLst/>
          </a:prstGeom>
        </p:spPr>
      </p:pic>
      <p:sp>
        <p:nvSpPr>
          <p:cNvPr id="6" name="文本框 5"/>
          <p:cNvSpPr txBox="1"/>
          <p:nvPr/>
        </p:nvSpPr>
        <p:spPr>
          <a:xfrm>
            <a:off x="4518660" y="493395"/>
            <a:ext cx="239268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行人搜索模块</a:t>
            </a:r>
            <a:r>
              <a:rPr lang="en-US" altLang="zh-CN">
                <a:latin typeface="Times New Roman Regular" panose="02020603050405020304" charset="0"/>
                <a:ea typeface="楷体" charset="0"/>
                <a:cs typeface="Times New Roman Regular" panose="02020603050405020304" charset="0"/>
              </a:rPr>
              <a:t>PSS</a:t>
            </a:r>
            <a:r>
              <a:rPr lang="zh-CN" altLang="en-US">
                <a:latin typeface="Times New Roman Regular" panose="02020603050405020304" charset="0"/>
                <a:ea typeface="楷体" charset="0"/>
                <a:cs typeface="Times New Roman Regular" panose="02020603050405020304" charset="0"/>
              </a:rPr>
              <a:t>结构</a:t>
            </a:r>
            <a:endParaRPr lang="zh-CN" altLang="en-US">
              <a:latin typeface="Times New Roman Regular" panose="02020603050405020304" charset="0"/>
              <a:ea typeface="楷体" charset="0"/>
              <a:cs typeface="Times New Roman Regular" panose="02020603050405020304" charset="0"/>
            </a:endParaRPr>
          </a:p>
        </p:txBody>
      </p:sp>
      <p:sp>
        <p:nvSpPr>
          <p:cNvPr id="5" name="文本框 4"/>
          <p:cNvSpPr txBox="1"/>
          <p:nvPr/>
        </p:nvSpPr>
        <p:spPr>
          <a:xfrm>
            <a:off x="7243445" y="696595"/>
            <a:ext cx="4563110" cy="3138170"/>
          </a:xfrm>
          <a:prstGeom prst="rect">
            <a:avLst/>
          </a:prstGeom>
          <a:noFill/>
        </p:spPr>
        <p:txBody>
          <a:bodyPr wrap="square" rtlCol="0">
            <a:spAutoFit/>
          </a:bodyPr>
          <a:p>
            <a:pPr algn="l"/>
            <a:r>
              <a:rPr b="1">
                <a:latin typeface="Times New Roman Bold" panose="02020603050405020304" charset="0"/>
                <a:cs typeface="Times New Roman Bold" panose="02020603050405020304" charset="0"/>
              </a:rPr>
              <a:t>Multi-Scale Discriminative Re-id Decoder</a:t>
            </a:r>
            <a:endParaRPr b="1">
              <a:latin typeface="Times New Roman Bold" panose="02020603050405020304" charset="0"/>
              <a:cs typeface="Times New Roman Bold"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组成：部分注意力</a:t>
            </a:r>
            <a:r>
              <a:rPr lang="zh-CN" altLang="en-US">
                <a:latin typeface="Times New Roman Regular" panose="02020603050405020304" charset="0"/>
                <a:ea typeface="宋体" charset="0"/>
                <a:cs typeface="Times New Roman Regular" panose="02020603050405020304" charset="0"/>
              </a:rPr>
              <a:t>块</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输入：从图像中提取的特征</a:t>
            </a:r>
            <a:r>
              <a:rPr lang="zh-CN" altLang="en-US" i="1">
                <a:latin typeface="Times New Roman Italic" panose="02020603050405020304" charset="0"/>
                <a:ea typeface="宋体" charset="0"/>
                <a:cs typeface="Times New Roman Italic" panose="02020603050405020304" charset="0"/>
                <a:sym typeface="+mn-ea"/>
              </a:rPr>
              <a:t>P</a:t>
            </a:r>
            <a:r>
              <a:rPr lang="zh-CN" altLang="en-US" i="1" baseline="-25000">
                <a:latin typeface="Times New Roman Italic" panose="02020603050405020304" charset="0"/>
                <a:ea typeface="宋体" charset="0"/>
                <a:cs typeface="Times New Roman Italic" panose="02020603050405020304" charset="0"/>
                <a:sym typeface="+mn-ea"/>
              </a:rPr>
              <a:t>i</a:t>
            </a:r>
            <a:endParaRPr lang="zh-CN" altLang="en-US">
              <a:latin typeface="Times New Roman Regular" panose="02020603050405020304" charset="0"/>
              <a:ea typeface="宋体" charset="0"/>
              <a:cs typeface="Times New Roman Regular" panose="02020603050405020304" charset="0"/>
              <a:sym typeface="+mn-ea"/>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注意力块</a:t>
            </a:r>
            <a:r>
              <a:rPr lang="zh-CN" altLang="en-US">
                <a:latin typeface="Times New Roman Regular" panose="02020603050405020304" charset="0"/>
                <a:ea typeface="宋体" charset="0"/>
                <a:cs typeface="Times New Roman Regular" panose="02020603050405020304" charset="0"/>
              </a:rPr>
              <a:t>输出：</a:t>
            </a:r>
            <a:r>
              <a:rPr lang="en-US" altLang="zh-CN" i="1">
                <a:latin typeface="Times New Roman Italic" panose="02020603050405020304" charset="0"/>
                <a:ea typeface="宋体" charset="0"/>
                <a:cs typeface="Times New Roman Italic" panose="02020603050405020304" charset="0"/>
              </a:rPr>
              <a:t>F</a:t>
            </a:r>
            <a:r>
              <a:rPr lang="en-US" altLang="zh-CN" baseline="-25000">
                <a:latin typeface="Times New Roman Regular" panose="02020603050405020304" charset="0"/>
                <a:ea typeface="宋体" charset="0"/>
                <a:cs typeface="Times New Roman Regular" panose="02020603050405020304" charset="0"/>
              </a:rPr>
              <a:t>r1</a:t>
            </a:r>
            <a:r>
              <a:rPr lang="zh-CN" altLang="en-US">
                <a:latin typeface="Times New Roman Regular" panose="02020603050405020304" charset="0"/>
                <a:ea typeface="宋体" charset="0"/>
                <a:cs typeface="Times New Roman Regular" panose="02020603050405020304" charset="0"/>
              </a:rPr>
              <a:t>、</a:t>
            </a:r>
            <a:r>
              <a:rPr lang="en-US" altLang="zh-CN" i="1">
                <a:latin typeface="Times New Roman Italic" panose="02020603050405020304" charset="0"/>
                <a:ea typeface="宋体" charset="0"/>
                <a:cs typeface="Times New Roman Italic" panose="02020603050405020304" charset="0"/>
              </a:rPr>
              <a:t>F</a:t>
            </a:r>
            <a:r>
              <a:rPr lang="en-US" altLang="zh-CN" baseline="-25000">
                <a:latin typeface="Times New Roman Regular" panose="02020603050405020304" charset="0"/>
                <a:ea typeface="宋体" charset="0"/>
                <a:cs typeface="Times New Roman Regular" panose="02020603050405020304" charset="0"/>
              </a:rPr>
              <a:t>r2</a:t>
            </a:r>
            <a:r>
              <a:rPr lang="zh-CN" altLang="en-US">
                <a:latin typeface="Times New Roman Regular" panose="02020603050405020304" charset="0"/>
                <a:ea typeface="宋体" charset="0"/>
                <a:cs typeface="Times New Roman Regular" panose="02020603050405020304" charset="0"/>
              </a:rPr>
              <a:t>、</a:t>
            </a:r>
            <a:r>
              <a:rPr lang="en-US" altLang="zh-CN" i="1">
                <a:latin typeface="Times New Roman Italic" panose="02020603050405020304" charset="0"/>
                <a:ea typeface="宋体" charset="0"/>
                <a:cs typeface="Times New Roman Italic" panose="02020603050405020304" charset="0"/>
              </a:rPr>
              <a:t>F</a:t>
            </a:r>
            <a:r>
              <a:rPr lang="en-US" altLang="zh-CN" baseline="-25000">
                <a:latin typeface="Times New Roman Regular" panose="02020603050405020304" charset="0"/>
                <a:ea typeface="宋体" charset="0"/>
                <a:cs typeface="Times New Roman Regular" panose="02020603050405020304" charset="0"/>
              </a:rPr>
              <a:t>r3</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生成：</a:t>
            </a:r>
            <a:r>
              <a:rPr lang="en-US" altLang="zh-CN">
                <a:latin typeface="Times New Roman Regular" panose="02020603050405020304" charset="0"/>
                <a:ea typeface="宋体" charset="0"/>
                <a:cs typeface="Times New Roman Regular" panose="02020603050405020304" charset="0"/>
              </a:rPr>
              <a:t>re-id</a:t>
            </a:r>
            <a:r>
              <a:rPr lang="zh-CN" altLang="en-US">
                <a:latin typeface="Times New Roman Regular" panose="02020603050405020304" charset="0"/>
                <a:ea typeface="宋体" charset="0"/>
                <a:cs typeface="Times New Roman Regular" panose="02020603050405020304" charset="0"/>
              </a:rPr>
              <a:t>特征</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在训练过程中，这些判别式重识别解码器受到独立重识别损失的监督。</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在推理过程中，将这些具有判别力的不同尺度的re-id特征串联起来，得到用于行人匹配的多尺度re-id特征。</a:t>
            </a:r>
            <a:endParaRPr lang="zh-CN" altLang="en-US">
              <a:latin typeface="Times New Roman Regular" panose="02020603050405020304" charset="0"/>
              <a:ea typeface="宋体" charset="0"/>
              <a:cs typeface="Times New Roman Regular" panose="02020603050405020304" charset="0"/>
            </a:endParaRPr>
          </a:p>
        </p:txBody>
      </p:sp>
      <p:sp>
        <p:nvSpPr>
          <p:cNvPr id="7" name="文本框 6"/>
          <p:cNvSpPr txBox="1"/>
          <p:nvPr/>
        </p:nvSpPr>
        <p:spPr>
          <a:xfrm>
            <a:off x="561975" y="4370705"/>
            <a:ext cx="6350000" cy="1476375"/>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通过在不同尺度上使用判别式re-id解码器，对其进行了简单的扩展</a:t>
            </a:r>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不同尺度的判别式重识别解码器将检测解码器特征作为重识别特征查询。</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502285" y="620395"/>
            <a:ext cx="6017895" cy="5636260"/>
          </a:xfrm>
          <a:prstGeom prst="rect">
            <a:avLst/>
          </a:prstGeom>
        </p:spPr>
      </p:pic>
      <p:sp>
        <p:nvSpPr>
          <p:cNvPr id="6" name="文本框 5"/>
          <p:cNvSpPr txBox="1"/>
          <p:nvPr/>
        </p:nvSpPr>
        <p:spPr>
          <a:xfrm>
            <a:off x="2220595" y="6256655"/>
            <a:ext cx="2443480" cy="368300"/>
          </a:xfrm>
          <a:prstGeom prst="rect">
            <a:avLst/>
          </a:prstGeom>
          <a:noFill/>
        </p:spPr>
        <p:txBody>
          <a:bodyPr wrap="none" rtlCol="0">
            <a:spAutoFit/>
          </a:bodyPr>
          <a:p>
            <a:pPr algn="l"/>
            <a:r>
              <a:rPr lang="zh-CN" altLang="en-US">
                <a:latin typeface="楷体" charset="0"/>
                <a:ea typeface="楷体" charset="0"/>
                <a:cs typeface="楷体" charset="0"/>
                <a:sym typeface="+mn-ea"/>
              </a:rPr>
              <a:t>判别式</a:t>
            </a:r>
            <a:r>
              <a:rPr lang="zh-CN" altLang="en-US">
                <a:latin typeface="Times New Roman Regular" panose="02020603050405020304" charset="0"/>
                <a:ea typeface="楷体" charset="0"/>
                <a:cs typeface="Times New Roman Regular" panose="02020603050405020304" charset="0"/>
                <a:sym typeface="+mn-ea"/>
              </a:rPr>
              <a:t>re-id</a:t>
            </a:r>
            <a:r>
              <a:rPr lang="zh-CN" altLang="en-US">
                <a:latin typeface="楷体" charset="0"/>
                <a:ea typeface="楷体" charset="0"/>
                <a:cs typeface="楷体" charset="0"/>
                <a:sym typeface="+mn-ea"/>
              </a:rPr>
              <a:t>解码器</a:t>
            </a:r>
            <a:r>
              <a:rPr lang="zh-CN" altLang="en-US">
                <a:latin typeface="Times New Roman Regular" panose="02020603050405020304" charset="0"/>
                <a:ea typeface="楷体" charset="0"/>
                <a:cs typeface="Times New Roman Regular" panose="02020603050405020304" charset="0"/>
              </a:rPr>
              <a:t>结构</a:t>
            </a:r>
            <a:endParaRPr lang="zh-CN" altLang="en-US">
              <a:latin typeface="Times New Roman Regular" panose="02020603050405020304" charset="0"/>
              <a:ea typeface="楷体" charset="0"/>
              <a:cs typeface="Times New Roman Regular" panose="02020603050405020304" charset="0"/>
            </a:endParaRPr>
          </a:p>
        </p:txBody>
      </p:sp>
      <p:sp>
        <p:nvSpPr>
          <p:cNvPr id="4" name="文本框 3"/>
          <p:cNvSpPr txBox="1"/>
          <p:nvPr/>
        </p:nvSpPr>
        <p:spPr>
          <a:xfrm>
            <a:off x="7096760" y="716915"/>
            <a:ext cx="4740275" cy="5908040"/>
          </a:xfrm>
          <a:prstGeom prst="rect">
            <a:avLst/>
          </a:prstGeom>
          <a:noFill/>
        </p:spPr>
        <p:txBody>
          <a:bodyPr wrap="square" rtlCol="0">
            <a:spAutoFit/>
          </a:bodyPr>
          <a:p>
            <a:r>
              <a:rPr lang="en-US" altLang="zh-CN" b="1">
                <a:latin typeface="Times New Roman Bold" panose="02020603050405020304" charset="0"/>
                <a:ea typeface="宋体" charset="0"/>
                <a:cs typeface="Times New Roman Bold" panose="02020603050405020304" charset="0"/>
              </a:rPr>
              <a:t>(a)</a:t>
            </a:r>
            <a:r>
              <a:rPr lang="zh-CN" altLang="en-US" b="1">
                <a:latin typeface="Times New Roman Regular" panose="02020603050405020304" charset="0"/>
                <a:ea typeface="宋体" charset="0"/>
                <a:cs typeface="Times New Roman Regular" panose="02020603050405020304" charset="0"/>
              </a:rPr>
              <a:t>简单</a:t>
            </a:r>
            <a:r>
              <a:rPr lang="en-US" altLang="zh-CN" b="1">
                <a:latin typeface="Times New Roman Bold" panose="02020603050405020304" charset="0"/>
                <a:ea typeface="宋体" charset="0"/>
                <a:cs typeface="Times New Roman Bold" panose="02020603050405020304" charset="0"/>
              </a:rPr>
              <a:t>re-id</a:t>
            </a:r>
            <a:r>
              <a:rPr lang="zh-CN" altLang="en-US" b="1">
                <a:latin typeface="Times New Roman Regular" panose="02020603050405020304" charset="0"/>
                <a:ea typeface="宋体" charset="0"/>
                <a:cs typeface="Times New Roman Regular" panose="02020603050405020304" charset="0"/>
              </a:rPr>
              <a:t>解码器：</a:t>
            </a:r>
            <a:r>
              <a:rPr lang="zh-CN" altLang="en-US">
                <a:latin typeface="Times New Roman Regular" panose="02020603050405020304" charset="0"/>
                <a:ea typeface="宋体" charset="0"/>
                <a:cs typeface="Times New Roman Regular" panose="02020603050405020304" charset="0"/>
              </a:rPr>
              <a:t>使用最后一个检测特征</a:t>
            </a:r>
            <a:r>
              <a:rPr lang="zh-CN" altLang="en-US" i="1">
                <a:latin typeface="Times New Roman Italic" panose="02020603050405020304" charset="0"/>
                <a:ea typeface="宋体" charset="0"/>
                <a:cs typeface="Times New Roman Italic" panose="02020603050405020304" charset="0"/>
              </a:rPr>
              <a:t>F</a:t>
            </a:r>
            <a:r>
              <a:rPr lang="zh-CN" altLang="en-US" i="1" baseline="-25000">
                <a:latin typeface="Times New Roman Italic" panose="02020603050405020304" charset="0"/>
                <a:ea typeface="宋体" charset="0"/>
                <a:cs typeface="Times New Roman Italic" panose="02020603050405020304" charset="0"/>
              </a:rPr>
              <a:t>d3</a:t>
            </a:r>
            <a:r>
              <a:rPr lang="zh-CN" altLang="en-US">
                <a:latin typeface="Times New Roman Regular" panose="02020603050405020304" charset="0"/>
                <a:ea typeface="宋体" charset="0"/>
                <a:cs typeface="Times New Roman Regular" panose="02020603050405020304" charset="0"/>
              </a:rPr>
              <a:t>作为re-id特征查询，并使用re-id解码器进行特征预测，</a:t>
            </a:r>
            <a:r>
              <a:rPr lang="zh-CN" altLang="en-US">
                <a:latin typeface="Times New Roman Regular" panose="02020603050405020304" charset="0"/>
                <a:ea typeface="宋体" charset="0"/>
                <a:cs typeface="Times New Roman Regular" panose="02020603050405020304" charset="0"/>
              </a:rPr>
              <a:t>但缺乏从单层监督中学习到的判别力强的re-id特征。</a:t>
            </a:r>
            <a:endParaRPr lang="zh-CN" altLang="en-US">
              <a:latin typeface="Times New Roman Regular" panose="02020603050405020304" charset="0"/>
              <a:ea typeface="宋体" charset="0"/>
              <a:cs typeface="Times New Roman Regular" panose="02020603050405020304" charset="0"/>
            </a:endParaRPr>
          </a:p>
          <a:p>
            <a:r>
              <a:rPr lang="en-US" altLang="zh-CN" b="1">
                <a:latin typeface="Times New Roman Bold" panose="02020603050405020304" charset="0"/>
                <a:ea typeface="宋体" charset="0"/>
                <a:cs typeface="Times New Roman Bold" panose="02020603050405020304" charset="0"/>
              </a:rPr>
              <a:t>(b)</a:t>
            </a:r>
            <a:r>
              <a:rPr lang="zh-CN" altLang="en-US" b="1">
                <a:latin typeface="Times New Roman Regular" panose="02020603050405020304" charset="0"/>
                <a:ea typeface="宋体" charset="0"/>
                <a:cs typeface="Times New Roman Regular" panose="02020603050405020304" charset="0"/>
                <a:sym typeface="+mn-ea"/>
              </a:rPr>
              <a:t>并行</a:t>
            </a:r>
            <a:r>
              <a:rPr lang="en-US" altLang="zh-CN" b="1">
                <a:latin typeface="Times New Roman Bold" panose="02020603050405020304" charset="0"/>
                <a:ea typeface="宋体" charset="0"/>
                <a:cs typeface="Times New Roman Bold" panose="02020603050405020304" charset="0"/>
                <a:sym typeface="+mn-ea"/>
              </a:rPr>
              <a:t>re-id</a:t>
            </a:r>
            <a:r>
              <a:rPr lang="zh-CN" altLang="en-US" b="1">
                <a:latin typeface="Times New Roman Regular" panose="02020603050405020304" charset="0"/>
                <a:ea typeface="宋体" charset="0"/>
                <a:cs typeface="Times New Roman Regular" panose="02020603050405020304" charset="0"/>
                <a:sym typeface="+mn-ea"/>
              </a:rPr>
              <a:t>解码器</a:t>
            </a:r>
            <a:r>
              <a:rPr lang="zh-CN" altLang="en-US">
                <a:latin typeface="Times New Roman Regular" panose="02020603050405020304" charset="0"/>
                <a:ea typeface="宋体" charset="0"/>
                <a:cs typeface="Times New Roman Regular" panose="02020603050405020304" charset="0"/>
                <a:sym typeface="+mn-ea"/>
              </a:rPr>
              <a:t>：将来自每个检测解码器的特征作为re-id特征查询，利用3个并行解码器层生成re-id特征</a:t>
            </a:r>
            <a:r>
              <a:rPr lang="zh-CN" altLang="en-US" i="1">
                <a:latin typeface="Times New Roman Italic" panose="02020603050405020304" charset="0"/>
                <a:ea typeface="宋体" charset="0"/>
                <a:cs typeface="Times New Roman Italic" panose="02020603050405020304" charset="0"/>
                <a:sym typeface="+mn-ea"/>
              </a:rPr>
              <a:t>F</a:t>
            </a:r>
            <a:r>
              <a:rPr lang="zh-CN" altLang="en-US" i="1" baseline="-25000">
                <a:latin typeface="Times New Roman Italic" panose="02020603050405020304" charset="0"/>
                <a:ea typeface="宋体" charset="0"/>
                <a:cs typeface="Times New Roman Italic" panose="02020603050405020304" charset="0"/>
                <a:sym typeface="+mn-ea"/>
              </a:rPr>
              <a:t>r1</a:t>
            </a:r>
            <a:r>
              <a:rPr lang="en-US" altLang="zh-CN">
                <a:latin typeface="Times New Roman Regular" panose="02020603050405020304" charset="0"/>
                <a:ea typeface="宋体" charset="0"/>
                <a:cs typeface="Times New Roman Regular" panose="02020603050405020304" charset="0"/>
                <a:sym typeface="+mn-ea"/>
              </a:rPr>
              <a:t>, </a:t>
            </a:r>
            <a:r>
              <a:rPr lang="zh-CN" altLang="en-US" i="1">
                <a:latin typeface="Times New Roman Italic" panose="02020603050405020304" charset="0"/>
                <a:ea typeface="宋体" charset="0"/>
                <a:cs typeface="Times New Roman Italic" panose="02020603050405020304" charset="0"/>
                <a:sym typeface="+mn-ea"/>
              </a:rPr>
              <a:t>F</a:t>
            </a:r>
            <a:r>
              <a:rPr lang="zh-CN" altLang="en-US" i="1" baseline="-25000">
                <a:latin typeface="Times New Roman Italic" panose="02020603050405020304" charset="0"/>
                <a:ea typeface="宋体" charset="0"/>
                <a:cs typeface="Times New Roman Italic" panose="02020603050405020304" charset="0"/>
                <a:sym typeface="+mn-ea"/>
              </a:rPr>
              <a:t>r2</a:t>
            </a:r>
            <a:r>
              <a:rPr lang="zh-CN" altLang="en-US">
                <a:latin typeface="Times New Roman Regular" panose="02020603050405020304" charset="0"/>
                <a:ea typeface="宋体" charset="0"/>
                <a:cs typeface="Times New Roman Regular" panose="02020603050405020304" charset="0"/>
                <a:sym typeface="+mn-ea"/>
              </a:rPr>
              <a:t>, </a:t>
            </a:r>
            <a:r>
              <a:rPr lang="zh-CN" altLang="en-US" i="1">
                <a:latin typeface="Times New Roman Italic" panose="02020603050405020304" charset="0"/>
                <a:ea typeface="宋体" charset="0"/>
                <a:cs typeface="Times New Roman Italic" panose="02020603050405020304" charset="0"/>
                <a:sym typeface="+mn-ea"/>
              </a:rPr>
              <a:t>F</a:t>
            </a:r>
            <a:r>
              <a:rPr lang="zh-CN" altLang="en-US" i="1" baseline="-25000">
                <a:latin typeface="Times New Roman Italic" panose="02020603050405020304" charset="0"/>
                <a:ea typeface="宋体" charset="0"/>
                <a:cs typeface="Times New Roman Italic" panose="02020603050405020304" charset="0"/>
                <a:sym typeface="+mn-ea"/>
              </a:rPr>
              <a:t>r3</a:t>
            </a:r>
            <a:r>
              <a:rPr lang="zh-CN" altLang="en-US">
                <a:latin typeface="Times New Roman Regular" panose="02020603050405020304" charset="0"/>
                <a:ea typeface="宋体" charset="0"/>
                <a:cs typeface="Times New Roman Regular" panose="02020603050405020304" charset="0"/>
                <a:sym typeface="+mn-ea"/>
              </a:rPr>
              <a:t>，</a:t>
            </a:r>
            <a:endParaRPr lang="zh-CN" altLang="en-US">
              <a:latin typeface="Times New Roman Regular" panose="02020603050405020304" charset="0"/>
              <a:ea typeface="宋体" charset="0"/>
              <a:cs typeface="Times New Roman Regular" panose="02020603050405020304" charset="0"/>
            </a:endParaRPr>
          </a:p>
          <a:p>
            <a:r>
              <a:rPr lang="zh-CN" altLang="en-US" i="1">
                <a:latin typeface="Times New Roman Italic" panose="02020603050405020304" charset="0"/>
                <a:ea typeface="宋体" charset="0"/>
                <a:cs typeface="Times New Roman Italic" panose="02020603050405020304" charset="0"/>
                <a:sym typeface="+mn-ea"/>
              </a:rPr>
              <a:t>F</a:t>
            </a:r>
            <a:r>
              <a:rPr lang="zh-CN" altLang="en-US" i="1" baseline="-25000">
                <a:latin typeface="Times New Roman Italic" panose="02020603050405020304" charset="0"/>
                <a:ea typeface="宋体" charset="0"/>
                <a:cs typeface="Times New Roman Italic" panose="02020603050405020304" charset="0"/>
                <a:sym typeface="+mn-ea"/>
              </a:rPr>
              <a:t>r1</a:t>
            </a:r>
            <a:r>
              <a:rPr lang="en-US" altLang="zh-CN">
                <a:latin typeface="Times New Roman Regular" panose="02020603050405020304" charset="0"/>
                <a:ea typeface="宋体" charset="0"/>
                <a:cs typeface="Times New Roman Regular" panose="02020603050405020304" charset="0"/>
                <a:sym typeface="+mn-ea"/>
              </a:rPr>
              <a:t>, </a:t>
            </a:r>
            <a:r>
              <a:rPr lang="zh-CN" altLang="en-US" i="1">
                <a:latin typeface="Times New Roman Italic" panose="02020603050405020304" charset="0"/>
                <a:ea typeface="宋体" charset="0"/>
                <a:cs typeface="Times New Roman Italic" panose="02020603050405020304" charset="0"/>
                <a:sym typeface="+mn-ea"/>
              </a:rPr>
              <a:t>F</a:t>
            </a:r>
            <a:r>
              <a:rPr lang="zh-CN" altLang="en-US" i="1" baseline="-25000">
                <a:latin typeface="Times New Roman Italic" panose="02020603050405020304" charset="0"/>
                <a:ea typeface="宋体" charset="0"/>
                <a:cs typeface="Times New Roman Italic" panose="02020603050405020304" charset="0"/>
                <a:sym typeface="+mn-ea"/>
              </a:rPr>
              <a:t>r2</a:t>
            </a:r>
            <a:r>
              <a:rPr lang="zh-CN" altLang="en-US">
                <a:latin typeface="Times New Roman Regular" panose="02020603050405020304" charset="0"/>
                <a:ea typeface="宋体" charset="0"/>
                <a:cs typeface="Times New Roman Regular" panose="02020603050405020304" charset="0"/>
                <a:sym typeface="+mn-ea"/>
              </a:rPr>
              <a:t>仅在训练期间用于提供多级(中间)监督。</a:t>
            </a:r>
            <a:endParaRPr lang="en-US" altLang="zh-CN">
              <a:latin typeface="Times New Roman Regular" panose="02020603050405020304" charset="0"/>
              <a:ea typeface="宋体" charset="0"/>
              <a:cs typeface="Times New Roman Regular" panose="02020603050405020304" charset="0"/>
            </a:endParaRPr>
          </a:p>
          <a:p>
            <a:r>
              <a:rPr lang="en-US" altLang="zh-CN" b="1">
                <a:latin typeface="Times New Roman Bold" panose="02020603050405020304" charset="0"/>
                <a:ea typeface="宋体" charset="0"/>
                <a:cs typeface="Times New Roman Bold" panose="02020603050405020304" charset="0"/>
              </a:rPr>
              <a:t>(c)</a:t>
            </a:r>
            <a:r>
              <a:rPr lang="zh-CN" altLang="en-US" b="1">
                <a:latin typeface="Times New Roman Regular" panose="02020603050405020304" charset="0"/>
                <a:ea typeface="宋体" charset="0"/>
                <a:cs typeface="Times New Roman Regular" panose="02020603050405020304" charset="0"/>
                <a:sym typeface="+mn-ea"/>
              </a:rPr>
              <a:t>共享</a:t>
            </a:r>
            <a:r>
              <a:rPr lang="en-US" altLang="zh-CN" b="1">
                <a:latin typeface="Times New Roman Bold" panose="02020603050405020304" charset="0"/>
                <a:ea typeface="宋体" charset="0"/>
                <a:cs typeface="Times New Roman Bold" panose="02020603050405020304" charset="0"/>
                <a:sym typeface="+mn-ea"/>
              </a:rPr>
              <a:t>re-id</a:t>
            </a:r>
            <a:r>
              <a:rPr lang="zh-CN" altLang="en-US" b="1">
                <a:latin typeface="Times New Roman Regular" panose="02020603050405020304" charset="0"/>
                <a:ea typeface="宋体" charset="0"/>
                <a:cs typeface="Times New Roman Regular" panose="02020603050405020304" charset="0"/>
                <a:sym typeface="+mn-ea"/>
              </a:rPr>
              <a:t>解码器</a:t>
            </a:r>
            <a:r>
              <a:rPr lang="zh-CN" altLang="en-US">
                <a:latin typeface="Times New Roman Regular" panose="02020603050405020304" charset="0"/>
                <a:ea typeface="宋体" charset="0"/>
                <a:cs typeface="Times New Roman Regular" panose="02020603050405020304" charset="0"/>
                <a:sym typeface="+mn-ea"/>
              </a:rPr>
              <a:t>：</a:t>
            </a:r>
            <a:r>
              <a:rPr lang="zh-CN" altLang="en-US">
                <a:latin typeface="Times New Roman Regular" panose="02020603050405020304" charset="0"/>
                <a:ea typeface="宋体" charset="0"/>
                <a:cs typeface="Times New Roman Regular" panose="02020603050405020304" charset="0"/>
              </a:rPr>
              <a:t>采用孪生结构，三个重识别特征查询都有一个共享解码器来生成三个重识别特征。与并行re-id解码器类似，共享re-id解码器方案在训练过程中也仅利用特征</a:t>
            </a:r>
            <a:r>
              <a:rPr lang="zh-CN" altLang="en-US" i="1">
                <a:latin typeface="Times New Roman Italic" panose="02020603050405020304" charset="0"/>
                <a:ea typeface="宋体" charset="0"/>
                <a:cs typeface="Times New Roman Italic" panose="02020603050405020304" charset="0"/>
                <a:sym typeface="+mn-ea"/>
              </a:rPr>
              <a:t>F</a:t>
            </a:r>
            <a:r>
              <a:rPr lang="zh-CN" altLang="en-US" i="1" baseline="-25000">
                <a:latin typeface="Times New Roman Italic" panose="02020603050405020304" charset="0"/>
                <a:ea typeface="宋体" charset="0"/>
                <a:cs typeface="Times New Roman Italic" panose="02020603050405020304" charset="0"/>
                <a:sym typeface="+mn-ea"/>
              </a:rPr>
              <a:t>r1</a:t>
            </a:r>
            <a:r>
              <a:rPr lang="en-US" altLang="zh-CN">
                <a:latin typeface="Times New Roman Regular" panose="02020603050405020304" charset="0"/>
                <a:ea typeface="宋体" charset="0"/>
                <a:cs typeface="Times New Roman Regular" panose="02020603050405020304" charset="0"/>
                <a:sym typeface="+mn-ea"/>
              </a:rPr>
              <a:t>, </a:t>
            </a:r>
            <a:r>
              <a:rPr lang="zh-CN" altLang="en-US" i="1">
                <a:latin typeface="Times New Roman Italic" panose="02020603050405020304" charset="0"/>
                <a:ea typeface="宋体" charset="0"/>
                <a:cs typeface="Times New Roman Italic" panose="02020603050405020304" charset="0"/>
                <a:sym typeface="+mn-ea"/>
              </a:rPr>
              <a:t>F</a:t>
            </a:r>
            <a:r>
              <a:rPr lang="zh-CN" altLang="en-US" i="1" baseline="-25000">
                <a:latin typeface="Times New Roman Italic" panose="02020603050405020304" charset="0"/>
                <a:ea typeface="宋体" charset="0"/>
                <a:cs typeface="Times New Roman Italic" panose="02020603050405020304" charset="0"/>
                <a:sym typeface="+mn-ea"/>
              </a:rPr>
              <a:t>r2</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如前所述，行人搜索中的行人检测和重识别两个子任务具有不同的目标(对象级识别和实例级匹配)。基于此，我们直接利用骨干特征作为判别式re-id解码器的输入，而不是使用检测编码器的特征。通过经验验证，与使用检测编码器的特征相比，这可以带来优越的性能。</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732155" y="641985"/>
            <a:ext cx="9022715" cy="3404235"/>
          </a:xfrm>
          <a:prstGeom prst="rect">
            <a:avLst/>
          </a:prstGeom>
        </p:spPr>
      </p:pic>
      <p:sp>
        <p:nvSpPr>
          <p:cNvPr id="6" name="文本框 5"/>
          <p:cNvSpPr txBox="1"/>
          <p:nvPr/>
        </p:nvSpPr>
        <p:spPr>
          <a:xfrm>
            <a:off x="3670300" y="410845"/>
            <a:ext cx="3840480" cy="368300"/>
          </a:xfrm>
          <a:prstGeom prst="rect">
            <a:avLst/>
          </a:prstGeom>
          <a:noFill/>
        </p:spPr>
        <p:txBody>
          <a:bodyPr wrap="none" rtlCol="0">
            <a:spAutoFit/>
          </a:bodyPr>
          <a:p>
            <a:pPr algn="l"/>
            <a:r>
              <a:rPr lang="zh-CN" altLang="en-US">
                <a:latin typeface="楷体" charset="0"/>
                <a:ea typeface="楷体" charset="0"/>
                <a:cs typeface="楷体" charset="0"/>
                <a:sym typeface="+mn-ea"/>
              </a:rPr>
              <a:t>部分注意力块和部分注意力层</a:t>
            </a:r>
            <a:r>
              <a:rPr lang="zh-CN" altLang="en-US">
                <a:latin typeface="楷体" charset="0"/>
                <a:ea typeface="楷体" charset="0"/>
                <a:cs typeface="楷体" charset="0"/>
                <a:sym typeface="+mn-ea"/>
              </a:rPr>
              <a:t>示意图</a:t>
            </a:r>
            <a:endParaRPr lang="zh-CN" altLang="en-US">
              <a:latin typeface="楷体" charset="0"/>
              <a:ea typeface="楷体" charset="0"/>
              <a:cs typeface="楷体" charset="0"/>
              <a:sym typeface="+mn-ea"/>
            </a:endParaRPr>
          </a:p>
        </p:txBody>
      </p:sp>
      <p:sp>
        <p:nvSpPr>
          <p:cNvPr id="4" name="文本框 3"/>
          <p:cNvSpPr txBox="1"/>
          <p:nvPr/>
        </p:nvSpPr>
        <p:spPr>
          <a:xfrm>
            <a:off x="812165" y="4276090"/>
            <a:ext cx="8773160" cy="2306955"/>
          </a:xfrm>
          <a:prstGeom prst="rect">
            <a:avLst/>
          </a:prstGeom>
          <a:noFill/>
        </p:spPr>
        <p:txBody>
          <a:bodyPr wrap="square" rtlCol="0">
            <a:spAutoFit/>
          </a:bodyPr>
          <a:p>
            <a:r>
              <a:rPr lang="en-US" altLang="zh-CN" b="1">
                <a:latin typeface="Times New Roman Bold" panose="02020603050405020304" charset="0"/>
                <a:ea typeface="宋体" charset="0"/>
                <a:cs typeface="Times New Roman Bold" panose="02020603050405020304" charset="0"/>
                <a:sym typeface="+mn-ea"/>
              </a:rPr>
              <a:t>(a)</a:t>
            </a:r>
            <a:r>
              <a:rPr lang="zh-CN" altLang="en-US">
                <a:latin typeface="Times New Roman Regular" panose="02020603050405020304" charset="0"/>
                <a:ea typeface="宋体" charset="0"/>
                <a:cs typeface="Times New Roman Regular" panose="02020603050405020304" charset="0"/>
              </a:rPr>
              <a:t>判别式re-id解码器中的部分注意力块，该块包含两个部分注意力层，以编码不同部分（点）之间的关系。</a:t>
            </a:r>
            <a:endParaRPr lang="zh-CN" altLang="en-US">
              <a:latin typeface="Times New Roman Regular" panose="02020603050405020304" charset="0"/>
              <a:ea typeface="宋体" charset="0"/>
              <a:cs typeface="Times New Roman Regular" panose="02020603050405020304" charset="0"/>
            </a:endParaRPr>
          </a:p>
          <a:p>
            <a:r>
              <a:rPr lang="en-US" altLang="zh-CN" b="1">
                <a:latin typeface="Times New Roman Bold" panose="02020603050405020304" charset="0"/>
                <a:ea typeface="宋体" charset="0"/>
                <a:cs typeface="Times New Roman Bold" panose="02020603050405020304" charset="0"/>
                <a:sym typeface="+mn-ea"/>
              </a:rPr>
              <a:t>(</a:t>
            </a:r>
            <a:r>
              <a:rPr lang="en-US" altLang="zh-CN" b="1">
                <a:latin typeface="Times New Roman Bold" panose="02020603050405020304" charset="0"/>
                <a:ea typeface="宋体" charset="0"/>
                <a:cs typeface="Times New Roman Bold" panose="02020603050405020304" charset="0"/>
                <a:sym typeface="+mn-ea"/>
              </a:rPr>
              <a:t>b)</a:t>
            </a:r>
            <a:r>
              <a:rPr lang="zh-CN" altLang="en-US">
                <a:latin typeface="Times New Roman Regular" panose="02020603050405020304" charset="0"/>
                <a:ea typeface="宋体" charset="0"/>
                <a:cs typeface="Times New Roman Regular" panose="02020603050405020304" charset="0"/>
              </a:rPr>
              <a:t>部分注意力层利用查询特征预测采样点，通过交叉注意力融合来自不同部位的特征，聚合这些采样点对应的特征</a:t>
            </a:r>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来自查询的注意力权重很难有效地捕获行人实例中的部件关系。因此，与标准的可变形注意力不同，我们没有使用来自查询特征的注意力权重。部分注意力在采样点对特征进行平均，然后通过调整交叉注意力模块来聚合不同部分的特征以生成输出。</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757555" y="495300"/>
            <a:ext cx="4472305" cy="5868035"/>
          </a:xfrm>
          <a:prstGeom prst="rect">
            <a:avLst/>
          </a:prstGeom>
        </p:spPr>
      </p:pic>
      <p:sp>
        <p:nvSpPr>
          <p:cNvPr id="7" name="文本框 6"/>
          <p:cNvSpPr txBox="1"/>
          <p:nvPr/>
        </p:nvSpPr>
        <p:spPr>
          <a:xfrm>
            <a:off x="1958975" y="6363335"/>
            <a:ext cx="149733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1 </a:t>
            </a:r>
            <a:r>
              <a:rPr lang="zh-CN" altLang="en-US">
                <a:latin typeface="Times New Roman Regular" panose="02020603050405020304" charset="0"/>
                <a:ea typeface="楷体" charset="0"/>
                <a:cs typeface="Times New Roman Regular" panose="02020603050405020304" charset="0"/>
              </a:rPr>
              <a:t>定量结果</a:t>
            </a:r>
            <a:endParaRPr lang="zh-CN" altLang="en-US">
              <a:latin typeface="Times New Roman Regular" panose="02020603050405020304" charset="0"/>
              <a:ea typeface="楷体" charset="0"/>
              <a:cs typeface="Times New Roman Regular" panose="02020603050405020304" charset="0"/>
            </a:endParaRPr>
          </a:p>
        </p:txBody>
      </p:sp>
      <p:pic>
        <p:nvPicPr>
          <p:cNvPr id="4" name="图片 3"/>
          <p:cNvPicPr>
            <a:picLocks noChangeAspect="1"/>
          </p:cNvPicPr>
          <p:nvPr/>
        </p:nvPicPr>
        <p:blipFill>
          <a:blip r:embed="rId2"/>
          <a:stretch>
            <a:fillRect/>
          </a:stretch>
        </p:blipFill>
        <p:spPr>
          <a:xfrm>
            <a:off x="5403215" y="495300"/>
            <a:ext cx="4182745" cy="3206115"/>
          </a:xfrm>
          <a:prstGeom prst="rect">
            <a:avLst/>
          </a:prstGeom>
        </p:spPr>
      </p:pic>
      <p:sp>
        <p:nvSpPr>
          <p:cNvPr id="12" name="文本框 11"/>
          <p:cNvSpPr txBox="1"/>
          <p:nvPr/>
        </p:nvSpPr>
        <p:spPr>
          <a:xfrm>
            <a:off x="5403215" y="3703320"/>
            <a:ext cx="448818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增加</a:t>
            </a:r>
            <a:r>
              <a:rPr lang="en-US" altLang="zh-CN">
                <a:latin typeface="Times New Roman Regular" panose="02020603050405020304" charset="0"/>
                <a:ea typeface="楷体" charset="0"/>
                <a:cs typeface="Times New Roman Regular" panose="02020603050405020304" charset="0"/>
              </a:rPr>
              <a:t>gallery</a:t>
            </a:r>
            <a:r>
              <a:rPr lang="zh-CN" altLang="en-US">
                <a:latin typeface="Times New Roman Regular" panose="02020603050405020304" charset="0"/>
                <a:ea typeface="楷体" charset="0"/>
                <a:cs typeface="Times New Roman Regular" panose="02020603050405020304" charset="0"/>
              </a:rPr>
              <a:t>大小时比较竞争方法的mAP分数</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nvPicPr>
        <p:blipFill>
          <a:blip r:embed="rId1"/>
          <a:stretch>
            <a:fillRect/>
          </a:stretch>
        </p:blipFill>
        <p:spPr>
          <a:xfrm>
            <a:off x="880745" y="1821815"/>
            <a:ext cx="4782820" cy="2320925"/>
          </a:xfrm>
          <a:prstGeom prst="rect">
            <a:avLst/>
          </a:prstGeom>
        </p:spPr>
      </p:pic>
      <p:sp>
        <p:nvSpPr>
          <p:cNvPr id="3" name="文本框 2"/>
          <p:cNvSpPr txBox="1"/>
          <p:nvPr/>
        </p:nvSpPr>
        <p:spPr>
          <a:xfrm>
            <a:off x="780415" y="623570"/>
            <a:ext cx="11127105" cy="1476375"/>
          </a:xfrm>
          <a:prstGeom prst="rect">
            <a:avLst/>
          </a:prstGeom>
          <a:noFill/>
        </p:spPr>
        <p:txBody>
          <a:bodyPr wrap="square" rtlCol="0">
            <a:spAutoFit/>
          </a:bodyPr>
          <a:p>
            <a:pPr marL="285750" indent="-285750" algn="l">
              <a:buFont typeface="Arial" panose="020B0604020202090204" pitchFamily="34" charset="0"/>
              <a:buChar char="•"/>
            </a:pPr>
            <a:r>
              <a:rPr lang="en-US" altLang="zh-CN">
                <a:latin typeface="Times New Roman Regular" panose="02020603050405020304" charset="0"/>
                <a:cs typeface="Times New Roman Regular" panose="02020603050405020304" charset="0"/>
                <a:sym typeface="+mn-ea"/>
              </a:rPr>
              <a:t>image size</a:t>
            </a:r>
            <a:r>
              <a:rPr lang="zh-CN" altLang="en-US">
                <a:latin typeface="Times New Roman Regular" panose="02020603050405020304" charset="0"/>
                <a:cs typeface="Times New Roman Regular" panose="02020603050405020304" charset="0"/>
                <a:sym typeface="+mn-ea"/>
              </a:rPr>
              <a:t>：900 × 1500</a:t>
            </a:r>
            <a:endParaRPr lang="zh-CN" altLang="en-US">
              <a:latin typeface="Times New Roman Regular" panose="02020603050405020304" charset="0"/>
              <a:cs typeface="Times New Roman Regular" panose="02020603050405020304" charset="0"/>
              <a:sym typeface="+mn-ea"/>
            </a:endParaRPr>
          </a:p>
          <a:p>
            <a:pPr marL="285750" indent="-285750" algn="l">
              <a:buFont typeface="Arial" panose="020B0604020202090204" pitchFamily="34" charset="0"/>
              <a:buChar char="•"/>
            </a:pPr>
            <a:r>
              <a:rPr lang="en-US" altLang="zh-CN">
                <a:latin typeface="Times New Roman Regular" panose="02020603050405020304" charset="0"/>
                <a:cs typeface="Times New Roman Regular" panose="02020603050405020304" charset="0"/>
                <a:sym typeface="+mn-ea"/>
              </a:rPr>
              <a:t>Datasets</a:t>
            </a:r>
            <a:r>
              <a:rPr lang="zh-CN" altLang="en-US">
                <a:latin typeface="Times New Roman Regular" panose="02020603050405020304" charset="0"/>
                <a:cs typeface="Times New Roman Regular" panose="02020603050405020304" charset="0"/>
                <a:sym typeface="+mn-ea"/>
              </a:rPr>
              <a:t>：CUHK-SYSU、</a:t>
            </a:r>
            <a:r>
              <a:rPr lang="en-US" altLang="zh-CN">
                <a:latin typeface="Times New Roman Regular" panose="02020603050405020304" charset="0"/>
                <a:cs typeface="Times New Roman Regular" panose="02020603050405020304" charset="0"/>
                <a:sym typeface="+mn-ea"/>
              </a:rPr>
              <a:t>PRW</a:t>
            </a:r>
            <a:endParaRPr lang="en-US" altLang="zh-CN">
              <a:latin typeface="Times New Roman Regular" panose="02020603050405020304" charset="0"/>
              <a:cs typeface="Times New Roman Regular" panose="02020603050405020304" charset="0"/>
              <a:sym typeface="+mn-ea"/>
            </a:endParaRPr>
          </a:p>
          <a:p>
            <a:pPr marL="285750" indent="-285750" algn="l">
              <a:buFont typeface="Arial" panose="020B0604020202090204" pitchFamily="34" charset="0"/>
              <a:buChar char="•"/>
            </a:pPr>
            <a:r>
              <a:rPr>
                <a:latin typeface="Times New Roman Regular" panose="02020603050405020304" charset="0"/>
                <a:ea typeface="宋体" charset="0"/>
                <a:sym typeface="+mn-ea"/>
              </a:rPr>
              <a:t>模型总共训练了24个epoch，我们使用的</a:t>
            </a:r>
            <a:r>
              <a:rPr lang="en-US">
                <a:latin typeface="Times New Roman Regular" panose="02020603050405020304" charset="0"/>
                <a:ea typeface="宋体" charset="0"/>
                <a:sym typeface="+mn-ea"/>
              </a:rPr>
              <a:t>mini-batch</a:t>
            </a:r>
            <a:r>
              <a:rPr>
                <a:latin typeface="Times New Roman Regular" panose="02020603050405020304" charset="0"/>
                <a:ea typeface="宋体" charset="0"/>
                <a:sym typeface="+mn-ea"/>
              </a:rPr>
              <a:t>大小为2。初始学习率设置为0.0001</a:t>
            </a:r>
            <a:r>
              <a:rPr lang="zh-CN">
                <a:latin typeface="Times New Roman Regular" panose="02020603050405020304" charset="0"/>
                <a:ea typeface="宋体" charset="0"/>
                <a:sym typeface="+mn-ea"/>
              </a:rPr>
              <a:t>，并在第19和23个epoch将学习率降低10倍</a:t>
            </a:r>
            <a:endParaRPr lang="zh-CN">
              <a:latin typeface="Times New Roman Regular" panose="02020603050405020304" charset="0"/>
              <a:ea typeface="宋体" charset="0"/>
              <a:sym typeface="+mn-ea"/>
            </a:endParaRPr>
          </a:p>
          <a:p>
            <a:pPr marL="285750" indent="-285750" algn="l">
              <a:buFont typeface="Arial" panose="020B0604020202090204" pitchFamily="34" charset="0"/>
              <a:buChar char="•"/>
            </a:pPr>
            <a:endParaRPr lang="zh-CN" altLang="en-US"/>
          </a:p>
        </p:txBody>
      </p:sp>
      <p:sp>
        <p:nvSpPr>
          <p:cNvPr id="7" name="文本框 6"/>
          <p:cNvSpPr txBox="1"/>
          <p:nvPr/>
        </p:nvSpPr>
        <p:spPr>
          <a:xfrm>
            <a:off x="1205865" y="4142740"/>
            <a:ext cx="421513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2 </a:t>
            </a:r>
            <a:r>
              <a:rPr lang="zh-CN" altLang="en-US">
                <a:latin typeface="Times New Roman Regular" panose="02020603050405020304" charset="0"/>
                <a:ea typeface="楷体" charset="0"/>
                <a:cs typeface="Times New Roman Regular" panose="02020603050405020304" charset="0"/>
              </a:rPr>
              <a:t>不同设计对判别式re-id解码器的影响</a:t>
            </a:r>
            <a:endParaRPr lang="zh-CN" altLang="en-US">
              <a:latin typeface="Times New Roman Regular" panose="02020603050405020304" charset="0"/>
              <a:ea typeface="楷体" charset="0"/>
              <a:cs typeface="Times New Roman Regular" panose="02020603050405020304" charset="0"/>
            </a:endParaRPr>
          </a:p>
        </p:txBody>
      </p:sp>
      <p:sp>
        <p:nvSpPr>
          <p:cNvPr id="4" name="文本框 3"/>
          <p:cNvSpPr txBox="1"/>
          <p:nvPr/>
        </p:nvSpPr>
        <p:spPr>
          <a:xfrm>
            <a:off x="5880100" y="1931035"/>
            <a:ext cx="5835015" cy="1476375"/>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(a) 不同解码器结构的影响，简单、并行和共享</a:t>
            </a:r>
            <a:r>
              <a:rPr lang="zh-CN" altLang="en-US">
                <a:latin typeface="Times New Roman Regular" panose="02020603050405020304" charset="0"/>
                <a:ea typeface="宋体" charset="0"/>
                <a:cs typeface="Times New Roman Regular" panose="02020603050405020304" charset="0"/>
              </a:rPr>
              <a:t>编码器</a:t>
            </a:r>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(b) 不同特征对 re-id 解码器的影响，包括来自检测编码器层 1、2、3 和主干的特征。</a:t>
            </a:r>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(c) 不同注意力层的影响，包括可变形注意力和</a:t>
            </a:r>
            <a:r>
              <a:rPr lang="en-US" altLang="zh-CN">
                <a:latin typeface="Times New Roman Regular" panose="02020603050405020304" charset="0"/>
                <a:ea typeface="宋体" charset="0"/>
                <a:cs typeface="Times New Roman Regular" panose="02020603050405020304" charset="0"/>
              </a:rPr>
              <a:t>PSTR</a:t>
            </a:r>
            <a:r>
              <a:rPr lang="zh-CN" altLang="en-US">
                <a:latin typeface="Times New Roman Regular" panose="02020603050405020304" charset="0"/>
                <a:ea typeface="宋体" charset="0"/>
                <a:cs typeface="Times New Roman Regular" panose="02020603050405020304" charset="0"/>
              </a:rPr>
              <a:t>中的部分注意力。</a:t>
            </a:r>
            <a:endParaRPr lang="zh-CN" altLang="en-US">
              <a:latin typeface="Times New Roman Regular" panose="02020603050405020304" charset="0"/>
              <a:ea typeface="宋体" charset="0"/>
              <a:cs typeface="Times New Roman Regular" panose="02020603050405020304" charset="0"/>
            </a:endParaRPr>
          </a:p>
        </p:txBody>
      </p:sp>
      <p:pic>
        <p:nvPicPr>
          <p:cNvPr id="6" name="图片 5"/>
          <p:cNvPicPr>
            <a:picLocks noChangeAspect="1"/>
          </p:cNvPicPr>
          <p:nvPr/>
        </p:nvPicPr>
        <p:blipFill>
          <a:blip r:embed="rId2"/>
          <a:stretch>
            <a:fillRect/>
          </a:stretch>
        </p:blipFill>
        <p:spPr>
          <a:xfrm>
            <a:off x="983615" y="4519930"/>
            <a:ext cx="4658995" cy="1685925"/>
          </a:xfrm>
          <a:prstGeom prst="rect">
            <a:avLst/>
          </a:prstGeom>
        </p:spPr>
      </p:pic>
      <p:sp>
        <p:nvSpPr>
          <p:cNvPr id="8" name="文本框 7"/>
          <p:cNvSpPr txBox="1"/>
          <p:nvPr/>
        </p:nvSpPr>
        <p:spPr>
          <a:xfrm>
            <a:off x="5880100" y="4452620"/>
            <a:ext cx="5626735" cy="1753235"/>
          </a:xfrm>
          <a:prstGeom prst="rect">
            <a:avLst/>
          </a:prstGeom>
          <a:noFill/>
        </p:spPr>
        <p:txBody>
          <a:bodyPr wrap="square" rtlCol="0">
            <a:spAutoFit/>
          </a:bodyPr>
          <a:p>
            <a:pPr algn="l"/>
            <a:r>
              <a:rPr lang="zh-CN" altLang="en-US">
                <a:latin typeface="Times New Roman Regular" panose="02020603050405020304" charset="0"/>
                <a:ea typeface="宋体" charset="0"/>
                <a:cs typeface="Times New Roman Regular" panose="02020603050405020304" charset="0"/>
              </a:rPr>
              <a:t>上半部分显示了单尺度、两级和三级 re-id 解码器的性能。下半部分显示了我们的多尺度 re-id 解码器中各个尺度的性能，具有三个尺度。</a:t>
            </a:r>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多尺度re-id解码器将最后N个特征图作为不同分支的输入。三尺度re-id解码器取得了最佳性能。</a:t>
            </a:r>
            <a:endParaRPr lang="zh-CN" altLang="en-US">
              <a:latin typeface="Times New Roman Regular" panose="02020603050405020304" charset="0"/>
              <a:ea typeface="宋体" charset="0"/>
              <a:cs typeface="Times New Roman Regular" panose="02020603050405020304" charset="0"/>
            </a:endParaRPr>
          </a:p>
        </p:txBody>
      </p:sp>
      <p:sp>
        <p:nvSpPr>
          <p:cNvPr id="10" name="文本框 9"/>
          <p:cNvSpPr txBox="1"/>
          <p:nvPr/>
        </p:nvSpPr>
        <p:spPr>
          <a:xfrm>
            <a:off x="1657350" y="6205855"/>
            <a:ext cx="307213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3 </a:t>
            </a:r>
            <a:r>
              <a:rPr lang="zh-CN" altLang="en-US">
                <a:latin typeface="Times New Roman Regular" panose="02020603050405020304" charset="0"/>
                <a:ea typeface="楷体" charset="0"/>
                <a:cs typeface="Times New Roman Regular" panose="02020603050405020304" charset="0"/>
              </a:rPr>
              <a:t>多尺度re-id解码器的影响</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9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360680" y="848995"/>
            <a:ext cx="11470640" cy="3425825"/>
          </a:xfrm>
          <a:prstGeom prst="rect">
            <a:avLst/>
          </a:prstGeom>
        </p:spPr>
      </p:pic>
      <p:pic>
        <p:nvPicPr>
          <p:cNvPr id="4" name="图片 3"/>
          <p:cNvPicPr>
            <a:picLocks noChangeAspect="1"/>
          </p:cNvPicPr>
          <p:nvPr/>
        </p:nvPicPr>
        <p:blipFill>
          <a:blip r:embed="rId2"/>
          <a:stretch>
            <a:fillRect/>
          </a:stretch>
        </p:blipFill>
        <p:spPr>
          <a:xfrm>
            <a:off x="325755" y="4444365"/>
            <a:ext cx="11540490" cy="1696720"/>
          </a:xfrm>
          <a:prstGeom prst="rect">
            <a:avLst/>
          </a:prstGeom>
        </p:spPr>
      </p:pic>
      <p:sp>
        <p:nvSpPr>
          <p:cNvPr id="10" name="文本框 9"/>
          <p:cNvSpPr txBox="1"/>
          <p:nvPr/>
        </p:nvSpPr>
        <p:spPr>
          <a:xfrm>
            <a:off x="3146425" y="6217285"/>
            <a:ext cx="5504180" cy="368300"/>
          </a:xfrm>
          <a:prstGeom prst="rect">
            <a:avLst/>
          </a:prstGeom>
          <a:noFill/>
        </p:spPr>
        <p:txBody>
          <a:bodyPr wrap="none" rtlCol="0">
            <a:spAutoFit/>
          </a:bodyPr>
          <a:p>
            <a:pPr algn="l"/>
            <a:r>
              <a:rPr lang="en-US" altLang="zh-CN">
                <a:latin typeface="Times New Roman Regular" panose="02020603050405020304" charset="0"/>
                <a:ea typeface="楷体" charset="0"/>
                <a:cs typeface="Times New Roman Regular" panose="02020603050405020304" charset="0"/>
              </a:rPr>
              <a:t>PSTR</a:t>
            </a:r>
            <a:r>
              <a:rPr lang="zh-CN" altLang="en-US">
                <a:latin typeface="Times New Roman Regular" panose="02020603050405020304" charset="0"/>
                <a:ea typeface="楷体" charset="0"/>
                <a:cs typeface="Times New Roman Regular" panose="02020603050405020304" charset="0"/>
              </a:rPr>
              <a:t>方法在</a:t>
            </a:r>
            <a:r>
              <a:rPr lang="en-US" altLang="zh-CN">
                <a:latin typeface="Times New Roman Regular" panose="02020603050405020304" charset="0"/>
                <a:ea typeface="楷体" charset="0"/>
                <a:cs typeface="Times New Roman Regular" panose="02020603050405020304" charset="0"/>
              </a:rPr>
              <a:t>CUHK-SYSU</a:t>
            </a:r>
            <a:r>
              <a:rPr lang="zh-CN" altLang="en-US">
                <a:latin typeface="Times New Roman Regular" panose="02020603050405020304" charset="0"/>
                <a:ea typeface="楷体" charset="0"/>
                <a:cs typeface="Times New Roman Regular" panose="02020603050405020304" charset="0"/>
              </a:rPr>
              <a:t>和</a:t>
            </a:r>
            <a:r>
              <a:rPr lang="en-US" altLang="zh-CN">
                <a:latin typeface="Times New Roman Regular" panose="02020603050405020304" charset="0"/>
                <a:ea typeface="楷体" charset="0"/>
                <a:cs typeface="Times New Roman Regular" panose="02020603050405020304" charset="0"/>
              </a:rPr>
              <a:t>PRW</a:t>
            </a:r>
            <a:r>
              <a:rPr lang="zh-CN" altLang="en-US">
                <a:latin typeface="Times New Roman Regular" panose="02020603050405020304" charset="0"/>
                <a:ea typeface="楷体" charset="0"/>
                <a:cs typeface="Times New Roman Regular" panose="02020603050405020304" charset="0"/>
              </a:rPr>
              <a:t>数据集上的定性</a:t>
            </a:r>
            <a:r>
              <a:rPr lang="zh-CN" altLang="en-US">
                <a:latin typeface="Times New Roman Regular" panose="02020603050405020304" charset="0"/>
                <a:ea typeface="楷体" charset="0"/>
                <a:cs typeface="Times New Roman Regular" panose="02020603050405020304" charset="0"/>
              </a:rPr>
              <a:t>结果</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五、</a:t>
            </a:r>
            <a:r>
              <a:rPr lang="en-US" altLang="zh-CN" b="0" dirty="0">
                <a:latin typeface="Times New Roman Regular" panose="02020603050405020304" charset="0"/>
                <a:ea typeface="宋体" charset="0"/>
                <a:cs typeface="Times New Roman Regular" panose="02020603050405020304" charset="0"/>
              </a:rPr>
              <a:t>Comparison</a:t>
            </a:r>
            <a:endParaRPr lang="en-US" altLang="zh-CN" b="0" dirty="0">
              <a:latin typeface="Times New Roman Regular" panose="02020603050405020304" charset="0"/>
              <a:ea typeface="宋体" charset="0"/>
              <a:cs typeface="Times New Roman Regular" panose="02020603050405020304" charset="0"/>
            </a:endParaRPr>
          </a:p>
        </p:txBody>
      </p:sp>
      <p:graphicFrame>
        <p:nvGraphicFramePr>
          <p:cNvPr id="5" name="表格 4"/>
          <p:cNvGraphicFramePr/>
          <p:nvPr>
            <p:custDataLst>
              <p:tags r:id="rId1"/>
            </p:custDataLst>
          </p:nvPr>
        </p:nvGraphicFramePr>
        <p:xfrm>
          <a:off x="137795" y="1069975"/>
          <a:ext cx="11916410" cy="5877560"/>
        </p:xfrm>
        <a:graphic>
          <a:graphicData uri="http://schemas.openxmlformats.org/drawingml/2006/table">
            <a:tbl>
              <a:tblPr firstRow="1" bandRow="1">
                <a:tableStyleId>{5C22544A-7EE6-4342-B048-85BDC9FD1C3A}</a:tableStyleId>
              </a:tblPr>
              <a:tblGrid>
                <a:gridCol w="1139825"/>
                <a:gridCol w="2277796"/>
                <a:gridCol w="1922780"/>
                <a:gridCol w="2068934"/>
                <a:gridCol w="2142200"/>
                <a:gridCol w="2364740"/>
              </a:tblGrid>
              <a:tr h="381000">
                <a:tc>
                  <a:txBody>
                    <a:bodyPr/>
                    <a:p>
                      <a:pPr>
                        <a:buNone/>
                      </a:pPr>
                      <a:r>
                        <a:rPr lang="en-US" altLang="zh-CN" b="0">
                          <a:solidFill>
                            <a:schemeClr val="tx1"/>
                          </a:solidFill>
                          <a:latin typeface="Times New Roman Regular" panose="02020603050405020304" charset="0"/>
                          <a:cs typeface="Times New Roman Regular" panose="02020603050405020304" charset="0"/>
                        </a:rPr>
                        <a:t>Method</a:t>
                      </a:r>
                      <a:endParaRPr lang="en-US" altLang="zh-CN" b="0">
                        <a:solidFill>
                          <a:schemeClr val="tx1"/>
                        </a:solidFill>
                        <a:latin typeface="Times New Roman Regular" panose="02020603050405020304" charset="0"/>
                        <a:cs typeface="Times New Roman Regular" panose="02020603050405020304" charset="0"/>
                      </a:endParaRPr>
                    </a:p>
                  </a:txBody>
                  <a:tcPr>
                    <a:lnR w="12700" cmpd="sng">
                      <a:solidFill>
                        <a:schemeClr val="tx1"/>
                      </a:solidFill>
                      <a:prstDash val="solid"/>
                    </a:lnR>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SeqNet</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Align</a:t>
                      </a:r>
                      <a:r>
                        <a:rPr lang="en-US" altLang="zh-CN" b="0">
                          <a:solidFill>
                            <a:schemeClr val="tx1"/>
                          </a:solidFill>
                          <a:latin typeface="Times New Roman Regular" panose="02020603050405020304" charset="0"/>
                          <a:cs typeface="Times New Roman Regular" panose="02020603050405020304" charset="0"/>
                        </a:rPr>
                        <a:t>PS</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COAT</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PSTR</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LEAPS</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B w="12700" cmpd="sng">
                      <a:solidFill>
                        <a:schemeClr val="tx1"/>
                      </a:solidFill>
                      <a:prstDash val="solid"/>
                    </a:lnB>
                    <a:noFill/>
                  </a:tcPr>
                </a:tc>
              </a:tr>
              <a:tr h="381000">
                <a:tc>
                  <a:txBody>
                    <a:bodyPr/>
                    <a:p>
                      <a:pPr>
                        <a:buNone/>
                      </a:pPr>
                      <a:r>
                        <a:rPr lang="en-US" altLang="zh-CN" b="0">
                          <a:solidFill>
                            <a:schemeClr val="tx1"/>
                          </a:solidFill>
                          <a:latin typeface="Times New Roman Regular" panose="02020603050405020304" charset="0"/>
                          <a:cs typeface="Times New Roman Regular" panose="02020603050405020304" charset="0"/>
                        </a:rPr>
                        <a:t>Paper</a:t>
                      </a:r>
                      <a:endParaRPr lang="en-US" altLang="zh-CN" b="0">
                        <a:solidFill>
                          <a:schemeClr val="tx1"/>
                        </a:solidFill>
                        <a:latin typeface="Times New Roman Regular" panose="02020603050405020304" charset="0"/>
                        <a:cs typeface="Times New Roman Regular" panose="02020603050405020304" charset="0"/>
                      </a:endParaRPr>
                    </a:p>
                  </a:txBody>
                  <a:tcPr>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zh-CN" altLang="en-US" b="0">
                          <a:solidFill>
                            <a:schemeClr val="tx1"/>
                          </a:solidFill>
                          <a:latin typeface="Times New Roman" panose="02020603050405020304" pitchFamily="18" charset="0"/>
                          <a:cs typeface="Times New Roman" panose="02020603050405020304" pitchFamily="18" charset="0"/>
                        </a:rPr>
                        <a:t>Sequential End-to-end Network for Efficient Person Search</a:t>
                      </a:r>
                      <a:endParaRPr lang="zh-CN" altLang="en-US" b="0">
                        <a:solidFill>
                          <a:schemeClr val="tx1"/>
                        </a:solidFill>
                        <a:latin typeface="Times New Roman" panose="02020603050405020304" pitchFamily="18" charset="0"/>
                        <a:cs typeface="Times New Roman" panose="020206030504050203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zh-CN" altLang="en-US" b="0">
                          <a:solidFill>
                            <a:schemeClr val="tx1"/>
                          </a:solidFill>
                          <a:latin typeface="Times New Roman" panose="02020603050405020304" pitchFamily="18" charset="0"/>
                          <a:cs typeface="Times New Roman" panose="02020603050405020304" pitchFamily="18" charset="0"/>
                        </a:rPr>
                        <a:t>Anchor-Free Person Search</a:t>
                      </a:r>
                      <a:endParaRPr lang="zh-CN" altLang="en-US" b="0">
                        <a:solidFill>
                          <a:schemeClr val="tx1"/>
                        </a:solidFill>
                        <a:latin typeface="Times New Roman" panose="02020603050405020304" pitchFamily="18" charset="0"/>
                        <a:cs typeface="Times New Roman" panose="020206030504050203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en-US" altLang="zh-CN" sz="1800" b="0">
                          <a:latin typeface="Times New Roman" panose="02020603050405020304" pitchFamily="18" charset="0"/>
                          <a:ea typeface="宋体" charset="0"/>
                          <a:cs typeface="Times New Roman" panose="02020603050405020304" pitchFamily="18" charset="0"/>
                          <a:sym typeface="+mn-ea"/>
                        </a:rPr>
                        <a:t>Cascade Transformers for End-to-End Person Search</a:t>
                      </a:r>
                      <a:endParaRPr lang="zh-CN" altLang="en-US" b="0">
                        <a:solidFill>
                          <a:schemeClr val="tx1"/>
                        </a:solidFill>
                        <a:latin typeface="Times New Roman" panose="02020603050405020304" pitchFamily="18" charset="0"/>
                        <a:cs typeface="Times New Roman" panose="020206030504050203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zh-CN" altLang="en-US" sz="1800" b="0" dirty="0">
                          <a:solidFill>
                            <a:schemeClr val="tx1"/>
                          </a:solidFill>
                          <a:latin typeface="Times New Roman" panose="02020603050405020304" pitchFamily="18" charset="0"/>
                          <a:ea typeface="黑体" panose="02010609060101010101" charset="-122"/>
                          <a:cs typeface="Times New Roman" panose="02020603050405020304" pitchFamily="18" charset="0"/>
                          <a:sym typeface="+mn-ea"/>
                        </a:rPr>
                        <a:t>End-to-End One-Step Person Search With Transformers</a:t>
                      </a:r>
                      <a:endParaRPr lang="zh-CN" altLang="en-US" b="0">
                        <a:solidFill>
                          <a:schemeClr val="tx1"/>
                        </a:solidFill>
                        <a:latin typeface="Times New Roman" panose="02020603050405020304" pitchFamily="18" charset="0"/>
                        <a:cs typeface="Times New Roman" panose="020206030504050203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sz="1800" b="0" dirty="0">
                          <a:solidFill>
                            <a:schemeClr val="tx1"/>
                          </a:solidFill>
                          <a:latin typeface="Times New Roman" panose="02020603050405020304" pitchFamily="18" charset="0"/>
                          <a:ea typeface="黑体" panose="02010609060101010101" charset="-122"/>
                          <a:cs typeface="Times New Roman" panose="02020603050405020304" pitchFamily="18" charset="0"/>
                          <a:sym typeface="+mn-ea"/>
                        </a:rPr>
                        <a:t>End-to-End One-Step Person Search With Learnable Proposals</a:t>
                      </a:r>
                      <a:endParaRPr lang="zh-CN" altLang="en-US" b="0">
                        <a:solidFill>
                          <a:schemeClr val="tx1"/>
                        </a:solidFill>
                        <a:latin typeface="Times New Roman" panose="02020603050405020304" pitchFamily="18" charset="0"/>
                        <a:cs typeface="Times New Roman" panose="02020603050405020304" pitchFamily="18" charset="0"/>
                      </a:endParaRPr>
                    </a:p>
                  </a:txBody>
                  <a:tcPr>
                    <a:lnL w="12700" cmpd="sng">
                      <a:solidFill>
                        <a:schemeClr val="tx1"/>
                      </a:solidFill>
                      <a:prstDash val="solid"/>
                    </a:lnL>
                    <a:lnT w="12700" cmpd="sng">
                      <a:solidFill>
                        <a:schemeClr val="tx1"/>
                      </a:solidFill>
                      <a:prstDash val="solid"/>
                    </a:lnT>
                    <a:lnB w="12700" cmpd="sng">
                      <a:solidFill>
                        <a:schemeClr val="tx1"/>
                      </a:solidFill>
                      <a:prstDash val="solid"/>
                    </a:lnB>
                    <a:noFill/>
                  </a:tcPr>
                </a:tc>
              </a:tr>
              <a:tr h="381000">
                <a:tc>
                  <a:txBody>
                    <a:bodyPr/>
                    <a:p>
                      <a:pPr>
                        <a:buNone/>
                      </a:pPr>
                      <a:r>
                        <a:rPr lang="en-US" altLang="zh-CN" b="0">
                          <a:solidFill>
                            <a:schemeClr val="tx1"/>
                          </a:solidFill>
                          <a:latin typeface="Times New Roman Regular" panose="02020603050405020304" charset="0"/>
                          <a:cs typeface="Times New Roman Regular" panose="02020603050405020304" charset="0"/>
                        </a:rPr>
                        <a:t>Journal</a:t>
                      </a:r>
                      <a:endParaRPr lang="en-US" altLang="zh-CN" b="0">
                        <a:solidFill>
                          <a:schemeClr val="tx1"/>
                        </a:solidFill>
                        <a:latin typeface="Times New Roman Regular" panose="02020603050405020304" charset="0"/>
                        <a:cs typeface="Times New Roman Regular" panose="02020603050405020304" charset="0"/>
                      </a:endParaRPr>
                    </a:p>
                  </a:txBody>
                  <a:tcPr>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AAA</a:t>
                      </a:r>
                      <a:r>
                        <a:rPr lang="en-US" altLang="zh-CN" b="0">
                          <a:solidFill>
                            <a:schemeClr val="tx1"/>
                          </a:solidFill>
                          <a:latin typeface="Times New Roman Regular" panose="02020603050405020304" charset="0"/>
                          <a:cs typeface="Times New Roman Regular" panose="02020603050405020304" charset="0"/>
                        </a:rPr>
                        <a:t>I2021</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CV</a:t>
                      </a:r>
                      <a:r>
                        <a:rPr lang="en-US" altLang="zh-CN" b="0">
                          <a:solidFill>
                            <a:schemeClr val="tx1"/>
                          </a:solidFill>
                          <a:latin typeface="Times New Roman Regular" panose="02020603050405020304" charset="0"/>
                          <a:cs typeface="Times New Roman Regular" panose="02020603050405020304" charset="0"/>
                        </a:rPr>
                        <a:t>PR2021</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CVPR2022</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en-US" altLang="zh-CN" b="0">
                          <a:solidFill>
                            <a:schemeClr val="tx1"/>
                          </a:solidFill>
                          <a:latin typeface="Times New Roman Regular" panose="02020603050405020304" charset="0"/>
                          <a:cs typeface="Times New Roman Regular" panose="02020603050405020304" charset="0"/>
                        </a:rPr>
                        <a:t>CVPR2022</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zh-CN" altLang="en-US" b="0">
                          <a:solidFill>
                            <a:schemeClr val="tx1"/>
                          </a:solidFill>
                          <a:latin typeface="Times New Roman Regular" panose="02020603050405020304" charset="0"/>
                          <a:cs typeface="Times New Roman Regular" panose="02020603050405020304" charset="0"/>
                        </a:rPr>
                        <a:t>arXiv preprint</a:t>
                      </a:r>
                      <a:r>
                        <a:rPr lang="en-US" altLang="zh-CN" b="0">
                          <a:solidFill>
                            <a:schemeClr val="tx1"/>
                          </a:solidFill>
                          <a:latin typeface="Times New Roman Regular" panose="02020603050405020304" charset="0"/>
                          <a:cs typeface="Times New Roman Regular" panose="02020603050405020304" charset="0"/>
                        </a:rPr>
                        <a:t>2023</a:t>
                      </a:r>
                      <a:endParaRPr lang="en-US" altLang="zh-CN" b="0">
                        <a:solidFill>
                          <a:schemeClr val="tx1"/>
                        </a:solidFill>
                        <a:latin typeface="Times New Roman Regular" panose="02020603050405020304" charset="0"/>
                        <a:cs typeface="Times New Roman Regular" panose="02020603050405020304" charset="0"/>
                      </a:endParaRPr>
                    </a:p>
                  </a:txBody>
                  <a:tcPr>
                    <a:lnL w="12700" cmpd="sng">
                      <a:solidFill>
                        <a:schemeClr val="tx1"/>
                      </a:solidFill>
                      <a:prstDash val="solid"/>
                    </a:lnL>
                    <a:lnT w="12700" cmpd="sng">
                      <a:solidFill>
                        <a:schemeClr val="tx1"/>
                      </a:solidFill>
                      <a:prstDash val="solid"/>
                    </a:lnT>
                    <a:lnB w="12700" cmpd="sng">
                      <a:solidFill>
                        <a:schemeClr val="tx1"/>
                      </a:solidFill>
                      <a:prstDash val="solid"/>
                    </a:lnB>
                    <a:noFill/>
                  </a:tcPr>
                </a:tc>
              </a:tr>
              <a:tr h="381000">
                <a:tc>
                  <a:txBody>
                    <a:bodyPr/>
                    <a:p>
                      <a:pPr>
                        <a:buNone/>
                      </a:pPr>
                      <a:r>
                        <a:rPr lang="zh-CN" altLang="en-US" b="0">
                          <a:solidFill>
                            <a:schemeClr val="tx1"/>
                          </a:solidFill>
                          <a:latin typeface="Times New Roman Regular" panose="02020603050405020304" charset="0"/>
                          <a:ea typeface="宋体" charset="0"/>
                          <a:cs typeface="Times New Roman Regular" panose="02020603050405020304" charset="0"/>
                        </a:rPr>
                        <a:t>相同点</a:t>
                      </a: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R w="12700" cmpd="sng">
                      <a:solidFill>
                        <a:schemeClr val="tx1"/>
                      </a:solidFill>
                      <a:prstDash val="solid"/>
                    </a:lnR>
                    <a:lnT w="12700" cmpd="sng">
                      <a:solidFill>
                        <a:schemeClr val="tx1"/>
                      </a:solidFill>
                      <a:prstDash val="solid"/>
                    </a:lnT>
                    <a:lnB w="12700" cmpd="sng">
                      <a:solidFill>
                        <a:schemeClr val="tx1"/>
                      </a:solidFill>
                      <a:prstDash val="solid"/>
                    </a:lnB>
                    <a:noFill/>
                  </a:tcPr>
                </a:tc>
                <a:tc gridSpan="5">
                  <a:txBody>
                    <a:bodyPr/>
                    <a:p>
                      <a:pPr algn="ctr">
                        <a:buNone/>
                      </a:pPr>
                      <a:r>
                        <a:rPr lang="en-US" altLang="zh-CN">
                          <a:latin typeface="Times New Roman Regular" panose="02020603050405020304" charset="0"/>
                          <a:ea typeface="宋体" charset="0"/>
                        </a:rPr>
                        <a:t>End-to-End</a:t>
                      </a:r>
                      <a:r>
                        <a:rPr lang="zh-CN" altLang="en-US">
                          <a:latin typeface="Times New Roman Regular" panose="02020603050405020304" charset="0"/>
                          <a:ea typeface="宋体" charset="0"/>
                        </a:rPr>
                        <a:t>、</a:t>
                      </a:r>
                      <a:r>
                        <a:rPr lang="en-US" altLang="zh-CN">
                          <a:latin typeface="Times New Roman Regular" panose="02020603050405020304" charset="0"/>
                          <a:ea typeface="宋体" charset="0"/>
                        </a:rPr>
                        <a:t>Person Search</a:t>
                      </a:r>
                      <a:endParaRPr lang="en-US" altLang="zh-CN"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T w="12700" cmpd="sng">
                      <a:solidFill>
                        <a:schemeClr val="tx1"/>
                      </a:solidFill>
                      <a:prstDash val="solid"/>
                    </a:lnT>
                    <a:lnB w="12700" cmpd="sng">
                      <a:solidFill>
                        <a:schemeClr val="tx1"/>
                      </a:solidFill>
                      <a:prstDash val="solid"/>
                    </a:lnB>
                    <a:noFill/>
                  </a:tcPr>
                </a:tc>
                <a:tc hMerge="1">
                  <a:tcPr>
                    <a:lnL w="12700" cmpd="sng">
                      <a:solidFill>
                        <a:schemeClr val="tx1"/>
                      </a:solidFill>
                      <a:prstDash val="solid"/>
                    </a:lnL>
                    <a:lnT w="12700" cmpd="sng">
                      <a:solidFill>
                        <a:schemeClr val="tx1"/>
                      </a:solidFill>
                      <a:prstDash val="solid"/>
                    </a:lnT>
                    <a:lnB w="12700" cmpd="sng">
                      <a:solidFill>
                        <a:schemeClr val="tx1"/>
                      </a:solidFill>
                      <a:prstDash val="solid"/>
                    </a:lnB>
                    <a:noFill/>
                  </a:tcPr>
                </a:tc>
                <a:tc hMerge="1">
                  <a:tcPr>
                    <a:lnL w="12700" cmpd="sng">
                      <a:solidFill>
                        <a:schemeClr val="tx1"/>
                      </a:solidFill>
                      <a:prstDash val="solid"/>
                    </a:lnL>
                    <a:lnT w="12700" cmpd="sng">
                      <a:solidFill>
                        <a:schemeClr val="tx1"/>
                      </a:solidFill>
                      <a:prstDash val="solid"/>
                    </a:lnT>
                    <a:lnB w="12700" cmpd="sng">
                      <a:solidFill>
                        <a:schemeClr val="tx1"/>
                      </a:solidFill>
                      <a:prstDash val="solid"/>
                    </a:lnB>
                    <a:noFill/>
                  </a:tcPr>
                </a:tc>
                <a:tc hMerge="1">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hMerge="1">
                  <a:tcPr>
                    <a:lnL w="12700" cmpd="sng">
                      <a:solidFill>
                        <a:schemeClr val="tx1"/>
                      </a:solidFill>
                      <a:prstDash val="solid"/>
                    </a:lnL>
                    <a:lnT w="12700" cmpd="sng">
                      <a:solidFill>
                        <a:schemeClr val="tx1"/>
                      </a:solidFill>
                      <a:prstDash val="solid"/>
                    </a:lnT>
                    <a:lnB w="12700" cmpd="sng">
                      <a:solidFill>
                        <a:schemeClr val="tx1"/>
                      </a:solidFill>
                      <a:prstDash val="solid"/>
                    </a:lnB>
                    <a:noFill/>
                  </a:tcPr>
                </a:tc>
              </a:tr>
              <a:tr h="640080">
                <a:tc>
                  <a:txBody>
                    <a:bodyPr/>
                    <a:p>
                      <a:pPr>
                        <a:buNone/>
                      </a:pPr>
                      <a:r>
                        <a:rPr lang="zh-CN" altLang="en-US" b="0">
                          <a:solidFill>
                            <a:schemeClr val="tx1"/>
                          </a:solidFill>
                          <a:latin typeface="Times New Roman Regular" panose="02020603050405020304" charset="0"/>
                          <a:ea typeface="宋体" charset="0"/>
                          <a:cs typeface="Times New Roman Regular" panose="02020603050405020304" charset="0"/>
                        </a:rPr>
                        <a:t>不同点</a:t>
                      </a: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en-US" altLang="zh-CN" sz="1800">
                          <a:latin typeface="Times New Roman" panose="02020603050405020304" pitchFamily="18" charset="0"/>
                          <a:ea typeface="宋体" charset="0"/>
                          <a:cs typeface="Times New Roman" panose="02020603050405020304" pitchFamily="18" charset="0"/>
                          <a:sym typeface="+mn-ea"/>
                        </a:rPr>
                        <a:t>Cascade Transformers</a:t>
                      </a: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zh-CN" altLang="en-US" sz="1800">
                          <a:latin typeface="Times New Roman Regular" panose="02020603050405020304" charset="0"/>
                          <a:ea typeface="宋体" charset="0"/>
                          <a:cs typeface="Times New Roman Regular" panose="02020603050405020304" charset="0"/>
                          <a:sym typeface="+mn-ea"/>
                        </a:rPr>
                        <a:t>行人搜索专用模块</a:t>
                      </a:r>
                      <a:r>
                        <a:rPr lang="en-US" altLang="zh-CN" sz="1800">
                          <a:latin typeface="Times New Roman Regular" panose="02020603050405020304" charset="0"/>
                          <a:ea typeface="宋体" charset="0"/>
                          <a:cs typeface="Times New Roman Regular" panose="02020603050405020304" charset="0"/>
                          <a:sym typeface="+mn-ea"/>
                        </a:rPr>
                        <a:t>PSS</a:t>
                      </a:r>
                      <a:endParaRPr lang="en-US" altLang="zh-CN" sz="1800">
                        <a:latin typeface="Times New Roman Regular" panose="02020603050405020304" charset="0"/>
                        <a:ea typeface="宋体" charset="0"/>
                        <a:cs typeface="Times New Roman Regular" panose="02020603050405020304" charset="0"/>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zh-CN" altLang="en-US" sz="1800" b="0" dirty="0">
                          <a:effectLst/>
                          <a:latin typeface="Times New Roman Regular" panose="02020603050405020304" charset="0"/>
                          <a:ea typeface="宋体" charset="0"/>
                          <a:cs typeface="Times New Roman Regular" panose="02020603050405020304" charset="0"/>
                          <a:sym typeface="+mn-ea"/>
                        </a:rPr>
                        <a:t>新型柔性</a:t>
                      </a:r>
                      <a:r>
                        <a:rPr lang="en-US" altLang="zh-CN" sz="1800" b="0" dirty="0">
                          <a:effectLst/>
                          <a:latin typeface="Times New Roman Regular" panose="02020603050405020304" charset="0"/>
                          <a:ea typeface="宋体" charset="0"/>
                          <a:cs typeface="Times New Roman Regular" panose="02020603050405020304" charset="0"/>
                          <a:sym typeface="+mn-ea"/>
                        </a:rPr>
                        <a:t>re-id</a:t>
                      </a:r>
                      <a:r>
                        <a:rPr lang="zh-CN" altLang="en-US" sz="1800" b="0" dirty="0">
                          <a:effectLst/>
                          <a:latin typeface="Times New Roman Regular" panose="02020603050405020304" charset="0"/>
                          <a:ea typeface="宋体" charset="0"/>
                          <a:cs typeface="Times New Roman Regular" panose="02020603050405020304" charset="0"/>
                          <a:sym typeface="+mn-ea"/>
                        </a:rPr>
                        <a:t>头</a:t>
                      </a: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T w="12700" cmpd="sng">
                      <a:solidFill>
                        <a:schemeClr val="tx1"/>
                      </a:solidFill>
                      <a:prstDash val="solid"/>
                    </a:lnT>
                    <a:lnB w="12700" cmpd="sng">
                      <a:solidFill>
                        <a:schemeClr val="tx1"/>
                      </a:solidFill>
                      <a:prstDash val="solid"/>
                    </a:lnB>
                    <a:noFill/>
                  </a:tcPr>
                </a:tc>
              </a:tr>
              <a:tr h="2011680">
                <a:tc>
                  <a:txBody>
                    <a:bodyPr/>
                    <a:p>
                      <a:pPr>
                        <a:buNone/>
                      </a:pPr>
                      <a:r>
                        <a:rPr lang="zh-CN" altLang="en-US" b="0">
                          <a:solidFill>
                            <a:schemeClr val="tx1"/>
                          </a:solidFill>
                          <a:latin typeface="Times New Roman Regular" panose="02020603050405020304" charset="0"/>
                          <a:ea typeface="宋体" charset="0"/>
                          <a:cs typeface="Times New Roman Regular" panose="02020603050405020304" charset="0"/>
                        </a:rPr>
                        <a:t>具体</a:t>
                      </a:r>
                      <a:r>
                        <a:rPr lang="zh-CN" altLang="en-US" b="0">
                          <a:solidFill>
                            <a:schemeClr val="tx1"/>
                          </a:solidFill>
                          <a:latin typeface="Times New Roman Regular" panose="02020603050405020304" charset="0"/>
                          <a:ea typeface="宋体" charset="0"/>
                          <a:cs typeface="Times New Roman Regular" panose="02020603050405020304" charset="0"/>
                        </a:rPr>
                        <a:t>阐述</a:t>
                      </a: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l">
                        <a:buNone/>
                      </a:pPr>
                      <a:r>
                        <a:rPr lang="zh-CN" altLang="en-US" sz="1800">
                          <a:latin typeface="Times New Roman Regular" panose="02020603050405020304" charset="0"/>
                          <a:ea typeface="宋体" charset="0"/>
                          <a:cs typeface="Times New Roman Regular" panose="02020603050405020304" charset="0"/>
                          <a:sym typeface="+mn-ea"/>
                        </a:rPr>
                        <a:t>基于Faster R-CNN，</a:t>
                      </a:r>
                      <a:r>
                        <a:rPr lang="zh-CN" altLang="en-US" sz="1800">
                          <a:latin typeface="Times New Roman Regular" panose="02020603050405020304" charset="0"/>
                          <a:ea typeface="宋体" charset="0"/>
                          <a:cs typeface="Times New Roman Regular" panose="02020603050405020304" charset="0"/>
                          <a:sym typeface="+mn-ea"/>
                        </a:rPr>
                        <a:t>引入级联的遮挡注意力Transformer来扩展框架，以端到端的方式进行训练</a:t>
                      </a: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lvl="0" indent="0" algn="l">
                        <a:buFont typeface="Arial" panose="020B0604020202090204" pitchFamily="34" charset="0"/>
                        <a:buNone/>
                      </a:pPr>
                      <a:r>
                        <a:rPr lang="en-US" altLang="zh-CN" sz="1800" b="0">
                          <a:latin typeface="Times New Roman Regular" panose="02020603050405020304" charset="0"/>
                          <a:ea typeface="宋体" charset="0"/>
                          <a:cs typeface="Times New Roman Regular" panose="02020603050405020304" charset="0"/>
                          <a:sym typeface="+mn-ea"/>
                        </a:rPr>
                        <a:t>PSS</a:t>
                      </a:r>
                      <a:r>
                        <a:rPr lang="zh-CN" altLang="en-US" sz="1800" b="0">
                          <a:latin typeface="Times New Roman Regular" panose="02020603050405020304" charset="0"/>
                          <a:ea typeface="宋体" charset="0"/>
                          <a:cs typeface="Times New Roman Regular" panose="02020603050405020304" charset="0"/>
                          <a:sym typeface="+mn-ea"/>
                        </a:rPr>
                        <a:t>包含检测编码器-解码器</a:t>
                      </a:r>
                      <a:r>
                        <a:rPr lang="zh-CN" altLang="en-US" sz="1800" b="0">
                          <a:latin typeface="Times New Roman Regular" panose="02020603050405020304" charset="0"/>
                          <a:ea typeface="宋体" charset="0"/>
                          <a:cs typeface="Times New Roman Regular" panose="02020603050405020304" charset="0"/>
                          <a:sym typeface="+mn-ea"/>
                        </a:rPr>
                        <a:t>和判别式重识别解码器；提出一种简单的多尺度方案，以支持不同规模的行人实例的重识别</a:t>
                      </a:r>
                      <a:endParaRPr lang="zh-CN" altLang="en-US" b="0">
                        <a:solidFill>
                          <a:schemeClr val="tx1"/>
                        </a:solidFill>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indent="0">
                        <a:buFont typeface="Arial" panose="020B0604020202090204" pitchFamily="34" charset="0"/>
                        <a:buNone/>
                      </a:pPr>
                      <a:r>
                        <a:rPr lang="zh-CN" altLang="en-US" sz="1800">
                          <a:latin typeface="Times New Roman Regular" panose="02020603050405020304" charset="0"/>
                          <a:ea typeface="宋体" charset="0"/>
                          <a:cs typeface="Times New Roman Regular" panose="02020603050405020304" charset="0"/>
                          <a:sym typeface="+mn-ea"/>
                        </a:rPr>
                        <a:t>用一组稀疏的可学习的</a:t>
                      </a:r>
                      <a:r>
                        <a:rPr lang="zh-CN" altLang="en-US" sz="1800">
                          <a:latin typeface="Times New Roman Regular" panose="02020603050405020304" charset="0"/>
                          <a:ea typeface="宋体" charset="0"/>
                          <a:cs typeface="Times New Roman Regular" panose="02020603050405020304" charset="0"/>
                          <a:sym typeface="+mn-ea"/>
                        </a:rPr>
                        <a:t>候选框</a:t>
                      </a:r>
                      <a:r>
                        <a:rPr lang="zh-CN" altLang="en-US" sz="1800">
                          <a:latin typeface="Times New Roman Regular" panose="02020603050405020304" charset="0"/>
                          <a:ea typeface="宋体" charset="0"/>
                          <a:cs typeface="Times New Roman Regular" panose="02020603050405020304" charset="0"/>
                          <a:sym typeface="+mn-ea"/>
                        </a:rPr>
                        <a:t>作为输入，引入动态行人搜索头，直接预测行人边界框及其相应的重识别特征</a:t>
                      </a:r>
                      <a:endParaRPr lang="zh-CN" altLang="en-US" b="0">
                        <a:latin typeface="Times New Roman Regular" panose="02020603050405020304" charset="0"/>
                        <a:ea typeface="宋体" charset="0"/>
                        <a:cs typeface="Times New Roman Regular" panose="02020603050405020304" charset="0"/>
                      </a:endParaRPr>
                    </a:p>
                  </a:txBody>
                  <a:tcPr>
                    <a:lnL w="12700" cmpd="sng">
                      <a:solidFill>
                        <a:schemeClr val="tx1"/>
                      </a:solidFill>
                      <a:prstDash val="solid"/>
                    </a:lnL>
                    <a:lnT w="12700" cmpd="sng">
                      <a:solidFill>
                        <a:schemeClr val="tx1"/>
                      </a:solidFill>
                      <a:prstDash val="solid"/>
                    </a:lnT>
                    <a:lnB w="12700" cmpd="sng">
                      <a:solidFill>
                        <a:schemeClr val="tx1"/>
                      </a:solidFill>
                      <a:prstDash val="solid"/>
                    </a:lnB>
                    <a:no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五、</a:t>
            </a:r>
            <a:r>
              <a:rPr lang="en-US" altLang="zh-CN" b="0" dirty="0">
                <a:latin typeface="Times New Roman Regular" panose="02020603050405020304" charset="0"/>
                <a:ea typeface="宋体" charset="0"/>
                <a:cs typeface="Times New Roman Regular" panose="02020603050405020304" charset="0"/>
              </a:rPr>
              <a:t>Comparison</a:t>
            </a:r>
            <a:endParaRPr lang="en-US" altLang="zh-CN" b="0" dirty="0">
              <a:latin typeface="Times New Roman Regular" panose="02020603050405020304" charset="0"/>
              <a:ea typeface="宋体" charset="0"/>
              <a:cs typeface="Times New Roman Regular" panose="02020603050405020304" charset="0"/>
            </a:endParaRPr>
          </a:p>
        </p:txBody>
      </p:sp>
      <p:sp>
        <p:nvSpPr>
          <p:cNvPr id="7" name="文本框 6"/>
          <p:cNvSpPr txBox="1"/>
          <p:nvPr/>
        </p:nvSpPr>
        <p:spPr>
          <a:xfrm>
            <a:off x="2687955" y="6231255"/>
            <a:ext cx="227203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2 AlignPS</a:t>
            </a:r>
            <a:r>
              <a:rPr lang="zh-CN" altLang="en-US">
                <a:latin typeface="Times New Roman Regular" panose="02020603050405020304" charset="0"/>
                <a:ea typeface="楷体" charset="0"/>
                <a:cs typeface="Times New Roman Regular" panose="02020603050405020304" charset="0"/>
              </a:rPr>
              <a:t>方法</a:t>
            </a:r>
            <a:r>
              <a:rPr lang="zh-CN" altLang="en-US">
                <a:latin typeface="Times New Roman Regular" panose="02020603050405020304" charset="0"/>
                <a:ea typeface="楷体" charset="0"/>
                <a:cs typeface="Times New Roman Regular" panose="02020603050405020304" charset="0"/>
              </a:rPr>
              <a:t>框架</a:t>
            </a:r>
            <a:endParaRPr lang="zh-CN" altLang="en-US">
              <a:latin typeface="Times New Roman Regular" panose="02020603050405020304" charset="0"/>
              <a:ea typeface="楷体" charset="0"/>
              <a:cs typeface="Times New Roman Regular" panose="02020603050405020304" charset="0"/>
            </a:endParaRPr>
          </a:p>
        </p:txBody>
      </p:sp>
      <p:pic>
        <p:nvPicPr>
          <p:cNvPr id="4" name="图片 3"/>
          <p:cNvPicPr>
            <a:picLocks noChangeAspect="1"/>
          </p:cNvPicPr>
          <p:nvPr/>
        </p:nvPicPr>
        <p:blipFill>
          <a:blip r:embed="rId1"/>
          <a:stretch>
            <a:fillRect/>
          </a:stretch>
        </p:blipFill>
        <p:spPr>
          <a:xfrm>
            <a:off x="393065" y="3537585"/>
            <a:ext cx="6709410" cy="2693670"/>
          </a:xfrm>
          <a:prstGeom prst="rect">
            <a:avLst/>
          </a:prstGeom>
        </p:spPr>
      </p:pic>
      <p:pic>
        <p:nvPicPr>
          <p:cNvPr id="11" name="图片 10"/>
          <p:cNvPicPr>
            <a:picLocks noChangeAspect="1"/>
          </p:cNvPicPr>
          <p:nvPr/>
        </p:nvPicPr>
        <p:blipFill>
          <a:blip r:embed="rId2"/>
          <a:stretch>
            <a:fillRect/>
          </a:stretch>
        </p:blipFill>
        <p:spPr>
          <a:xfrm>
            <a:off x="76200" y="634365"/>
            <a:ext cx="7026275" cy="2786380"/>
          </a:xfrm>
          <a:prstGeom prst="rect">
            <a:avLst/>
          </a:prstGeom>
        </p:spPr>
      </p:pic>
      <p:sp>
        <p:nvSpPr>
          <p:cNvPr id="12" name="文本框 11"/>
          <p:cNvSpPr txBox="1"/>
          <p:nvPr/>
        </p:nvSpPr>
        <p:spPr>
          <a:xfrm>
            <a:off x="2611755" y="3408680"/>
            <a:ext cx="217043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1 SeqNet</a:t>
            </a:r>
            <a:r>
              <a:rPr lang="zh-CN" altLang="en-US">
                <a:latin typeface="Times New Roman Regular" panose="02020603050405020304" charset="0"/>
                <a:ea typeface="楷体" charset="0"/>
                <a:cs typeface="Times New Roman Regular" panose="02020603050405020304" charset="0"/>
              </a:rPr>
              <a:t>方法</a:t>
            </a:r>
            <a:r>
              <a:rPr lang="zh-CN" altLang="en-US">
                <a:latin typeface="Times New Roman Regular" panose="02020603050405020304" charset="0"/>
                <a:ea typeface="楷体" charset="0"/>
                <a:cs typeface="Times New Roman Regular" panose="02020603050405020304" charset="0"/>
              </a:rPr>
              <a:t>框架</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五、</a:t>
            </a:r>
            <a:r>
              <a:rPr lang="en-US" altLang="zh-CN" b="0" dirty="0">
                <a:latin typeface="Times New Roman Regular" panose="02020603050405020304" charset="0"/>
                <a:ea typeface="宋体" charset="0"/>
                <a:cs typeface="Times New Roman Regular" panose="02020603050405020304" charset="0"/>
              </a:rPr>
              <a:t>Comparison</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642620" y="493395"/>
            <a:ext cx="5734050" cy="2640965"/>
          </a:xfrm>
          <a:prstGeom prst="rect">
            <a:avLst/>
          </a:prstGeom>
        </p:spPr>
      </p:pic>
      <p:pic>
        <p:nvPicPr>
          <p:cNvPr id="6" name="内容占位符 3"/>
          <p:cNvPicPr>
            <a:picLocks noChangeAspect="1"/>
          </p:cNvPicPr>
          <p:nvPr/>
        </p:nvPicPr>
        <p:blipFill>
          <a:blip r:embed="rId2"/>
          <a:stretch>
            <a:fillRect/>
          </a:stretch>
        </p:blipFill>
        <p:spPr>
          <a:xfrm>
            <a:off x="1038225" y="3423285"/>
            <a:ext cx="5166360" cy="3028315"/>
          </a:xfrm>
          <a:prstGeom prst="rect">
            <a:avLst/>
          </a:prstGeom>
        </p:spPr>
      </p:pic>
      <p:sp>
        <p:nvSpPr>
          <p:cNvPr id="7" name="文本框 6"/>
          <p:cNvSpPr txBox="1"/>
          <p:nvPr/>
        </p:nvSpPr>
        <p:spPr>
          <a:xfrm>
            <a:off x="2663190" y="3134360"/>
            <a:ext cx="211963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1 COAT</a:t>
            </a:r>
            <a:r>
              <a:rPr lang="zh-CN" altLang="en-US">
                <a:latin typeface="Times New Roman Regular" panose="02020603050405020304" charset="0"/>
                <a:ea typeface="楷体" charset="0"/>
                <a:cs typeface="Times New Roman Regular" panose="02020603050405020304" charset="0"/>
              </a:rPr>
              <a:t>方法</a:t>
            </a:r>
            <a:r>
              <a:rPr lang="zh-CN" altLang="en-US">
                <a:latin typeface="Times New Roman Regular" panose="02020603050405020304" charset="0"/>
                <a:ea typeface="楷体" charset="0"/>
                <a:cs typeface="Times New Roman Regular" panose="02020603050405020304" charset="0"/>
              </a:rPr>
              <a:t>框架</a:t>
            </a:r>
            <a:endParaRPr lang="zh-CN" altLang="en-US">
              <a:latin typeface="Times New Roman Regular" panose="02020603050405020304" charset="0"/>
              <a:ea typeface="楷体" charset="0"/>
              <a:cs typeface="Times New Roman Regular" panose="02020603050405020304" charset="0"/>
            </a:endParaRPr>
          </a:p>
        </p:txBody>
      </p:sp>
      <p:sp>
        <p:nvSpPr>
          <p:cNvPr id="8" name="文本框 7"/>
          <p:cNvSpPr txBox="1"/>
          <p:nvPr/>
        </p:nvSpPr>
        <p:spPr>
          <a:xfrm>
            <a:off x="2523490" y="6355715"/>
            <a:ext cx="219583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2 LEAPS</a:t>
            </a:r>
            <a:r>
              <a:rPr lang="zh-CN" altLang="en-US">
                <a:latin typeface="Times New Roman Regular" panose="02020603050405020304" charset="0"/>
                <a:ea typeface="楷体" charset="0"/>
                <a:cs typeface="Times New Roman Regular" panose="02020603050405020304" charset="0"/>
              </a:rPr>
              <a:t>方法</a:t>
            </a:r>
            <a:r>
              <a:rPr lang="zh-CN" altLang="en-US">
                <a:latin typeface="Times New Roman Regular" panose="02020603050405020304" charset="0"/>
                <a:ea typeface="楷体" charset="0"/>
                <a:cs typeface="Times New Roman Regular" panose="02020603050405020304" charset="0"/>
              </a:rPr>
              <a:t>框架</a:t>
            </a:r>
            <a:endParaRPr lang="zh-CN" altLang="en-US">
              <a:latin typeface="Times New Roman Regular" panose="02020603050405020304" charset="0"/>
              <a:ea typeface="楷体" charset="0"/>
              <a:cs typeface="Times New Roman Regular" panose="02020603050405020304" charset="0"/>
            </a:endParaRPr>
          </a:p>
        </p:txBody>
      </p:sp>
      <p:sp>
        <p:nvSpPr>
          <p:cNvPr id="4" name="文本框 3"/>
          <p:cNvSpPr txBox="1"/>
          <p:nvPr/>
        </p:nvSpPr>
        <p:spPr>
          <a:xfrm>
            <a:off x="6473825" y="748665"/>
            <a:ext cx="5253990" cy="2584450"/>
          </a:xfrm>
          <a:prstGeom prst="rect">
            <a:avLst/>
          </a:prstGeom>
          <a:noFill/>
        </p:spPr>
        <p:txBody>
          <a:bodyPr wrap="square" rtlCol="0">
            <a:spAutoFit/>
          </a:bodyPr>
          <a:p>
            <a:pPr algn="l"/>
            <a:r>
              <a:rPr lang="zh-CN" altLang="en-US">
                <a:latin typeface="Times New Roman Regular" panose="02020603050405020304" charset="0"/>
                <a:ea typeface="仿宋" charset="0"/>
                <a:cs typeface="Times New Roman Regular" panose="02020603050405020304" charset="0"/>
                <a:sym typeface="+mn-ea"/>
              </a:rPr>
              <a:t>基于Faster R-CNN目标检测器</a:t>
            </a:r>
            <a:r>
              <a:rPr lang="en-US" altLang="zh-CN">
                <a:latin typeface="Times New Roman Regular" panose="02020603050405020304" charset="0"/>
                <a:ea typeface="仿宋" charset="0"/>
                <a:cs typeface="Times New Roman Regular" panose="02020603050405020304" charset="0"/>
                <a:sym typeface="+mn-ea"/>
              </a:rPr>
              <a:t>RPN</a:t>
            </a:r>
            <a:r>
              <a:rPr lang="zh-CN" altLang="en-US">
                <a:latin typeface="Times New Roman Regular" panose="02020603050405020304" charset="0"/>
                <a:ea typeface="仿宋" charset="0"/>
                <a:cs typeface="Times New Roman Regular" panose="02020603050405020304" charset="0"/>
                <a:sym typeface="+mn-ea"/>
              </a:rPr>
              <a:t>网络，</a:t>
            </a:r>
            <a:r>
              <a:rPr lang="zh-CN" altLang="en-US">
                <a:latin typeface="仿宋" charset="0"/>
                <a:ea typeface="仿宋" charset="0"/>
                <a:sym typeface="+mn-ea"/>
              </a:rPr>
              <a:t>使用新的级联遮挡注意力</a:t>
            </a:r>
            <a:r>
              <a:rPr lang="zh-CN" altLang="en-US">
                <a:latin typeface="Times New Roman Regular" panose="02020603050405020304" charset="0"/>
                <a:ea typeface="仿宋" charset="0"/>
                <a:cs typeface="Times New Roman Regular" panose="02020603050405020304" charset="0"/>
                <a:sym typeface="+mn-ea"/>
              </a:rPr>
              <a:t>Transformer扩展框架，</a:t>
            </a:r>
            <a:r>
              <a:rPr lang="zh-CN" altLang="en-US">
                <a:latin typeface="仿宋" charset="0"/>
                <a:ea typeface="仿宋" charset="0"/>
                <a:sym typeface="+mn-ea"/>
              </a:rPr>
              <a:t>用于端到端行人检索，</a:t>
            </a:r>
            <a:r>
              <a:rPr lang="en-US" altLang="zh-CN">
                <a:latin typeface="仿宋" charset="0"/>
                <a:ea typeface="仿宋" charset="0"/>
                <a:cs typeface="Times New Roman Bold" panose="02020603050405020304" charset="0"/>
                <a:sym typeface="+mn-ea"/>
              </a:rPr>
              <a:t>采用由粗到细的策略来提高行人检测和行人重识别的质量</a:t>
            </a:r>
            <a:r>
              <a:rPr lang="zh-CN" altLang="en-US">
                <a:latin typeface="仿宋" charset="0"/>
                <a:ea typeface="仿宋" charset="0"/>
                <a:cs typeface="Times New Roman Bold" panose="02020603050405020304" charset="0"/>
                <a:sym typeface="+mn-ea"/>
              </a:rPr>
              <a:t>，</a:t>
            </a:r>
            <a:r>
              <a:rPr lang="zh-CN" altLang="en-US">
                <a:latin typeface="仿宋" charset="0"/>
                <a:ea typeface="仿宋" charset="0"/>
                <a:sym typeface="+mn-ea"/>
              </a:rPr>
              <a:t>共三个阶段。</a:t>
            </a:r>
            <a:endParaRPr lang="zh-CN" altLang="en-US">
              <a:latin typeface="仿宋" charset="0"/>
              <a:ea typeface="仿宋" charset="0"/>
              <a:sym typeface="+mn-ea"/>
            </a:endParaRPr>
          </a:p>
          <a:p>
            <a:pPr algn="l"/>
            <a:r>
              <a:rPr lang="zh-CN" altLang="en-US">
                <a:latin typeface="仿宋" charset="0"/>
                <a:ea typeface="仿宋" charset="0"/>
                <a:sym typeface="+mn-ea"/>
              </a:rPr>
              <a:t>经过</a:t>
            </a:r>
            <a:r>
              <a:rPr lang="en-US" altLang="zh-CN">
                <a:latin typeface="Times New Roman Regular" panose="02020603050405020304" charset="0"/>
                <a:ea typeface="仿宋" charset="0"/>
                <a:cs typeface="Times New Roman Regular" panose="02020603050405020304" charset="0"/>
                <a:sym typeface="+mn-ea"/>
              </a:rPr>
              <a:t>RolAlign</a:t>
            </a:r>
            <a:r>
              <a:rPr lang="zh-CN" altLang="en-US">
                <a:latin typeface="仿宋" charset="0"/>
                <a:ea typeface="仿宋" charset="0"/>
                <a:sym typeface="+mn-ea"/>
              </a:rPr>
              <a:t>后进行</a:t>
            </a:r>
            <a:r>
              <a:rPr lang="en-US" altLang="zh-CN">
                <a:latin typeface="Times New Roman Regular" panose="02020603050405020304" charset="0"/>
                <a:ea typeface="仿宋" charset="0"/>
                <a:cs typeface="Times New Roman Regular" panose="02020603050405020304" charset="0"/>
                <a:sym typeface="+mn-ea"/>
              </a:rPr>
              <a:t>Tokenization</a:t>
            </a:r>
            <a:r>
              <a:rPr lang="zh-CN" altLang="en-US">
                <a:latin typeface="Times New Roman Regular" panose="02020603050405020304" charset="0"/>
                <a:ea typeface="仿宋" charset="0"/>
                <a:cs typeface="Times New Roman Regular" panose="02020603050405020304" charset="0"/>
                <a:sym typeface="+mn-ea"/>
              </a:rPr>
              <a:t>和</a:t>
            </a:r>
            <a:r>
              <a:rPr lang="en-US" altLang="zh-CN">
                <a:latin typeface="Times New Roman Regular" panose="02020603050405020304" charset="0"/>
                <a:ea typeface="仿宋" charset="0"/>
                <a:cs typeface="Times New Roman Regular" panose="02020603050405020304" charset="0"/>
                <a:sym typeface="+mn-ea"/>
              </a:rPr>
              <a:t>Token Mix-up</a:t>
            </a:r>
            <a:r>
              <a:rPr lang="zh-CN" altLang="en-US">
                <a:latin typeface="Times New Roman Regular" panose="02020603050405020304" charset="0"/>
                <a:ea typeface="仿宋" charset="0"/>
                <a:cs typeface="Times New Roman Regular" panose="02020603050405020304" charset="0"/>
                <a:sym typeface="+mn-ea"/>
              </a:rPr>
              <a:t>阶段得到被展平的</a:t>
            </a:r>
            <a:r>
              <a:rPr lang="en-US" altLang="zh-CN">
                <a:latin typeface="Times New Roman Regular" panose="02020603050405020304" charset="0"/>
                <a:ea typeface="仿宋" charset="0"/>
                <a:cs typeface="Times New Roman Regular" panose="02020603050405020304" charset="0"/>
                <a:sym typeface="+mn-ea"/>
              </a:rPr>
              <a:t>token</a:t>
            </a:r>
            <a:r>
              <a:rPr lang="zh-CN" altLang="en-US">
                <a:latin typeface="Times New Roman Regular" panose="02020603050405020304" charset="0"/>
                <a:ea typeface="仿宋" charset="0"/>
                <a:cs typeface="Times New Roman Regular" panose="02020603050405020304" charset="0"/>
                <a:sym typeface="+mn-ea"/>
              </a:rPr>
              <a:t>并交换，映射到遮挡注意力上，</a:t>
            </a:r>
            <a:r>
              <a:rPr lang="zh-CN" altLang="en-US">
                <a:latin typeface="Times New Roman Regular" panose="02020603050405020304" charset="0"/>
                <a:ea typeface="仿宋" charset="0"/>
                <a:cs typeface="Times New Roman Regular" panose="02020603050405020304" charset="0"/>
                <a:sym typeface="+mn-ea"/>
              </a:rPr>
              <a:t>最后将n个尺度的Transformer的输出连接到原始空间。</a:t>
            </a:r>
            <a:endParaRPr lang="zh-CN" altLang="en-US">
              <a:latin typeface="仿宋" charset="0"/>
              <a:ea typeface="仿宋" charset="0"/>
            </a:endParaRPr>
          </a:p>
          <a:p>
            <a:endParaRPr lang="zh-CN" altLang="en-US"/>
          </a:p>
        </p:txBody>
      </p:sp>
      <p:sp>
        <p:nvSpPr>
          <p:cNvPr id="9" name="文本框 8"/>
          <p:cNvSpPr txBox="1"/>
          <p:nvPr/>
        </p:nvSpPr>
        <p:spPr>
          <a:xfrm>
            <a:off x="6473825" y="3922395"/>
            <a:ext cx="5253990" cy="2030095"/>
          </a:xfrm>
          <a:prstGeom prst="rect">
            <a:avLst/>
          </a:prstGeom>
          <a:noFill/>
        </p:spPr>
        <p:txBody>
          <a:bodyPr wrap="square" rtlCol="0">
            <a:spAutoFit/>
          </a:bodyPr>
          <a:p>
            <a:pPr indent="0">
              <a:buNone/>
            </a:pPr>
            <a:r>
              <a:rPr lang="en-US" altLang="zh-CN">
                <a:latin typeface="Times New Roman Regular" panose="02020603050405020304" charset="0"/>
                <a:ea typeface="仿宋" charset="0"/>
                <a:cs typeface="Times New Roman Regular" panose="02020603050405020304" charset="0"/>
                <a:sym typeface="+mn-ea"/>
              </a:rPr>
              <a:t>LEAPS</a:t>
            </a:r>
            <a:r>
              <a:rPr lang="zh-CN" altLang="en-US">
                <a:latin typeface="Times New Roman Regular" panose="02020603050405020304" charset="0"/>
                <a:ea typeface="仿宋" charset="0"/>
                <a:cs typeface="Times New Roman Regular" panose="02020603050405020304" charset="0"/>
                <a:sym typeface="+mn-ea"/>
              </a:rPr>
              <a:t>方法</a:t>
            </a:r>
            <a:r>
              <a:rPr lang="zh-CN" altLang="en-US">
                <a:latin typeface="Times New Roman Regular" panose="02020603050405020304" charset="0"/>
                <a:ea typeface="仿宋" charset="0"/>
                <a:cs typeface="Times New Roman Regular" panose="02020603050405020304" charset="0"/>
                <a:sym typeface="+mn-ea"/>
              </a:rPr>
              <a:t>设计一个端到端的行人检索框架，而非进行手工设计的锚点和非极大抑制操作；</a:t>
            </a:r>
            <a:r>
              <a:rPr lang="zh-CN" altLang="en-US">
                <a:latin typeface="Times New Roman Regular" panose="02020603050405020304" charset="0"/>
                <a:ea typeface="仿宋" charset="0"/>
                <a:cs typeface="Times New Roman Regular" panose="02020603050405020304" charset="0"/>
                <a:sym typeface="+mn-ea"/>
              </a:rPr>
              <a:t>用一组稀疏的可学习的</a:t>
            </a:r>
            <a:r>
              <a:rPr lang="zh-CN" altLang="en-US" dirty="0">
                <a:effectLst/>
                <a:latin typeface="Times New Roman Regular" panose="02020603050405020304" charset="0"/>
                <a:ea typeface="仿宋" charset="0"/>
                <a:cs typeface="Times New Roman Regular" panose="02020603050405020304" charset="0"/>
                <a:sym typeface="+mn-ea"/>
              </a:rPr>
              <a:t>候选框</a:t>
            </a:r>
            <a:r>
              <a:rPr lang="zh-CN" altLang="en-US">
                <a:latin typeface="Times New Roman Regular" panose="02020603050405020304" charset="0"/>
                <a:ea typeface="仿宋" charset="0"/>
                <a:cs typeface="Times New Roman Regular" panose="02020603050405020304" charset="0"/>
                <a:sym typeface="+mn-ea"/>
              </a:rPr>
              <a:t>作为输入，</a:t>
            </a:r>
            <a:r>
              <a:rPr lang="en-US" altLang="zh-CN">
                <a:latin typeface="Times New Roman Regular" panose="02020603050405020304" charset="0"/>
                <a:ea typeface="仿宋" charset="0"/>
                <a:cs typeface="Times New Roman Regular" panose="02020603050405020304" charset="0"/>
                <a:sym typeface="+mn-ea"/>
              </a:rPr>
              <a:t>引入动态</a:t>
            </a:r>
            <a:r>
              <a:rPr lang="zh-CN" altLang="en-US">
                <a:latin typeface="Times New Roman Regular" panose="02020603050405020304" charset="0"/>
                <a:ea typeface="仿宋" charset="0"/>
                <a:cs typeface="Times New Roman Regular" panose="02020603050405020304" charset="0"/>
                <a:sym typeface="+mn-ea"/>
              </a:rPr>
              <a:t>行人</a:t>
            </a:r>
            <a:r>
              <a:rPr lang="en-US" altLang="zh-CN">
                <a:latin typeface="Times New Roman Regular" panose="02020603050405020304" charset="0"/>
                <a:ea typeface="仿宋" charset="0"/>
                <a:cs typeface="Times New Roman Regular" panose="02020603050405020304" charset="0"/>
                <a:sym typeface="+mn-ea"/>
              </a:rPr>
              <a:t>搜索头</a:t>
            </a:r>
            <a:r>
              <a:rPr lang="zh-CN" altLang="en-US">
                <a:latin typeface="Times New Roman Regular" panose="02020603050405020304" charset="0"/>
                <a:ea typeface="仿宋" charset="0"/>
                <a:cs typeface="Times New Roman Regular" panose="02020603050405020304" charset="0"/>
                <a:sym typeface="+mn-ea"/>
              </a:rPr>
              <a:t>，</a:t>
            </a:r>
            <a:r>
              <a:rPr lang="en-US" altLang="zh-CN">
                <a:latin typeface="Times New Roman Regular" panose="02020603050405020304" charset="0"/>
                <a:ea typeface="仿宋" charset="0"/>
                <a:cs typeface="Times New Roman Regular" panose="02020603050405020304" charset="0"/>
                <a:sym typeface="+mn-ea"/>
              </a:rPr>
              <a:t>直接预测</a:t>
            </a:r>
            <a:r>
              <a:rPr lang="zh-CN" altLang="en-US">
                <a:latin typeface="Times New Roman Regular" panose="02020603050405020304" charset="0"/>
                <a:ea typeface="仿宋" charset="0"/>
                <a:cs typeface="Times New Roman Regular" panose="02020603050405020304" charset="0"/>
                <a:sym typeface="+mn-ea"/>
              </a:rPr>
              <a:t>行人</a:t>
            </a:r>
            <a:r>
              <a:rPr lang="en-US" altLang="zh-CN">
                <a:latin typeface="Times New Roman Regular" panose="02020603050405020304" charset="0"/>
                <a:ea typeface="仿宋" charset="0"/>
                <a:cs typeface="Times New Roman Regular" panose="02020603050405020304" charset="0"/>
                <a:sym typeface="+mn-ea"/>
              </a:rPr>
              <a:t>边界框及其相应的重识别特征</a:t>
            </a:r>
            <a:r>
              <a:rPr lang="zh-CN" altLang="en-US">
                <a:latin typeface="Times New Roman Regular" panose="02020603050405020304" charset="0"/>
                <a:ea typeface="仿宋" charset="0"/>
                <a:cs typeface="Times New Roman Regular" panose="02020603050405020304" charset="0"/>
                <a:sym typeface="+mn-ea"/>
              </a:rPr>
              <a:t>，</a:t>
            </a:r>
            <a:r>
              <a:rPr lang="zh-CN" altLang="en-US">
                <a:solidFill>
                  <a:schemeClr val="tx1"/>
                </a:solidFill>
                <a:latin typeface="Times New Roman Regular" panose="02020603050405020304" charset="0"/>
                <a:ea typeface="仿宋" charset="0"/>
                <a:cs typeface="Times New Roman Regular" panose="02020603050405020304" charset="0"/>
                <a:sym typeface="+mn-ea"/>
              </a:rPr>
              <a:t>并引入多样化</a:t>
            </a:r>
            <a:r>
              <a:rPr lang="en-US" altLang="zh-CN">
                <a:solidFill>
                  <a:schemeClr val="tx1"/>
                </a:solidFill>
                <a:latin typeface="Times New Roman Regular" panose="02020603050405020304" charset="0"/>
                <a:ea typeface="仿宋" charset="0"/>
                <a:cs typeface="Times New Roman Regular" panose="02020603050405020304" charset="0"/>
                <a:sym typeface="+mn-ea"/>
              </a:rPr>
              <a:t>re-id</a:t>
            </a:r>
            <a:r>
              <a:rPr lang="zh-CN" altLang="en-US">
                <a:solidFill>
                  <a:schemeClr val="tx1"/>
                </a:solidFill>
                <a:latin typeface="Times New Roman Regular" panose="02020603050405020304" charset="0"/>
                <a:ea typeface="仿宋" charset="0"/>
                <a:cs typeface="Times New Roman Regular" panose="02020603050405020304" charset="0"/>
                <a:sym typeface="+mn-ea"/>
              </a:rPr>
              <a:t>样本匹配策略。</a:t>
            </a:r>
            <a:endParaRPr lang="zh-CN" altLang="en-US">
              <a:latin typeface="Times New Roman Regular" panose="02020603050405020304" charset="0"/>
              <a:ea typeface="仿宋" charset="0"/>
              <a:cs typeface="Times New Roman Regular" panose="02020603050405020304" charset="0"/>
            </a:endParaRPr>
          </a:p>
          <a:p>
            <a:pPr indent="0" algn="l">
              <a:buNone/>
            </a:pPr>
            <a:endParaRPr lang="zh-CN" altLang="en-US">
              <a:latin typeface="仿宋" charset="0"/>
              <a:ea typeface="仿宋" charset="0"/>
            </a:endParaRPr>
          </a:p>
          <a:p>
            <a:endParaRPr lang="zh-CN"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五、</a:t>
            </a:r>
            <a:r>
              <a:rPr lang="en-US" altLang="zh-CN" b="0" dirty="0">
                <a:latin typeface="Times New Roman Regular" panose="02020603050405020304" charset="0"/>
                <a:ea typeface="宋体" charset="0"/>
                <a:cs typeface="Times New Roman Regular" panose="02020603050405020304" charset="0"/>
              </a:rPr>
              <a:t>Comparison</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nvPicPr>
        <p:blipFill>
          <a:blip r:embed="rId1"/>
          <a:stretch>
            <a:fillRect/>
          </a:stretch>
        </p:blipFill>
        <p:spPr>
          <a:xfrm>
            <a:off x="1056640" y="541655"/>
            <a:ext cx="3318510" cy="5829300"/>
          </a:xfrm>
          <a:prstGeom prst="rect">
            <a:avLst/>
          </a:prstGeom>
        </p:spPr>
      </p:pic>
      <p:sp>
        <p:nvSpPr>
          <p:cNvPr id="5" name="文本框 4"/>
          <p:cNvSpPr txBox="1"/>
          <p:nvPr/>
        </p:nvSpPr>
        <p:spPr>
          <a:xfrm>
            <a:off x="903605" y="6370955"/>
            <a:ext cx="362458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LEAPS</a:t>
            </a:r>
            <a:r>
              <a:rPr lang="zh-CN" altLang="en-US">
                <a:latin typeface="Times New Roman Regular" panose="02020603050405020304" charset="0"/>
                <a:ea typeface="楷体" charset="0"/>
                <a:cs typeface="Times New Roman Regular" panose="02020603050405020304" charset="0"/>
              </a:rPr>
              <a:t>方法所展示的定性结果</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0" y="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496060" y="2698750"/>
            <a:ext cx="9196705" cy="1198880"/>
          </a:xfrm>
          <a:prstGeom prst="rect">
            <a:avLst/>
          </a:prstGeom>
          <a:noFill/>
        </p:spPr>
        <p:txBody>
          <a:bodyPr wrap="square" rtlCol="0">
            <a:spAutoFit/>
          </a:bodyPr>
          <a:lstStyle/>
          <a:p>
            <a:pPr algn="ctr"/>
            <a:r>
              <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rPr>
              <a:t>FCOS: Fully Convolutional One-Stage Object Detection</a:t>
            </a: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p:txBody>
      </p:sp>
      <p:sp>
        <p:nvSpPr>
          <p:cNvPr id="31" name="文本框 30"/>
          <p:cNvSpPr txBox="1"/>
          <p:nvPr/>
        </p:nvSpPr>
        <p:spPr>
          <a:xfrm>
            <a:off x="1964690" y="4264660"/>
            <a:ext cx="8374380" cy="1938020"/>
          </a:xfrm>
          <a:prstGeom prst="rect">
            <a:avLst/>
          </a:prstGeom>
          <a:noFill/>
        </p:spPr>
        <p:txBody>
          <a:bodyPr wrap="square" rtlCol="0">
            <a:spAutoFit/>
          </a:bodyPr>
          <a:lstStyle/>
          <a:p>
            <a:pPr algn="ctr">
              <a:lnSpc>
                <a:spcPct val="150000"/>
              </a:lnSpc>
            </a:pP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a:t>
            </a: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杨思洁</a:t>
            </a: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b="1" dirty="0">
                <a:latin typeface="黑体" panose="02010609060101010101" charset="-122"/>
                <a:ea typeface="黑体" panose="02010609060101010101" charset="-122"/>
                <a:cs typeface="黑体" panose="02010609060101010101" charset="-122"/>
                <a:sym typeface="+mn-ea"/>
              </a:rPr>
              <a:t>二</a:t>
            </a:r>
            <a:r>
              <a:rPr lang="en-US" altLang="zh-CN" sz="2000" b="1" dirty="0">
                <a:latin typeface="黑体" panose="02010609060101010101" charset="-122"/>
                <a:ea typeface="黑体" panose="02010609060101010101" charset="-122"/>
                <a:cs typeface="黑体" panose="02010609060101010101" charset="-122"/>
                <a:sym typeface="+mn-ea"/>
              </a:rPr>
              <a:t>0</a:t>
            </a:r>
            <a:r>
              <a:rPr lang="zh-CN" altLang="zh-CN" sz="2000" b="1" dirty="0">
                <a:latin typeface="黑体" panose="02010609060101010101" charset="-122"/>
                <a:ea typeface="黑体" panose="02010609060101010101" charset="-122"/>
                <a:cs typeface="黑体" panose="02010609060101010101" charset="-122"/>
                <a:sym typeface="+mn-ea"/>
              </a:rPr>
              <a:t>二三年十月二十</a:t>
            </a:r>
            <a:r>
              <a:rPr lang="zh-CN" altLang="en-US" sz="2000" b="1" dirty="0">
                <a:latin typeface="黑体" panose="02010609060101010101" charset="-122"/>
                <a:ea typeface="黑体" panose="02010609060101010101" charset="-122"/>
                <a:cs typeface="黑体" panose="02010609060101010101" charset="-122"/>
                <a:sym typeface="+mn-ea"/>
              </a:rPr>
              <a:t>日</a:t>
            </a:r>
            <a:endParaRPr lang="zh-CN" altLang="zh-CN" sz="2000" b="1"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38504" y="1348602"/>
            <a:ext cx="1353631" cy="1035626"/>
            <a:chOff x="3385106" y="987574"/>
            <a:chExt cx="1258902" cy="972000"/>
          </a:xfrm>
        </p:grpSpPr>
        <p:sp>
          <p:nvSpPr>
            <p:cNvPr id="3" name="椭圆 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4" name="椭圆 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6" name="圆角矩形 7"/>
          <p:cNvSpPr/>
          <p:nvPr/>
        </p:nvSpPr>
        <p:spPr>
          <a:xfrm>
            <a:off x="6627815" y="150892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7" name="学论网--www.xuelun.me"/>
          <p:cNvSpPr/>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8" name="学论网--www.xuelun.me"/>
          <p:cNvSpPr/>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139" y="2433182"/>
            <a:ext cx="1353631" cy="1035626"/>
            <a:chOff x="3385106" y="987574"/>
            <a:chExt cx="1258902" cy="972000"/>
          </a:xfrm>
        </p:grpSpPr>
        <p:sp>
          <p:nvSpPr>
            <p:cNvPr id="11" name="椭圆 1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nvSpPr>
        <p:spPr>
          <a:xfrm>
            <a:off x="6628450" y="258525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139" y="3538717"/>
            <a:ext cx="1353631" cy="1035626"/>
            <a:chOff x="3385106" y="987574"/>
            <a:chExt cx="1258902" cy="972000"/>
          </a:xfrm>
        </p:grpSpPr>
        <p:sp>
          <p:nvSpPr>
            <p:cNvPr id="16" name="椭圆 15"/>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nvSpPr>
        <p:spPr>
          <a:xfrm>
            <a:off x="6628450" y="368824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Method</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20" name="组合 19"/>
          <p:cNvGrpSpPr/>
          <p:nvPr/>
        </p:nvGrpSpPr>
        <p:grpSpPr>
          <a:xfrm>
            <a:off x="5337869" y="4607422"/>
            <a:ext cx="1353631" cy="1035626"/>
            <a:chOff x="3385106" y="987574"/>
            <a:chExt cx="1258902" cy="972000"/>
          </a:xfrm>
        </p:grpSpPr>
        <p:sp>
          <p:nvSpPr>
            <p:cNvPr id="21" name="椭圆 2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nvSpPr>
        <p:spPr>
          <a:xfrm>
            <a:off x="6627815" y="475377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9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809625" y="890270"/>
            <a:ext cx="10238740" cy="5077460"/>
          </a:xfrm>
          <a:prstGeom prst="rect">
            <a:avLst/>
          </a:prstGeom>
          <a:noFill/>
        </p:spPr>
        <p:txBody>
          <a:bodyPr wrap="square" rtlCol="0">
            <a:spAutoFit/>
          </a:bodyPr>
          <a:p>
            <a:pPr marL="285750" indent="-285750">
              <a:buFont typeface="Arial" panose="020B0604020202090204" pitchFamily="34" charset="0"/>
              <a:buChar char="•"/>
            </a:pPr>
            <a:r>
              <a:rPr lang="zh-CN" altLang="en-US" b="1" dirty="0">
                <a:solidFill>
                  <a:schemeClr val="tx1"/>
                </a:solidFill>
                <a:latin typeface="Times New Roman Bold" panose="02020603050405020304" charset="0"/>
                <a:ea typeface="黑体" panose="02010609060101010101" charset="-122"/>
                <a:cs typeface="Times New Roman Bold" panose="02020603050405020304" charset="0"/>
                <a:sym typeface="+mn-ea"/>
              </a:rPr>
              <a:t>FCOS: Fully Convolutional One-Stage Object Detection</a:t>
            </a:r>
            <a:endParaRPr lang="zh-CN" altLang="en-US" b="1" dirty="0">
              <a:solidFill>
                <a:schemeClr val="tx1"/>
              </a:solidFill>
              <a:latin typeface="Times New Roman Bold" panose="02020603050405020304" charset="0"/>
              <a:ea typeface="黑体" panose="02010609060101010101" charset="-122"/>
              <a:cs typeface="Times New Roman Bold" panose="02020603050405020304" charset="0"/>
            </a:endParaRPr>
          </a:p>
          <a:p>
            <a:pPr marL="742950" lvl="1"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FCN</a:t>
            </a:r>
            <a:r>
              <a:rPr lang="zh-CN" altLang="en-US">
                <a:latin typeface="Times New Roman Regular" panose="02020603050405020304" charset="0"/>
                <a:ea typeface="宋体" charset="0"/>
                <a:cs typeface="Times New Roman Regular"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 per-pixel prediction</a:t>
            </a:r>
            <a:r>
              <a:rPr lang="zh-CN" altLang="en-US">
                <a:latin typeface="Times New Roman Regular" panose="02020603050405020304" charset="0"/>
                <a:ea typeface="宋体" charset="0"/>
                <a:cs typeface="Times New Roman Regular" panose="02020603050405020304" charset="0"/>
                <a:sym typeface="+mn-ea"/>
              </a:rPr>
              <a:t>进行检测；在每个foreground pixel（在训练时通过GT BBox进行监督）处预测1个4维的vector。</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label assignment</a:t>
            </a:r>
            <a:r>
              <a:rPr lang="zh-CN" altLang="en-US">
                <a:latin typeface="Times New Roman Regular" panose="02020603050405020304" charset="0"/>
                <a:ea typeface="宋体" charset="0"/>
                <a:cs typeface="Times New Roman Regular" panose="02020603050405020304" charset="0"/>
                <a:sym typeface="+mn-ea"/>
              </a:rPr>
              <a:t>：anchor-based方法中只有和GT BBox的IoU较高的anchor负责预测该object，因此正负样本不平衡。</a:t>
            </a:r>
            <a:r>
              <a:rPr lang="en-US" altLang="zh-CN">
                <a:latin typeface="Times New Roman Regular" panose="02020603050405020304" charset="0"/>
                <a:ea typeface="宋体" charset="0"/>
                <a:cs typeface="Times New Roman Regular" panose="02020603050405020304" charset="0"/>
                <a:sym typeface="+mn-ea"/>
              </a:rPr>
              <a:t>FCOS</a:t>
            </a:r>
            <a:r>
              <a:rPr lang="zh-CN" altLang="en-US">
                <a:latin typeface="Times New Roman Regular" panose="02020603050405020304" charset="0"/>
                <a:ea typeface="宋体" charset="0"/>
                <a:cs typeface="Times New Roman Regular" panose="02020603050405020304" charset="0"/>
                <a:sym typeface="+mn-ea"/>
              </a:rPr>
              <a:t>的GT BBox中所有pixel预测该object，利用尽可能多的正样本。</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multi-level FPN</a:t>
            </a:r>
            <a:r>
              <a:rPr lang="zh-CN" altLang="en-US">
                <a:latin typeface="Times New Roman Regular" panose="02020603050405020304" charset="0"/>
                <a:ea typeface="宋体" charset="0"/>
                <a:cs typeface="Times New Roman Regular" panose="02020603050405020304" charset="0"/>
                <a:sym typeface="+mn-ea"/>
              </a:rPr>
              <a:t>：处理ambiguity和low recall</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center-ness branch</a:t>
            </a:r>
            <a:r>
              <a:rPr lang="zh-CN" altLang="en-US">
                <a:latin typeface="Times New Roman Regular" panose="02020603050405020304" charset="0"/>
                <a:ea typeface="宋体" charset="0"/>
                <a:cs typeface="Times New Roman Regular" panose="02020603050405020304" charset="0"/>
                <a:sym typeface="+mn-ea"/>
              </a:rPr>
              <a:t>：尽可能消除low-quality BBox</a:t>
            </a:r>
            <a:endParaRPr lang="zh-CN" altLang="en-US">
              <a:latin typeface="Times New Roman Regular" panose="02020603050405020304" charset="0"/>
              <a:ea typeface="宋体" charset="0"/>
              <a:cs typeface="Times New Roman Regular" panose="02020603050405020304" charset="0"/>
              <a:sym typeface="+mn-ea"/>
            </a:endParaRPr>
          </a:p>
          <a:p>
            <a:pPr marL="285750" lvl="0" indent="-285750">
              <a:buFont typeface="Arial" panose="020B0604020202090204" pitchFamily="34" charset="0"/>
              <a:buChar char="•"/>
            </a:pPr>
            <a:r>
              <a:rPr lang="zh-CN" altLang="en-US" b="1" dirty="0">
                <a:latin typeface="Times New Roman Bold" panose="02020603050405020304" charset="0"/>
                <a:ea typeface="黑体" panose="02010609060101010101" charset="-122"/>
                <a:cs typeface="Times New Roman Bold" panose="02020603050405020304" charset="0"/>
                <a:sym typeface="+mn-ea"/>
              </a:rPr>
              <a:t>One-Stage Object Detection</a:t>
            </a:r>
            <a:r>
              <a:rPr lang="zh-CN" altLang="en-US" b="1">
                <a:latin typeface="Times New Roman Bold" panose="02020603050405020304" charset="0"/>
                <a:ea typeface="宋体" charset="0"/>
                <a:cs typeface="Times New Roman Bold" panose="02020603050405020304" charset="0"/>
                <a:sym typeface="+mn-ea"/>
              </a:rPr>
              <a:t>：</a:t>
            </a:r>
            <a:r>
              <a:rPr lang="zh-CN" altLang="en-US">
                <a:latin typeface="Times New Roman Bold" panose="02020603050405020304" charset="0"/>
                <a:ea typeface="宋体" charset="0"/>
                <a:cs typeface="Times New Roman Bold" panose="02020603050405020304" charset="0"/>
                <a:sym typeface="+mn-ea"/>
              </a:rPr>
              <a:t>单步法目标</a:t>
            </a:r>
            <a:r>
              <a:rPr lang="zh-CN" altLang="en-US">
                <a:latin typeface="Times New Roman Regular" panose="02020603050405020304" charset="0"/>
                <a:ea typeface="宋体" charset="0"/>
                <a:cs typeface="Times New Roman Regular" panose="02020603050405020304" charset="0"/>
                <a:sym typeface="+mn-ea"/>
              </a:rPr>
              <a:t>检测</a:t>
            </a:r>
            <a:endParaRPr lang="zh-CN" altLang="en-US">
              <a:latin typeface="Times New Roman Regular" panose="02020603050405020304" charset="0"/>
              <a:ea typeface="宋体" charset="0"/>
              <a:cs typeface="Times New Roman Regular" panose="02020603050405020304" charset="0"/>
              <a:sym typeface="+mn-ea"/>
            </a:endParaRPr>
          </a:p>
          <a:p>
            <a:pPr marL="285750" lvl="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sym typeface="+mn-ea"/>
            </a:endParaRPr>
          </a:p>
          <a:p>
            <a:pPr marL="285750" indent="-285750">
              <a:buFont typeface="Arial" panose="020B0604020202090204" pitchFamily="34" charset="0"/>
              <a:buChar char="•"/>
            </a:pPr>
            <a:r>
              <a:rPr b="1">
                <a:latin typeface="Times New Roman Bold" panose="02020603050405020304" charset="0"/>
                <a:ea typeface="宋体" charset="0"/>
                <a:cs typeface="Times New Roman Bold" panose="02020603050405020304" charset="0"/>
              </a:rPr>
              <a:t>以ResNeXt-64x4d-101为backbone，AP达44.7%</a:t>
            </a:r>
            <a:endParaRPr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b="1">
                <a:latin typeface="Times New Roman Bold" panose="02020603050405020304" charset="0"/>
                <a:ea typeface="宋体" charset="0"/>
                <a:cs typeface="Times New Roman Bold" panose="02020603050405020304" charset="0"/>
              </a:rPr>
              <a:t>在one-stage算法中准确度达到SOTA，并且算法更简单、速度更快</a:t>
            </a:r>
            <a:endParaRPr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b="1">
                <a:latin typeface="Times New Roman Bold" panose="02020603050405020304" charset="0"/>
                <a:ea typeface="宋体" charset="0"/>
                <a:cs typeface="Times New Roman Bold" panose="02020603050405020304" charset="0"/>
              </a:rPr>
              <a:t>实现和traditional anchor-based detector可比的accuracy</a:t>
            </a:r>
            <a:endParaRPr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endParaRPr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宋体" charset="0"/>
                <a:cs typeface="Times New Roman Regular" panose="02020603050405020304" charset="0"/>
              </a:rPr>
              <a:t>Journal</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2019 International Conference on Computer Vision (</a:t>
            </a:r>
            <a:r>
              <a:rPr lang="en-US" altLang="zh-CN">
                <a:latin typeface="Times New Roman Regular" panose="02020603050405020304" charset="0"/>
                <a:ea typeface="宋体" charset="0"/>
                <a:cs typeface="Times New Roman Regular" panose="02020603050405020304" charset="0"/>
              </a:rPr>
              <a:t>ICCV)</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论文地址：</a:t>
            </a:r>
            <a:r>
              <a:rPr lang="zh-CN" altLang="en-US">
                <a:latin typeface="Times New Roman Regular" panose="02020603050405020304" charset="0"/>
                <a:ea typeface="仿宋" charset="0"/>
                <a:cs typeface="Times New Roman Regular" panose="02020603050405020304" charset="0"/>
                <a:hlinkClick r:id="rId1" action="ppaction://hlinkfile"/>
              </a:rPr>
              <a:t>arxiv.org/abs/1904.01355</a:t>
            </a:r>
            <a:endParaRPr lang="zh-CN" altLang="en-US">
              <a:latin typeface="Times New Roman Regular" panose="02020603050405020304" charset="0"/>
              <a:ea typeface="仿宋" charset="0"/>
              <a:cs typeface="Times New Roman Regular" panose="02020603050405020304" charset="0"/>
              <a:hlinkClick r:id="rId1" action="ppaction://hlinkfile"/>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会议日期</a:t>
            </a:r>
            <a:r>
              <a:rPr lang="zh-CN" altLang="en-US" b="1">
                <a:latin typeface="Times New Roman Regular" panose="02020603050405020304" charset="0"/>
                <a:ea typeface="宋体" charset="0"/>
                <a:cs typeface="Times New Roman Regular" panose="02020603050405020304" charset="0"/>
              </a:rPr>
              <a:t>：</a:t>
            </a:r>
            <a:r>
              <a:rPr lang="en-US" altLang="zh-CN" b="1">
                <a:latin typeface="Times New Roman Regular" panose="02020603050405020304" charset="0"/>
                <a:ea typeface="宋体" charset="0"/>
                <a:cs typeface="Times New Roman Regular" panose="02020603050405020304" charset="0"/>
              </a:rPr>
              <a:t>Aug</a:t>
            </a:r>
            <a:r>
              <a:rPr lang="zh-CN" altLang="en-US">
                <a:latin typeface="Times New Roman Regular" panose="02020603050405020304" charset="0"/>
                <a:ea typeface="宋体" charset="0"/>
                <a:cs typeface="Times New Roman Regular" panose="02020603050405020304" charset="0"/>
              </a:rPr>
              <a:t> </a:t>
            </a:r>
            <a:r>
              <a:rPr lang="en-US" altLang="zh-CN">
                <a:latin typeface="Times New Roman Regular" panose="02020603050405020304" charset="0"/>
                <a:ea typeface="宋体" charset="0"/>
                <a:cs typeface="Times New Roman Regular" panose="02020603050405020304" charset="0"/>
              </a:rPr>
              <a:t>20</a:t>
            </a:r>
            <a:r>
              <a:rPr lang="zh-CN" altLang="en-US">
                <a:latin typeface="Times New Roman Regular" panose="02020603050405020304" charset="0"/>
                <a:ea typeface="宋体" charset="0"/>
                <a:cs typeface="Times New Roman Regular" panose="02020603050405020304" charset="0"/>
              </a:rPr>
              <a:t>, 20</a:t>
            </a:r>
            <a:r>
              <a:rPr lang="en-US" altLang="zh-CN">
                <a:latin typeface="Times New Roman Regular" panose="02020603050405020304" charset="0"/>
                <a:ea typeface="宋体" charset="0"/>
                <a:cs typeface="Times New Roman Regular" panose="02020603050405020304" charset="0"/>
              </a:rPr>
              <a:t>19</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作者名称</a:t>
            </a:r>
            <a:r>
              <a:rPr lang="zh-CN" altLang="en-US" b="1">
                <a:latin typeface="Times New Roman Regular" panose="02020603050405020304" charset="0"/>
                <a:ea typeface="宋体" charset="0"/>
                <a:cs typeface="Times New Roman Regular" panose="02020603050405020304" charset="0"/>
              </a:rPr>
              <a:t>：</a:t>
            </a:r>
            <a:r>
              <a:rPr>
                <a:latin typeface="Times New Roman" panose="02020603050405020304" pitchFamily="18" charset="0"/>
                <a:ea typeface="宋体" charset="0"/>
                <a:cs typeface="Times New Roman" panose="02020603050405020304" pitchFamily="18" charset="0"/>
              </a:rPr>
              <a:t>Zhi Tian</a:t>
            </a:r>
            <a:r>
              <a:rPr lang="en-US">
                <a:latin typeface="Times New Roman" panose="02020603050405020304" pitchFamily="18" charset="0"/>
                <a:ea typeface="宋体" charset="0"/>
                <a:cs typeface="Times New Roman" panose="02020603050405020304" pitchFamily="18" charset="0"/>
              </a:rPr>
              <a:t>,</a:t>
            </a:r>
            <a:r>
              <a:rPr>
                <a:latin typeface="Times New Roman" panose="02020603050405020304" pitchFamily="18" charset="0"/>
                <a:ea typeface="宋体" charset="0"/>
                <a:cs typeface="Times New Roman" panose="02020603050405020304" pitchFamily="18" charset="0"/>
              </a:rPr>
              <a:t> Chunhua Shen</a:t>
            </a:r>
            <a:r>
              <a:rPr baseline="30000">
                <a:latin typeface="Times New Roman" panose="02020603050405020304" pitchFamily="18" charset="0"/>
                <a:ea typeface="宋体" charset="0"/>
                <a:cs typeface="Times New Roman" panose="02020603050405020304" pitchFamily="18" charset="0"/>
              </a:rPr>
              <a:t>∗</a:t>
            </a:r>
            <a:r>
              <a:rPr lang="en-US">
                <a:latin typeface="Times New Roman" panose="02020603050405020304" pitchFamily="18" charset="0"/>
                <a:ea typeface="宋体" charset="0"/>
                <a:cs typeface="Times New Roman" panose="02020603050405020304" pitchFamily="18" charset="0"/>
              </a:rPr>
              <a:t>,</a:t>
            </a:r>
            <a:r>
              <a:rPr>
                <a:latin typeface="Times New Roman" panose="02020603050405020304" pitchFamily="18" charset="0"/>
                <a:ea typeface="宋体" charset="0"/>
                <a:cs typeface="Times New Roman" panose="02020603050405020304" pitchFamily="18" charset="0"/>
              </a:rPr>
              <a:t> Hao Chen</a:t>
            </a:r>
            <a:r>
              <a:rPr lang="en-US">
                <a:latin typeface="Times New Roman" panose="02020603050405020304" pitchFamily="18" charset="0"/>
                <a:ea typeface="宋体" charset="0"/>
                <a:cs typeface="Times New Roman" panose="02020603050405020304" pitchFamily="18" charset="0"/>
              </a:rPr>
              <a:t>,</a:t>
            </a:r>
            <a:r>
              <a:rPr>
                <a:latin typeface="Times New Roman" panose="02020603050405020304" pitchFamily="18" charset="0"/>
                <a:ea typeface="宋体" charset="0"/>
                <a:cs typeface="Times New Roman" panose="02020603050405020304" pitchFamily="18" charset="0"/>
              </a:rPr>
              <a:t> Tong He</a:t>
            </a:r>
            <a:endParaRPr>
              <a:latin typeface="Times New Roman" panose="02020603050405020304" pitchFamily="18" charset="0"/>
              <a:ea typeface="宋体" charset="0"/>
              <a:cs typeface="Times New Roman" panose="02020603050405020304" pitchFamily="18" charset="0"/>
            </a:endParaRPr>
          </a:p>
          <a:p>
            <a:pPr marL="285750" indent="-285750">
              <a:buFont typeface="Arial" panose="020B0604020202090204" pitchFamily="34" charset="0"/>
              <a:buChar char="•"/>
            </a:pPr>
            <a:r>
              <a:rPr lang="zh-CN" altLang="en-US">
                <a:latin typeface="Times New Roman" panose="02020603050405020304" pitchFamily="18" charset="0"/>
                <a:ea typeface="宋体" charset="0"/>
                <a:cs typeface="Times New Roman" panose="02020603050405020304" pitchFamily="18" charset="0"/>
              </a:rPr>
              <a:t>代码地址：</a:t>
            </a:r>
            <a:r>
              <a:rPr lang="zh-CN" altLang="en-US">
                <a:latin typeface="Times New Roman" panose="02020603050405020304" pitchFamily="18" charset="0"/>
                <a:ea typeface="宋体" charset="0"/>
                <a:cs typeface="Times New Roman" panose="02020603050405020304" pitchFamily="18" charset="0"/>
                <a:hlinkClick r:id="rId2" action="ppaction://hlinkfile"/>
              </a:rPr>
              <a:t>https://github.com/tinyurl.com/FCOSv1</a:t>
            </a:r>
            <a:endParaRPr lang="en-US" altLang="zh-CN">
              <a:latin typeface="Times New Roman Regular" panose="02020603050405020304" charset="0"/>
              <a:ea typeface="仿宋" charset="0"/>
              <a:cs typeface="Times New Roman Regular" panose="0202060305040502030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sp>
        <p:nvSpPr>
          <p:cNvPr id="10" name="文本框 9"/>
          <p:cNvSpPr txBox="1"/>
          <p:nvPr/>
        </p:nvSpPr>
        <p:spPr>
          <a:xfrm>
            <a:off x="914400" y="5344795"/>
            <a:ext cx="5805805" cy="1291590"/>
          </a:xfrm>
          <a:prstGeom prst="rect">
            <a:avLst/>
          </a:prstGeom>
          <a:noFill/>
        </p:spPr>
        <p:txBody>
          <a:bodyPr wrap="squar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1</a:t>
            </a:r>
            <a:r>
              <a:rPr lang="zh-CN" altLang="en-US">
                <a:latin typeface="Times New Roman Regular" panose="02020603050405020304" charset="0"/>
                <a:ea typeface="楷体" charset="0"/>
                <a:cs typeface="Times New Roman Regular" panose="02020603050405020304" charset="0"/>
              </a:rPr>
              <a:t>：</a:t>
            </a:r>
            <a:r>
              <a:rPr lang="en-US" altLang="zh-CN">
                <a:latin typeface="Times New Roman Regular" panose="02020603050405020304" charset="0"/>
                <a:ea typeface="楷体" charset="0"/>
                <a:cs typeface="Times New Roman Regular" panose="02020603050405020304" charset="0"/>
              </a:rPr>
              <a:t>FCOS</a:t>
            </a:r>
            <a:r>
              <a:rPr lang="zh-CN" altLang="en-US">
                <a:latin typeface="Times New Roman Regular" panose="02020603050405020304" charset="0"/>
                <a:ea typeface="楷体" charset="0"/>
                <a:cs typeface="Times New Roman Regular" panose="02020603050405020304" charset="0"/>
              </a:rPr>
              <a:t>的工作</a:t>
            </a:r>
            <a:r>
              <a:rPr lang="zh-CN" altLang="en-US">
                <a:latin typeface="Times New Roman Regular" panose="02020603050405020304" charset="0"/>
                <a:ea typeface="楷体" charset="0"/>
                <a:cs typeface="Times New Roman Regular" panose="02020603050405020304" charset="0"/>
              </a:rPr>
              <a:t>原理</a:t>
            </a:r>
            <a:endParaRPr lang="zh-CN" altLang="en-US">
              <a:latin typeface="Times New Roman Regular" panose="02020603050405020304" charset="0"/>
              <a:ea typeface="楷体" charset="0"/>
              <a:cs typeface="Times New Roman Regular" panose="02020603050405020304" charset="0"/>
            </a:endParaRPr>
          </a:p>
          <a:p>
            <a:pPr algn="l"/>
            <a:endParaRPr lang="zh-CN" altLang="en-US">
              <a:latin typeface="Times New Roman Regular" panose="02020603050405020304" charset="0"/>
              <a:ea typeface="楷体" charset="0"/>
              <a:cs typeface="Times New Roman Regular" panose="02020603050405020304" charset="0"/>
            </a:endParaRPr>
          </a:p>
          <a:p>
            <a:pPr algn="l"/>
            <a:r>
              <a:rPr lang="en-US" altLang="zh-CN" sz="1400">
                <a:latin typeface="Times New Roman Regular" panose="02020603050405020304" charset="0"/>
                <a:ea typeface="楷体" charset="0"/>
                <a:cs typeface="Times New Roman Regular" panose="02020603050405020304" charset="0"/>
              </a:rPr>
              <a:t>FCOS</a:t>
            </a:r>
            <a:r>
              <a:rPr lang="zh-CN" altLang="en-US" sz="1400">
                <a:latin typeface="Times New Roman Regular" panose="02020603050405020304" charset="0"/>
                <a:ea typeface="楷体" charset="0"/>
                <a:cs typeface="Times New Roman Regular" panose="02020603050405020304" charset="0"/>
              </a:rPr>
              <a:t>预测一个4D向量(l, t, r, b)编码每个前景像素的边界框的位置(在训练过程中由</a:t>
            </a:r>
            <a:r>
              <a:rPr lang="en-US" altLang="zh-CN" sz="1400">
                <a:latin typeface="Times New Roman Regular" panose="02020603050405020304" charset="0"/>
                <a:ea typeface="楷体" charset="0"/>
                <a:cs typeface="Times New Roman Regular" panose="02020603050405020304" charset="0"/>
              </a:rPr>
              <a:t>ground-truth</a:t>
            </a:r>
            <a:r>
              <a:rPr lang="zh-CN" altLang="en-US" sz="1400">
                <a:latin typeface="Times New Roman Regular" panose="02020603050405020304" charset="0"/>
                <a:ea typeface="楷体" charset="0"/>
                <a:cs typeface="Times New Roman Regular" panose="02020603050405020304" charset="0"/>
              </a:rPr>
              <a:t>边界框信息监督)。右图显示，当一个位置驻留在多个边界框中时，就该位置应该回归的边界框而言，它可能是模糊的。</a:t>
            </a:r>
            <a:endParaRPr lang="zh-CN" altLang="en-US" sz="1400">
              <a:latin typeface="Times New Roman Regular" panose="02020603050405020304" charset="0"/>
              <a:ea typeface="楷体" charset="0"/>
              <a:cs typeface="Times New Roman Regular" panose="02020603050405020304" charset="0"/>
            </a:endParaRPr>
          </a:p>
        </p:txBody>
      </p:sp>
      <p:cxnSp>
        <p:nvCxnSpPr>
          <p:cNvPr id="11" name="直接连接符 10"/>
          <p:cNvCxnSpPr/>
          <p:nvPr/>
        </p:nvCxnSpPr>
        <p:spPr>
          <a:xfrm>
            <a:off x="913765" y="5780405"/>
            <a:ext cx="580517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418580" y="601345"/>
            <a:ext cx="4869815" cy="4246245"/>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现状：当前SSD、RetinaNet、YOLOv3和Faster </a:t>
            </a:r>
            <a:r>
              <a:rPr lang="en-US" altLang="zh-CN">
                <a:latin typeface="Times New Roman Regular" panose="02020603050405020304" charset="0"/>
                <a:ea typeface="宋体" charset="0"/>
                <a:cs typeface="Times New Roman Regular" panose="02020603050405020304" charset="0"/>
              </a:rPr>
              <a:t>R-</a:t>
            </a:r>
            <a:r>
              <a:rPr lang="zh-CN" altLang="en-US">
                <a:latin typeface="Times New Roman Regular" panose="02020603050405020304" charset="0"/>
                <a:ea typeface="宋体" charset="0"/>
                <a:cs typeface="Times New Roman Regular" panose="02020603050405020304" charset="0"/>
              </a:rPr>
              <a:t>CNN等SOTA detector都是anchor-based</a:t>
            </a:r>
            <a:endParaRPr lang="zh-CN" altLang="en-US">
              <a:latin typeface="Times New Roman Regular" panose="02020603050405020304" charset="0"/>
              <a:ea typeface="宋体" charset="0"/>
              <a:cs typeface="Times New Roman Regular" panose="02020603050405020304" charset="0"/>
            </a:endParaRPr>
          </a:p>
          <a:p>
            <a:r>
              <a:rPr lang="en-US" altLang="zh-CN">
                <a:latin typeface="Times New Roman Regular" panose="02020603050405020304" charset="0"/>
                <a:ea typeface="宋体" charset="0"/>
                <a:cs typeface="Times New Roman Regular" panose="02020603050405020304" charset="0"/>
              </a:rPr>
              <a:t>A</a:t>
            </a:r>
            <a:r>
              <a:rPr lang="zh-CN" altLang="en-US">
                <a:latin typeface="Times New Roman Regular" panose="02020603050405020304" charset="0"/>
                <a:ea typeface="宋体" charset="0"/>
                <a:cs typeface="Times New Roman Regular" panose="02020603050405020304" charset="0"/>
              </a:rPr>
              <a:t>nchor-</a:t>
            </a:r>
            <a:r>
              <a:rPr lang="en-US" altLang="zh-CN">
                <a:latin typeface="Times New Roman Regular" panose="02020603050405020304" charset="0"/>
                <a:ea typeface="宋体" charset="0"/>
                <a:cs typeface="Times New Roman Regular" panose="02020603050405020304" charset="0"/>
              </a:rPr>
              <a:t>B</a:t>
            </a:r>
            <a:r>
              <a:rPr lang="zh-CN" altLang="en-US">
                <a:latin typeface="Times New Roman Regular" panose="02020603050405020304" charset="0"/>
                <a:ea typeface="宋体" charset="0"/>
                <a:cs typeface="Times New Roman Regular" panose="02020603050405020304" charset="0"/>
              </a:rPr>
              <a:t>ased </a:t>
            </a:r>
            <a:r>
              <a:rPr lang="en-US" altLang="zh-CN">
                <a:latin typeface="Times New Roman Regular" panose="02020603050405020304" charset="0"/>
                <a:ea typeface="宋体" charset="0"/>
                <a:cs typeface="Times New Roman Regular" panose="02020603050405020304" charset="0"/>
              </a:rPr>
              <a:t>D</a:t>
            </a:r>
            <a:r>
              <a:rPr lang="zh-CN" altLang="en-US">
                <a:latin typeface="Times New Roman Regular" panose="02020603050405020304" charset="0"/>
                <a:ea typeface="宋体" charset="0"/>
                <a:cs typeface="Times New Roman Regular" panose="02020603050405020304" charset="0"/>
              </a:rPr>
              <a:t>etector的缺点：</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大量超参数且对超参数敏感、泛化能力差、正负样本不平衡、复杂计算</a:t>
            </a:r>
            <a:r>
              <a:rPr lang="en-US" altLang="zh-CN">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r>
              <a:rPr lang="en-US" altLang="zh-CN">
                <a:latin typeface="Times New Roman Regular" panose="02020603050405020304" charset="0"/>
                <a:ea typeface="宋体" charset="0"/>
                <a:cs typeface="Times New Roman Regular" panose="02020603050405020304" charset="0"/>
              </a:rPr>
              <a:t>Anchor-Free Detector</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YOLOv1</a:t>
            </a:r>
            <a:r>
              <a:rPr lang="zh-CN" altLang="en-US">
                <a:latin typeface="Times New Roman Regular" panose="02020603050405020304" charset="0"/>
                <a:ea typeface="宋体" charset="0"/>
                <a:cs typeface="Times New Roman Regular" panose="02020603050405020304" charset="0"/>
              </a:rPr>
              <a:t>：只有目标中心附近的像素负责预测该对象，</a:t>
            </a:r>
            <a:r>
              <a:rPr lang="en-US" altLang="zh-CN">
                <a:latin typeface="Times New Roman Regular" panose="02020603050405020304" charset="0"/>
                <a:ea typeface="宋体" charset="0"/>
                <a:cs typeface="Times New Roman Regular" panose="02020603050405020304" charset="0"/>
              </a:rPr>
              <a:t>Recall</a:t>
            </a:r>
            <a:r>
              <a:rPr lang="zh-CN" altLang="en-US">
                <a:latin typeface="Times New Roman Regular" panose="02020603050405020304" charset="0"/>
                <a:ea typeface="宋体" charset="0"/>
                <a:cs typeface="Times New Roman Regular" panose="02020603050405020304" charset="0"/>
              </a:rPr>
              <a:t>较低；</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CornerNet</a:t>
            </a:r>
            <a:r>
              <a:rPr lang="zh-CN" altLang="en-US">
                <a:latin typeface="Times New Roman Regular" panose="02020603050405020304" charset="0"/>
                <a:ea typeface="宋体" charset="0"/>
                <a:cs typeface="Times New Roman Regular" panose="02020603050405020304" charset="0"/>
              </a:rPr>
              <a:t>：检测BBox的对角坐标，再对corner进行分组，需要复杂计算；</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DenseBox family</a:t>
            </a:r>
            <a:r>
              <a:rPr lang="zh-CN" altLang="en-US">
                <a:latin typeface="Times New Roman Regular" panose="02020603050405020304" charset="0"/>
                <a:ea typeface="宋体" charset="0"/>
                <a:cs typeface="Times New Roman Regular" panose="02020603050405020304" charset="0"/>
              </a:rPr>
              <a:t>：无法应对ambiguity问题；</a:t>
            </a:r>
            <a:endParaRPr lang="zh-CN" altLang="en-US">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zh-CN" altLang="en-US">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r>
              <a:rPr lang="zh-CN" altLang="en-US">
                <a:latin typeface="Times New Roman Regular" panose="02020603050405020304" charset="0"/>
                <a:ea typeface="宋体" charset="0"/>
                <a:cs typeface="Times New Roman Regular" panose="02020603050405020304" charset="0"/>
              </a:rPr>
              <a:t>主要面对</a:t>
            </a:r>
            <a:r>
              <a:rPr lang="en-US" altLang="zh-CN">
                <a:latin typeface="Times New Roman Regular" panose="02020603050405020304" charset="0"/>
                <a:ea typeface="宋体" charset="0"/>
                <a:cs typeface="Times New Roman Regular" panose="02020603050405020304" charset="0"/>
              </a:rPr>
              <a:t>Low Recall</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Ambiguity</a:t>
            </a:r>
            <a:r>
              <a:rPr lang="zh-CN" altLang="en-US">
                <a:latin typeface="Times New Roman Regular" panose="02020603050405020304" charset="0"/>
                <a:ea typeface="宋体" charset="0"/>
                <a:cs typeface="Times New Roman Regular" panose="02020603050405020304" charset="0"/>
              </a:rPr>
              <a:t>问题，</a:t>
            </a:r>
            <a:r>
              <a:rPr lang="en-US" altLang="zh-CN">
                <a:latin typeface="Times New Roman Regular" panose="02020603050405020304" charset="0"/>
                <a:ea typeface="宋体" charset="0"/>
                <a:cs typeface="Times New Roman Regular" panose="02020603050405020304" charset="0"/>
              </a:rPr>
              <a:t>FCOS</a:t>
            </a:r>
            <a:r>
              <a:rPr lang="zh-CN" altLang="en-US">
                <a:latin typeface="Times New Roman Regular" panose="02020603050405020304" charset="0"/>
                <a:ea typeface="宋体" charset="0"/>
                <a:cs typeface="Times New Roman Regular" panose="02020603050405020304" charset="0"/>
              </a:rPr>
              <a:t>针对以上两种问题进行改进。</a:t>
            </a:r>
            <a:endParaRPr lang="en-US" altLang="zh-CN">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914400" y="493395"/>
            <a:ext cx="5234305" cy="48514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380365" y="786130"/>
            <a:ext cx="5892165" cy="2999740"/>
          </a:xfrm>
          <a:prstGeom prst="rect">
            <a:avLst/>
          </a:prstGeom>
        </p:spPr>
      </p:pic>
      <p:sp>
        <p:nvSpPr>
          <p:cNvPr id="4" name="文本框 3"/>
          <p:cNvSpPr txBox="1"/>
          <p:nvPr/>
        </p:nvSpPr>
        <p:spPr>
          <a:xfrm>
            <a:off x="6514465" y="786130"/>
            <a:ext cx="5147945" cy="1506855"/>
          </a:xfrm>
          <a:prstGeom prst="rect">
            <a:avLst/>
          </a:prstGeom>
          <a:noFill/>
        </p:spPr>
        <p:txBody>
          <a:bodyPr wrap="squar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2</a:t>
            </a:r>
            <a:r>
              <a:rPr lang="zh-CN" altLang="en-US">
                <a:latin typeface="Times New Roman Regular" panose="02020603050405020304" charset="0"/>
                <a:ea typeface="楷体" charset="0"/>
                <a:cs typeface="Times New Roman Regular" panose="02020603050405020304" charset="0"/>
              </a:rPr>
              <a:t>：FCOS的网络架构</a:t>
            </a:r>
            <a:endParaRPr lang="zh-CN" altLang="en-US">
              <a:latin typeface="Times New Roman Regular" panose="02020603050405020304" charset="0"/>
              <a:ea typeface="楷体" charset="0"/>
              <a:cs typeface="Times New Roman Regular" panose="02020603050405020304" charset="0"/>
            </a:endParaRPr>
          </a:p>
          <a:p>
            <a:pPr algn="ctr"/>
            <a:endParaRPr lang="zh-CN" altLang="en-US">
              <a:latin typeface="Times New Roman Regular" panose="02020603050405020304" charset="0"/>
              <a:ea typeface="楷体" charset="0"/>
              <a:cs typeface="Times New Roman Regular" panose="02020603050405020304" charset="0"/>
            </a:endParaRPr>
          </a:p>
          <a:p>
            <a:pPr algn="l"/>
            <a:r>
              <a:rPr lang="zh-CN" altLang="en-US" sz="1400">
                <a:latin typeface="Times New Roman Regular" panose="02020603050405020304" charset="0"/>
                <a:ea typeface="楷体" charset="0"/>
                <a:cs typeface="Times New Roman Regular" panose="02020603050405020304" charset="0"/>
              </a:rPr>
              <a:t>其中C3、C4和C5表示骨干网的特征图，P3到P7是用于最终预测的特征级别。H × W 是特征图的高度和宽度。‘/s’ (s = 8, 16,..., 128) 是特征图在级别到输入图像的下采样率。例如，所有数字均使用 800 × 1024input 计算。</a:t>
            </a:r>
            <a:endParaRPr lang="zh-CN" altLang="en-US" sz="1400">
              <a:latin typeface="Times New Roman Regular" panose="02020603050405020304" charset="0"/>
              <a:ea typeface="楷体" charset="0"/>
              <a:cs typeface="Times New Roman Regular" panose="02020603050405020304" charset="0"/>
            </a:endParaRPr>
          </a:p>
        </p:txBody>
      </p:sp>
      <p:cxnSp>
        <p:nvCxnSpPr>
          <p:cNvPr id="11" name="直接连接符 10"/>
          <p:cNvCxnSpPr/>
          <p:nvPr/>
        </p:nvCxnSpPr>
        <p:spPr>
          <a:xfrm>
            <a:off x="6600825" y="1226185"/>
            <a:ext cx="483806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2"/>
          <a:stretch>
            <a:fillRect/>
          </a:stretch>
        </p:blipFill>
        <p:spPr>
          <a:xfrm>
            <a:off x="380365" y="3552825"/>
            <a:ext cx="5892165" cy="2791460"/>
          </a:xfrm>
          <a:prstGeom prst="rect">
            <a:avLst/>
          </a:prstGeom>
        </p:spPr>
      </p:pic>
      <p:sp>
        <p:nvSpPr>
          <p:cNvPr id="7" name="文本框 6"/>
          <p:cNvSpPr txBox="1"/>
          <p:nvPr/>
        </p:nvSpPr>
        <p:spPr>
          <a:xfrm>
            <a:off x="6671310" y="2292985"/>
            <a:ext cx="4627880" cy="3415030"/>
          </a:xfrm>
          <a:prstGeom prst="rect">
            <a:avLst/>
          </a:prstGeom>
          <a:noFill/>
        </p:spPr>
        <p:txBody>
          <a:bodyPr wrap="none" rtlCol="0">
            <a:spAutoFit/>
          </a:bodyPr>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Classification</a:t>
            </a:r>
            <a:r>
              <a:rPr lang="zh-CN" altLang="en-US">
                <a:latin typeface="Times New Roman Regular" panose="02020603050405020304" charset="0"/>
                <a:ea typeface="宋体" charset="0"/>
                <a:cs typeface="Times New Roman Regular" panose="02020603050405020304" charset="0"/>
              </a:rPr>
              <a:t>：每个</a:t>
            </a:r>
            <a:r>
              <a:rPr lang="en-US" altLang="zh-CN">
                <a:latin typeface="Times New Roman Regular" panose="02020603050405020304" charset="0"/>
                <a:ea typeface="宋体" charset="0"/>
                <a:cs typeface="Times New Roman Regular" panose="02020603050405020304" charset="0"/>
              </a:rPr>
              <a:t>location</a:t>
            </a:r>
            <a:r>
              <a:rPr lang="zh-CN" altLang="en-US">
                <a:latin typeface="Times New Roman Regular" panose="02020603050405020304" charset="0"/>
                <a:ea typeface="宋体" charset="0"/>
                <a:cs typeface="Times New Roman Regular" panose="02020603050405020304" charset="0"/>
              </a:rPr>
              <a:t>上有</a:t>
            </a:r>
            <a:r>
              <a:rPr lang="en-US" altLang="zh-CN">
                <a:latin typeface="Times New Roman Regular" panose="02020603050405020304" charset="0"/>
                <a:ea typeface="宋体" charset="0"/>
                <a:cs typeface="Times New Roman Regular" panose="02020603050405020304" charset="0"/>
              </a:rPr>
              <a:t>80D vector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Regression</a:t>
            </a:r>
            <a:r>
              <a:rPr lang="zh-CN" altLang="en-US">
                <a:latin typeface="Times New Roman Regular" panose="02020603050405020304" charset="0"/>
                <a:ea typeface="宋体" charset="0"/>
                <a:cs typeface="Times New Roman Regular" panose="02020603050405020304" charset="0"/>
              </a:rPr>
              <a:t>：每个</a:t>
            </a:r>
            <a:r>
              <a:rPr lang="en-US" altLang="zh-CN">
                <a:latin typeface="Times New Roman Regular" panose="02020603050405020304" charset="0"/>
                <a:ea typeface="宋体" charset="0"/>
                <a:cs typeface="Times New Roman Regular" panose="02020603050405020304" charset="0"/>
              </a:rPr>
              <a:t>location</a:t>
            </a:r>
            <a:r>
              <a:rPr lang="zh-CN" altLang="en-US">
                <a:latin typeface="Times New Roman Regular" panose="02020603050405020304" charset="0"/>
                <a:ea typeface="宋体" charset="0"/>
                <a:cs typeface="Times New Roman Regular" panose="02020603050405020304" charset="0"/>
              </a:rPr>
              <a:t>上有</a:t>
            </a:r>
            <a:r>
              <a:rPr lang="en-US" altLang="zh-CN">
                <a:latin typeface="Times New Roman Regular" panose="02020603050405020304" charset="0"/>
                <a:ea typeface="宋体" charset="0"/>
                <a:cs typeface="Times New Roman Regular" panose="02020603050405020304" charset="0"/>
              </a:rPr>
              <a:t>4D vector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Center-ness</a:t>
            </a:r>
            <a:endParaRPr lang="zh-CN" altLang="en-US">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nvPicPr>
        <p:blipFill>
          <a:blip r:embed="rId3"/>
          <a:stretch>
            <a:fillRect/>
          </a:stretch>
        </p:blipFill>
        <p:spPr>
          <a:xfrm>
            <a:off x="6671310" y="2902585"/>
            <a:ext cx="3660140" cy="2393950"/>
          </a:xfrm>
          <a:prstGeom prst="rect">
            <a:avLst/>
          </a:prstGeom>
        </p:spPr>
      </p:pic>
      <p:pic>
        <p:nvPicPr>
          <p:cNvPr id="10" name="图片 9"/>
          <p:cNvPicPr>
            <a:picLocks noChangeAspect="1"/>
          </p:cNvPicPr>
          <p:nvPr/>
        </p:nvPicPr>
        <p:blipFill>
          <a:blip r:embed="rId4"/>
          <a:stretch>
            <a:fillRect/>
          </a:stretch>
        </p:blipFill>
        <p:spPr>
          <a:xfrm>
            <a:off x="6671310" y="5634990"/>
            <a:ext cx="3312160" cy="357505"/>
          </a:xfrm>
          <a:prstGeom prst="rect">
            <a:avLst/>
          </a:prstGeom>
        </p:spPr>
      </p:pic>
      <p:pic>
        <p:nvPicPr>
          <p:cNvPr id="12" name="图片 11"/>
          <p:cNvPicPr>
            <a:picLocks noChangeAspect="1"/>
          </p:cNvPicPr>
          <p:nvPr/>
        </p:nvPicPr>
        <p:blipFill>
          <a:blip r:embed="rId5"/>
          <a:stretch>
            <a:fillRect/>
          </a:stretch>
        </p:blipFill>
        <p:spPr>
          <a:xfrm>
            <a:off x="6671310" y="6214745"/>
            <a:ext cx="3072130" cy="43180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380365" y="786130"/>
            <a:ext cx="5892165" cy="2999740"/>
          </a:xfrm>
          <a:prstGeom prst="rect">
            <a:avLst/>
          </a:prstGeom>
        </p:spPr>
      </p:pic>
      <p:pic>
        <p:nvPicPr>
          <p:cNvPr id="6" name="图片 5"/>
          <p:cNvPicPr>
            <a:picLocks noChangeAspect="1"/>
          </p:cNvPicPr>
          <p:nvPr/>
        </p:nvPicPr>
        <p:blipFill>
          <a:blip r:embed="rId2"/>
          <a:stretch>
            <a:fillRect/>
          </a:stretch>
        </p:blipFill>
        <p:spPr>
          <a:xfrm>
            <a:off x="380365" y="3552825"/>
            <a:ext cx="5892165" cy="2791460"/>
          </a:xfrm>
          <a:prstGeom prst="rect">
            <a:avLst/>
          </a:prstGeom>
        </p:spPr>
      </p:pic>
      <p:sp>
        <p:nvSpPr>
          <p:cNvPr id="7" name="文本框 6"/>
          <p:cNvSpPr txBox="1"/>
          <p:nvPr/>
        </p:nvSpPr>
        <p:spPr>
          <a:xfrm>
            <a:off x="6671310" y="786130"/>
            <a:ext cx="4627880" cy="2030095"/>
          </a:xfrm>
          <a:prstGeom prst="rect">
            <a:avLst/>
          </a:prstGeom>
          <a:noFill/>
        </p:spPr>
        <p:txBody>
          <a:bodyPr wrap="none" rtlCol="0">
            <a:spAutoFit/>
          </a:bodyPr>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Classification</a:t>
            </a:r>
            <a:r>
              <a:rPr lang="zh-CN" altLang="en-US">
                <a:latin typeface="Times New Roman Regular" panose="02020603050405020304" charset="0"/>
                <a:ea typeface="宋体" charset="0"/>
                <a:cs typeface="Times New Roman Regular" panose="02020603050405020304" charset="0"/>
              </a:rPr>
              <a:t>：每个</a:t>
            </a:r>
            <a:r>
              <a:rPr lang="en-US" altLang="zh-CN">
                <a:latin typeface="Times New Roman Regular" panose="02020603050405020304" charset="0"/>
                <a:ea typeface="宋体" charset="0"/>
                <a:cs typeface="Times New Roman Regular" panose="02020603050405020304" charset="0"/>
              </a:rPr>
              <a:t>location</a:t>
            </a:r>
            <a:r>
              <a:rPr lang="zh-CN" altLang="en-US">
                <a:latin typeface="Times New Roman Regular" panose="02020603050405020304" charset="0"/>
                <a:ea typeface="宋体" charset="0"/>
                <a:cs typeface="Times New Roman Regular" panose="02020603050405020304" charset="0"/>
              </a:rPr>
              <a:t>上有</a:t>
            </a:r>
            <a:r>
              <a:rPr lang="en-US" altLang="zh-CN">
                <a:latin typeface="Times New Roman Regular" panose="02020603050405020304" charset="0"/>
                <a:ea typeface="宋体" charset="0"/>
                <a:cs typeface="Times New Roman Regular" panose="02020603050405020304" charset="0"/>
              </a:rPr>
              <a:t>80D vector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Regression</a:t>
            </a:r>
            <a:r>
              <a:rPr lang="zh-CN" altLang="en-US">
                <a:latin typeface="Times New Roman Regular" panose="02020603050405020304" charset="0"/>
                <a:ea typeface="宋体" charset="0"/>
                <a:cs typeface="Times New Roman Regular" panose="02020603050405020304" charset="0"/>
              </a:rPr>
              <a:t>：每个</a:t>
            </a:r>
            <a:r>
              <a:rPr lang="en-US" altLang="zh-CN">
                <a:latin typeface="Times New Roman Regular" panose="02020603050405020304" charset="0"/>
                <a:ea typeface="宋体" charset="0"/>
                <a:cs typeface="Times New Roman Regular" panose="02020603050405020304" charset="0"/>
              </a:rPr>
              <a:t>location</a:t>
            </a:r>
            <a:r>
              <a:rPr lang="zh-CN" altLang="en-US">
                <a:latin typeface="Times New Roman Regular" panose="02020603050405020304" charset="0"/>
                <a:ea typeface="宋体" charset="0"/>
                <a:cs typeface="Times New Roman Regular" panose="02020603050405020304" charset="0"/>
              </a:rPr>
              <a:t>上有</a:t>
            </a:r>
            <a:r>
              <a:rPr lang="en-US" altLang="zh-CN">
                <a:latin typeface="Times New Roman Regular" panose="02020603050405020304" charset="0"/>
                <a:ea typeface="宋体" charset="0"/>
                <a:cs typeface="Times New Roman Regular" panose="02020603050405020304" charset="0"/>
              </a:rPr>
              <a:t>4D vector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Center-ness</a:t>
            </a:r>
            <a:endParaRPr lang="zh-CN" altLang="en-US">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nvPicPr>
        <p:blipFill>
          <a:blip r:embed="rId3"/>
          <a:stretch>
            <a:fillRect/>
          </a:stretch>
        </p:blipFill>
        <p:spPr>
          <a:xfrm>
            <a:off x="6671310" y="3966210"/>
            <a:ext cx="3660140" cy="2393950"/>
          </a:xfrm>
          <a:prstGeom prst="rect">
            <a:avLst/>
          </a:prstGeom>
        </p:spPr>
      </p:pic>
      <p:pic>
        <p:nvPicPr>
          <p:cNvPr id="10" name="图片 9"/>
          <p:cNvPicPr>
            <a:picLocks noChangeAspect="1"/>
          </p:cNvPicPr>
          <p:nvPr/>
        </p:nvPicPr>
        <p:blipFill>
          <a:blip r:embed="rId4"/>
          <a:stretch>
            <a:fillRect/>
          </a:stretch>
        </p:blipFill>
        <p:spPr>
          <a:xfrm>
            <a:off x="6671310" y="2816225"/>
            <a:ext cx="3312160" cy="357505"/>
          </a:xfrm>
          <a:prstGeom prst="rect">
            <a:avLst/>
          </a:prstGeom>
        </p:spPr>
      </p:pic>
      <p:pic>
        <p:nvPicPr>
          <p:cNvPr id="12" name="图片 11"/>
          <p:cNvPicPr>
            <a:picLocks noChangeAspect="1"/>
          </p:cNvPicPr>
          <p:nvPr/>
        </p:nvPicPr>
        <p:blipFill>
          <a:blip r:embed="rId5"/>
          <a:stretch>
            <a:fillRect/>
          </a:stretch>
        </p:blipFill>
        <p:spPr>
          <a:xfrm>
            <a:off x="6671310" y="3354070"/>
            <a:ext cx="3072130" cy="431800"/>
          </a:xfrm>
          <a:prstGeom prst="rect">
            <a:avLst/>
          </a:prstGeom>
        </p:spPr>
      </p:pic>
      <p:pic>
        <p:nvPicPr>
          <p:cNvPr id="8" name="图片 7"/>
          <p:cNvPicPr>
            <a:picLocks noChangeAspect="1"/>
          </p:cNvPicPr>
          <p:nvPr/>
        </p:nvPicPr>
        <p:blipFill>
          <a:blip r:embed="rId6"/>
          <a:stretch>
            <a:fillRect/>
          </a:stretch>
        </p:blipFill>
        <p:spPr>
          <a:xfrm>
            <a:off x="6671310" y="1139825"/>
            <a:ext cx="2574290" cy="492125"/>
          </a:xfrm>
          <a:prstGeom prst="rect">
            <a:avLst/>
          </a:prstGeom>
        </p:spPr>
      </p:pic>
      <p:pic>
        <p:nvPicPr>
          <p:cNvPr id="9" name="图片 8"/>
          <p:cNvPicPr>
            <a:picLocks noChangeAspect="1"/>
          </p:cNvPicPr>
          <p:nvPr/>
        </p:nvPicPr>
        <p:blipFill>
          <a:blip r:embed="rId7"/>
          <a:stretch>
            <a:fillRect/>
          </a:stretch>
        </p:blipFill>
        <p:spPr>
          <a:xfrm>
            <a:off x="6671310" y="2023110"/>
            <a:ext cx="3096260" cy="41338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nvPicPr>
        <p:blipFill>
          <a:blip r:embed="rId1"/>
          <a:stretch>
            <a:fillRect/>
          </a:stretch>
        </p:blipFill>
        <p:spPr>
          <a:xfrm>
            <a:off x="1167130" y="658495"/>
            <a:ext cx="10337800" cy="5313680"/>
          </a:xfrm>
          <a:prstGeom prst="rect">
            <a:avLst/>
          </a:prstGeom>
        </p:spPr>
      </p:pic>
      <p:sp>
        <p:nvSpPr>
          <p:cNvPr id="6" name="文本框 5"/>
          <p:cNvSpPr txBox="1"/>
          <p:nvPr/>
        </p:nvSpPr>
        <p:spPr>
          <a:xfrm>
            <a:off x="2873375" y="5972175"/>
            <a:ext cx="6723380" cy="368300"/>
          </a:xfrm>
          <a:prstGeom prst="rect">
            <a:avLst/>
          </a:prstGeom>
          <a:noFill/>
        </p:spPr>
        <p:txBody>
          <a:bodyPr wrap="none" rtlCol="0" anchor="t">
            <a:spAutoFit/>
          </a:bodyPr>
          <a:p>
            <a:pPr algn="l"/>
            <a:r>
              <a:rPr lang="zh-CN" altLang="en-US">
                <a:latin typeface="Times New Roman Regular" panose="02020603050405020304" charset="0"/>
                <a:ea typeface="楷体" charset="0"/>
                <a:cs typeface="Times New Roman Regular" panose="02020603050405020304" charset="0"/>
                <a:sym typeface="+mn-ea"/>
              </a:rPr>
              <a:t>图：结合Pytorch官方实现FCOS的源码绘制的更加详细的网络结构</a:t>
            </a:r>
            <a:endParaRPr lang="zh-CN" altLang="en-US">
              <a:latin typeface="Times New Roman Regular" panose="02020603050405020304" charset="0"/>
              <a:ea typeface="楷体" charset="0"/>
              <a:cs typeface="Times New Roman Regular" panose="02020603050405020304" charset="0"/>
              <a:sym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395605" y="626745"/>
            <a:ext cx="5073650" cy="5410200"/>
          </a:xfrm>
          <a:prstGeom prst="rect">
            <a:avLst/>
          </a:prstGeom>
        </p:spPr>
      </p:pic>
      <p:sp>
        <p:nvSpPr>
          <p:cNvPr id="4" name="文本框 3"/>
          <p:cNvSpPr txBox="1"/>
          <p:nvPr/>
        </p:nvSpPr>
        <p:spPr>
          <a:xfrm>
            <a:off x="5354955" y="560070"/>
            <a:ext cx="6390005" cy="1291590"/>
          </a:xfrm>
          <a:prstGeom prst="rect">
            <a:avLst/>
          </a:prstGeom>
          <a:noFill/>
        </p:spPr>
        <p:txBody>
          <a:bodyPr wrap="squar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3</a:t>
            </a:r>
            <a:r>
              <a:rPr lang="zh-CN" altLang="en-US">
                <a:latin typeface="Times New Roman Regular" panose="02020603050405020304" charset="0"/>
                <a:ea typeface="楷体" charset="0"/>
                <a:cs typeface="Times New Roman Regular" panose="02020603050405020304" charset="0"/>
              </a:rPr>
              <a:t>：中心度分支</a:t>
            </a:r>
            <a:endParaRPr lang="zh-CN" altLang="en-US">
              <a:latin typeface="Times New Roman Regular" panose="02020603050405020304" charset="0"/>
              <a:ea typeface="楷体" charset="0"/>
              <a:cs typeface="Times New Roman Regular" panose="02020603050405020304" charset="0"/>
            </a:endParaRPr>
          </a:p>
          <a:p>
            <a:pPr algn="ctr"/>
            <a:endParaRPr lang="zh-CN" altLang="en-US">
              <a:latin typeface="Times New Roman Regular" panose="02020603050405020304" charset="0"/>
              <a:ea typeface="楷体" charset="0"/>
              <a:cs typeface="Times New Roman Regular" panose="02020603050405020304" charset="0"/>
            </a:endParaRPr>
          </a:p>
          <a:p>
            <a:pPr algn="l"/>
            <a:r>
              <a:rPr lang="zh-CN" altLang="en-US" sz="1400">
                <a:latin typeface="Times New Roman Regular" panose="02020603050405020304" charset="0"/>
                <a:ea typeface="楷体" charset="0"/>
                <a:cs typeface="Times New Roman Regular" panose="02020603050405020304" charset="0"/>
              </a:rPr>
              <a:t>红色、蓝色和其他颜色分别表示 1,0 和它们之间的值。中心度由式(3)计算，随着位置偏离物体的中心，从1衰减到0。在测试时，网络预测的中心度与分类分数相乘，从而可以对远离对象中心的位置预测的低质量边界框进行加权。</a:t>
            </a:r>
            <a:endParaRPr lang="zh-CN" altLang="en-US" sz="1400">
              <a:latin typeface="Times New Roman Regular" panose="02020603050405020304" charset="0"/>
              <a:ea typeface="楷体" charset="0"/>
              <a:cs typeface="Times New Roman Regular" panose="02020603050405020304" charset="0"/>
            </a:endParaRPr>
          </a:p>
        </p:txBody>
      </p:sp>
      <p:cxnSp>
        <p:nvCxnSpPr>
          <p:cNvPr id="11" name="直接连接符 10"/>
          <p:cNvCxnSpPr/>
          <p:nvPr/>
        </p:nvCxnSpPr>
        <p:spPr>
          <a:xfrm>
            <a:off x="5474970" y="1050290"/>
            <a:ext cx="612838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2"/>
          <a:stretch>
            <a:fillRect/>
          </a:stretch>
        </p:blipFill>
        <p:spPr>
          <a:xfrm>
            <a:off x="5469255" y="1918335"/>
            <a:ext cx="5531485" cy="109220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655320" y="906780"/>
            <a:ext cx="5472430" cy="1184275"/>
          </a:xfrm>
          <a:prstGeom prst="rect">
            <a:avLst/>
          </a:prstGeom>
        </p:spPr>
      </p:pic>
      <p:pic>
        <p:nvPicPr>
          <p:cNvPr id="4" name="图片 3"/>
          <p:cNvPicPr>
            <a:picLocks noChangeAspect="1"/>
          </p:cNvPicPr>
          <p:nvPr/>
        </p:nvPicPr>
        <p:blipFill>
          <a:blip r:embed="rId2"/>
          <a:stretch>
            <a:fillRect/>
          </a:stretch>
        </p:blipFill>
        <p:spPr>
          <a:xfrm>
            <a:off x="571500" y="2668905"/>
            <a:ext cx="6602095" cy="2966720"/>
          </a:xfrm>
          <a:prstGeom prst="rect">
            <a:avLst/>
          </a:prstGeom>
        </p:spPr>
      </p:pic>
      <p:pic>
        <p:nvPicPr>
          <p:cNvPr id="5" name="图片 4"/>
          <p:cNvPicPr>
            <a:picLocks noChangeAspect="1"/>
          </p:cNvPicPr>
          <p:nvPr/>
        </p:nvPicPr>
        <p:blipFill>
          <a:blip r:embed="rId3"/>
          <a:stretch>
            <a:fillRect/>
          </a:stretch>
        </p:blipFill>
        <p:spPr>
          <a:xfrm>
            <a:off x="6636385" y="906780"/>
            <a:ext cx="5375910" cy="1087120"/>
          </a:xfrm>
          <a:prstGeom prst="rect">
            <a:avLst/>
          </a:prstGeom>
        </p:spPr>
      </p:pic>
      <p:pic>
        <p:nvPicPr>
          <p:cNvPr id="6" name="图片 5"/>
          <p:cNvPicPr>
            <a:picLocks noChangeAspect="1"/>
          </p:cNvPicPr>
          <p:nvPr/>
        </p:nvPicPr>
        <p:blipFill>
          <a:blip r:embed="rId4"/>
          <a:stretch>
            <a:fillRect/>
          </a:stretch>
        </p:blipFill>
        <p:spPr>
          <a:xfrm>
            <a:off x="7423150" y="2668905"/>
            <a:ext cx="4233545" cy="3166745"/>
          </a:xfrm>
          <a:prstGeom prst="rect">
            <a:avLst/>
          </a:prstGeom>
        </p:spPr>
      </p:pic>
      <p:sp>
        <p:nvSpPr>
          <p:cNvPr id="7" name="文本框 6"/>
          <p:cNvSpPr txBox="1"/>
          <p:nvPr/>
        </p:nvSpPr>
        <p:spPr>
          <a:xfrm>
            <a:off x="655320" y="2195830"/>
            <a:ext cx="5687695" cy="36830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4 </a:t>
            </a:r>
            <a:r>
              <a:rPr lang="zh-CN" altLang="en-US">
                <a:latin typeface="Times New Roman Regular" panose="02020603050405020304" charset="0"/>
                <a:ea typeface="楷体" charset="0"/>
                <a:cs typeface="Times New Roman Regular" panose="02020603050405020304" charset="0"/>
              </a:rPr>
              <a:t>在</a:t>
            </a:r>
            <a:r>
              <a:rPr lang="en-US" altLang="zh-CN">
                <a:latin typeface="Times New Roman Regular" panose="02020603050405020304" charset="0"/>
                <a:ea typeface="楷体" charset="0"/>
                <a:cs typeface="Times New Roman Regular" panose="02020603050405020304" charset="0"/>
              </a:rPr>
              <a:t>mini</a:t>
            </a:r>
            <a:r>
              <a:rPr>
                <a:latin typeface="Times New Roman Regular" panose="02020603050405020304" charset="0"/>
                <a:ea typeface="楷体" charset="0"/>
                <a:cs typeface="Times New Roman Regular" panose="02020603050405020304" charset="0"/>
              </a:rPr>
              <a:t>val</a:t>
            </a:r>
            <a:r>
              <a:rPr lang="zh-CN">
                <a:latin typeface="Times New Roman Regular" panose="02020603050405020304" charset="0"/>
                <a:ea typeface="楷体" charset="0"/>
                <a:cs typeface="Times New Roman Regular" panose="02020603050405020304" charset="0"/>
              </a:rPr>
              <a:t>拆分</a:t>
            </a:r>
            <a:r>
              <a:rPr>
                <a:latin typeface="Times New Roman Regular" panose="02020603050405020304" charset="0"/>
                <a:ea typeface="楷体" charset="0"/>
                <a:cs typeface="Times New Roman Regular" panose="02020603050405020304" charset="0"/>
              </a:rPr>
              <a:t>上所提出的中心度分支的消融</a:t>
            </a:r>
            <a:r>
              <a:rPr lang="zh-CN">
                <a:latin typeface="Times New Roman Regular" panose="02020603050405020304" charset="0"/>
                <a:ea typeface="楷体" charset="0"/>
                <a:cs typeface="Times New Roman Regular" panose="02020603050405020304" charset="0"/>
              </a:rPr>
              <a:t>实验</a:t>
            </a:r>
            <a:endParaRPr lang="zh-CN">
              <a:latin typeface="Times New Roman Regular" panose="02020603050405020304" charset="0"/>
              <a:ea typeface="楷体" charset="0"/>
              <a:cs typeface="Times New Roman Regular" panose="02020603050405020304" charset="0"/>
            </a:endParaRPr>
          </a:p>
        </p:txBody>
      </p:sp>
      <p:sp>
        <p:nvSpPr>
          <p:cNvPr id="8" name="文本框 7"/>
          <p:cNvSpPr txBox="1"/>
          <p:nvPr/>
        </p:nvSpPr>
        <p:spPr>
          <a:xfrm>
            <a:off x="854075" y="5740400"/>
            <a:ext cx="5687695" cy="64516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5 </a:t>
            </a:r>
            <a:r>
              <a:rPr>
                <a:latin typeface="Times New Roman Regular" panose="02020603050405020304" charset="0"/>
                <a:ea typeface="楷体" charset="0"/>
                <a:cs typeface="Times New Roman Regular" panose="02020603050405020304" charset="0"/>
              </a:rPr>
              <a:t>FCOS与其他最先进的两级或一级检测器(单一模型和单尺度结果)</a:t>
            </a:r>
            <a:r>
              <a:rPr lang="zh-CN">
                <a:latin typeface="Times New Roman Regular" panose="02020603050405020304" charset="0"/>
                <a:ea typeface="楷体" charset="0"/>
                <a:cs typeface="Times New Roman Regular" panose="02020603050405020304" charset="0"/>
              </a:rPr>
              <a:t>的</a:t>
            </a:r>
            <a:r>
              <a:rPr lang="zh-CN">
                <a:latin typeface="Times New Roman Regular" panose="02020603050405020304" charset="0"/>
                <a:ea typeface="楷体" charset="0"/>
                <a:cs typeface="Times New Roman Regular" panose="02020603050405020304" charset="0"/>
              </a:rPr>
              <a:t>精度比</a:t>
            </a:r>
            <a:r>
              <a:rPr>
                <a:latin typeface="Times New Roman Regular" panose="02020603050405020304" charset="0"/>
                <a:ea typeface="楷体" charset="0"/>
                <a:cs typeface="Times New Roman Regular" panose="02020603050405020304" charset="0"/>
              </a:rPr>
              <a:t>较</a:t>
            </a:r>
            <a:endParaRPr>
              <a:latin typeface="Times New Roman Regular" panose="02020603050405020304" charset="0"/>
              <a:ea typeface="楷体" charset="0"/>
              <a:cs typeface="Times New Roman Regular" panose="02020603050405020304" charset="0"/>
            </a:endParaRPr>
          </a:p>
        </p:txBody>
      </p:sp>
      <p:sp>
        <p:nvSpPr>
          <p:cNvPr id="9" name="文本框 8"/>
          <p:cNvSpPr txBox="1"/>
          <p:nvPr/>
        </p:nvSpPr>
        <p:spPr>
          <a:xfrm>
            <a:off x="6735445" y="2091055"/>
            <a:ext cx="4921250" cy="36830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6 </a:t>
            </a:r>
            <a:r>
              <a:rPr>
                <a:latin typeface="Times New Roman Regular" panose="02020603050405020304" charset="0"/>
                <a:ea typeface="楷体" charset="0"/>
                <a:cs typeface="Times New Roman Regular" panose="02020603050405020304" charset="0"/>
              </a:rPr>
              <a:t>FCOS 作为</a:t>
            </a:r>
            <a:r>
              <a:rPr lang="en-US">
                <a:latin typeface="Times New Roman Regular" panose="02020603050405020304" charset="0"/>
                <a:ea typeface="楷体" charset="0"/>
                <a:cs typeface="Times New Roman Regular" panose="02020603050405020304" charset="0"/>
              </a:rPr>
              <a:t>FPN</a:t>
            </a:r>
            <a:r>
              <a:rPr>
                <a:latin typeface="Times New Roman Regular" panose="02020603050405020304" charset="0"/>
                <a:ea typeface="楷体" charset="0"/>
                <a:cs typeface="Times New Roman Regular" panose="02020603050405020304" charset="0"/>
              </a:rPr>
              <a:t>与带有 FPN 的 RPN</a:t>
            </a:r>
            <a:endParaRPr>
              <a:latin typeface="Times New Roman Regular" panose="02020603050405020304" charset="0"/>
              <a:ea typeface="楷体" charset="0"/>
              <a:cs typeface="Times New Roman Regular" panose="02020603050405020304" charset="0"/>
            </a:endParaRPr>
          </a:p>
        </p:txBody>
      </p:sp>
      <p:sp>
        <p:nvSpPr>
          <p:cNvPr id="10" name="文本框 9"/>
          <p:cNvSpPr txBox="1"/>
          <p:nvPr/>
        </p:nvSpPr>
        <p:spPr>
          <a:xfrm>
            <a:off x="7162800" y="5883275"/>
            <a:ext cx="4754245" cy="368300"/>
          </a:xfrm>
          <a:prstGeom prst="rect">
            <a:avLst/>
          </a:prstGeom>
          <a:noFill/>
        </p:spPr>
        <p:txBody>
          <a:bodyPr wrap="square" rtlCol="0" anchor="t">
            <a:spAutoFit/>
          </a:bodyPr>
          <a:p>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4 </a:t>
            </a:r>
            <a:r>
              <a:rPr lang="zh-CN" altLang="en-US">
                <a:latin typeface="Times New Roman Regular" panose="02020603050405020304" charset="0"/>
                <a:ea typeface="楷体" charset="0"/>
                <a:cs typeface="Times New Roman Regular" panose="02020603050405020304" charset="0"/>
              </a:rPr>
              <a:t>IOU = 0.50 时与类别无关的精确召回曲线</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r>
              <a:rPr lang="zh-CN" altLang="en-US" b="0" dirty="0">
                <a:latin typeface="Times New Roman Regular" panose="02020603050405020304" charset="0"/>
                <a:ea typeface="宋体" charset="0"/>
                <a:cs typeface="Times New Roman Regular" panose="02020603050405020304" charset="0"/>
              </a:rPr>
              <a:t>：</a:t>
            </a:r>
            <a:r>
              <a:rPr lang="en-US" altLang="zh-CN" sz="2000" b="0" dirty="0">
                <a:latin typeface="Times New Roman Regular" panose="02020603050405020304" charset="0"/>
                <a:ea typeface="宋体" charset="0"/>
                <a:cs typeface="Times New Roman Regular" panose="02020603050405020304" charset="0"/>
              </a:rPr>
              <a:t>Appendix</a:t>
            </a:r>
            <a:endParaRPr lang="en-US" altLang="zh-CN" sz="2000"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655320" y="575945"/>
            <a:ext cx="5930900" cy="1765300"/>
          </a:xfrm>
          <a:prstGeom prst="rect">
            <a:avLst/>
          </a:prstGeom>
        </p:spPr>
      </p:pic>
      <p:sp>
        <p:nvSpPr>
          <p:cNvPr id="7" name="文本框 6"/>
          <p:cNvSpPr txBox="1"/>
          <p:nvPr/>
        </p:nvSpPr>
        <p:spPr>
          <a:xfrm>
            <a:off x="776605" y="2423795"/>
            <a:ext cx="5687695" cy="36830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7 </a:t>
            </a:r>
            <a:r>
              <a:rPr>
                <a:latin typeface="Times New Roman Regular" panose="02020603050405020304" charset="0"/>
                <a:ea typeface="楷体" charset="0"/>
                <a:cs typeface="Times New Roman Regular" panose="02020603050405020304" charset="0"/>
              </a:rPr>
              <a:t>视网膜网和FCOS的类不可知检测性能</a:t>
            </a:r>
            <a:endParaRPr>
              <a:latin typeface="Times New Roman Regular" panose="02020603050405020304" charset="0"/>
              <a:ea typeface="楷体" charset="0"/>
              <a:cs typeface="Times New Roman Regular" panose="02020603050405020304" charset="0"/>
            </a:endParaRPr>
          </a:p>
        </p:txBody>
      </p:sp>
      <p:pic>
        <p:nvPicPr>
          <p:cNvPr id="4" name="图片 3"/>
          <p:cNvPicPr>
            <a:picLocks noChangeAspect="1"/>
          </p:cNvPicPr>
          <p:nvPr/>
        </p:nvPicPr>
        <p:blipFill>
          <a:blip r:embed="rId2"/>
          <a:stretch>
            <a:fillRect/>
          </a:stretch>
        </p:blipFill>
        <p:spPr>
          <a:xfrm>
            <a:off x="1337310" y="2865120"/>
            <a:ext cx="4229100" cy="3300095"/>
          </a:xfrm>
          <a:prstGeom prst="rect">
            <a:avLst/>
          </a:prstGeom>
        </p:spPr>
      </p:pic>
      <p:sp>
        <p:nvSpPr>
          <p:cNvPr id="5" name="文本框 4"/>
          <p:cNvSpPr txBox="1"/>
          <p:nvPr/>
        </p:nvSpPr>
        <p:spPr>
          <a:xfrm>
            <a:off x="655320" y="6214110"/>
            <a:ext cx="5687695" cy="36830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5 </a:t>
            </a:r>
            <a:r>
              <a:rPr>
                <a:latin typeface="Times New Roman Regular" panose="02020603050405020304" charset="0"/>
                <a:ea typeface="楷体" charset="0"/>
                <a:cs typeface="Times New Roman Regular" panose="02020603050405020304" charset="0"/>
              </a:rPr>
              <a:t>IOU = 0.75 时与类别无关的精确召回曲线</a:t>
            </a:r>
            <a:endParaRPr>
              <a:latin typeface="Times New Roman Regular" panose="02020603050405020304" charset="0"/>
              <a:ea typeface="楷体" charset="0"/>
              <a:cs typeface="Times New Roman Regular" panose="02020603050405020304" charset="0"/>
            </a:endParaRPr>
          </a:p>
        </p:txBody>
      </p:sp>
      <p:pic>
        <p:nvPicPr>
          <p:cNvPr id="6" name="图片 5"/>
          <p:cNvPicPr>
            <a:picLocks noChangeAspect="1"/>
          </p:cNvPicPr>
          <p:nvPr/>
        </p:nvPicPr>
        <p:blipFill>
          <a:blip r:embed="rId3"/>
          <a:stretch>
            <a:fillRect/>
          </a:stretch>
        </p:blipFill>
        <p:spPr>
          <a:xfrm>
            <a:off x="7025005" y="2954020"/>
            <a:ext cx="4121785" cy="3122295"/>
          </a:xfrm>
          <a:prstGeom prst="rect">
            <a:avLst/>
          </a:prstGeom>
        </p:spPr>
      </p:pic>
      <p:sp>
        <p:nvSpPr>
          <p:cNvPr id="8" name="文本框 7"/>
          <p:cNvSpPr txBox="1"/>
          <p:nvPr/>
        </p:nvSpPr>
        <p:spPr>
          <a:xfrm>
            <a:off x="6586220" y="6165215"/>
            <a:ext cx="4682490" cy="368300"/>
          </a:xfrm>
          <a:prstGeom prst="rect">
            <a:avLst/>
          </a:prstGeom>
          <a:noFill/>
        </p:spPr>
        <p:txBody>
          <a:bodyPr wrap="square" rtlCol="0" anchor="t">
            <a:spAutoFit/>
          </a:bodyPr>
          <a:p>
            <a:pPr lvl="0" algn="ctr">
              <a:buClrTx/>
              <a:buSzTx/>
              <a:buFontTx/>
            </a:pPr>
            <a:r>
              <a:rPr lang="zh-CN" altLang="en-US">
                <a:latin typeface="Times New Roman Regular" panose="02020603050405020304" charset="0"/>
                <a:ea typeface="楷体" charset="0"/>
                <a:cs typeface="Times New Roman Regular" panose="02020603050405020304" charset="0"/>
                <a:sym typeface="+mn-ea"/>
              </a:rPr>
              <a:t>图</a:t>
            </a:r>
            <a:r>
              <a:rPr lang="en-US" altLang="zh-CN">
                <a:latin typeface="Times New Roman Regular" panose="02020603050405020304" charset="0"/>
                <a:ea typeface="楷体" charset="0"/>
                <a:cs typeface="Times New Roman Regular" panose="02020603050405020304" charset="0"/>
                <a:sym typeface="+mn-ea"/>
              </a:rPr>
              <a:t>6 </a:t>
            </a:r>
            <a:r>
              <a:rPr lang="zh-CN" altLang="en-US">
                <a:latin typeface="Times New Roman Regular" panose="02020603050405020304" charset="0"/>
                <a:ea typeface="楷体" charset="0"/>
                <a:cs typeface="Times New Roman Regular" panose="02020603050405020304" charset="0"/>
                <a:sym typeface="+mn-ea"/>
              </a:rPr>
              <a:t>IOU = 0.90 时与类别无关的精确召回曲线</a:t>
            </a:r>
            <a:endParaRPr lang="zh-CN" altLang="en-US">
              <a:latin typeface="Times New Roman Regular" panose="02020603050405020304" charset="0"/>
              <a:ea typeface="楷体" charset="0"/>
              <a:cs typeface="Times New Roman Regular" panose="02020603050405020304" charset="0"/>
              <a:sym typeface="+mn-ea"/>
            </a:endParaRPr>
          </a:p>
        </p:txBody>
      </p:sp>
      <p:pic>
        <p:nvPicPr>
          <p:cNvPr id="9" name="图片 8"/>
          <p:cNvPicPr>
            <a:picLocks noChangeAspect="1"/>
          </p:cNvPicPr>
          <p:nvPr/>
        </p:nvPicPr>
        <p:blipFill>
          <a:blip r:embed="rId4"/>
          <a:stretch>
            <a:fillRect/>
          </a:stretch>
        </p:blipFill>
        <p:spPr>
          <a:xfrm>
            <a:off x="6957695" y="645795"/>
            <a:ext cx="4418330" cy="1752600"/>
          </a:xfrm>
          <a:prstGeom prst="rect">
            <a:avLst/>
          </a:prstGeom>
        </p:spPr>
      </p:pic>
      <p:sp>
        <p:nvSpPr>
          <p:cNvPr id="10" name="文本框 9"/>
          <p:cNvSpPr txBox="1"/>
          <p:nvPr/>
        </p:nvSpPr>
        <p:spPr>
          <a:xfrm>
            <a:off x="6586220" y="2370455"/>
            <a:ext cx="4941570" cy="645160"/>
          </a:xfrm>
          <a:prstGeom prst="rect">
            <a:avLst/>
          </a:prstGeom>
          <a:noFill/>
        </p:spPr>
        <p:txBody>
          <a:bodyPr wrap="square" rtlCol="0" anchor="t">
            <a:spAutoFit/>
          </a:bodyPr>
          <a:p>
            <a:pPr lvl="0" algn="ctr">
              <a:buClrTx/>
              <a:buSzTx/>
              <a:buFontTx/>
            </a:pPr>
            <a:r>
              <a:rPr lang="zh-CN" altLang="en-US">
                <a:latin typeface="Times New Roman Regular" panose="02020603050405020304" charset="0"/>
                <a:ea typeface="楷体" charset="0"/>
                <a:cs typeface="Times New Roman Regular" panose="02020603050405020304" charset="0"/>
                <a:sym typeface="+mn-ea"/>
              </a:rPr>
              <a:t>表</a:t>
            </a:r>
            <a:r>
              <a:rPr lang="en-US" altLang="zh-CN">
                <a:latin typeface="Times New Roman Regular" panose="02020603050405020304" charset="0"/>
                <a:ea typeface="楷体" charset="0"/>
                <a:cs typeface="Times New Roman Regular" panose="02020603050405020304" charset="0"/>
                <a:sym typeface="+mn-ea"/>
              </a:rPr>
              <a:t>8 </a:t>
            </a:r>
            <a:r>
              <a:rPr lang="zh-CN" altLang="en-US">
                <a:latin typeface="Times New Roman Regular" panose="02020603050405020304" charset="0"/>
                <a:ea typeface="楷体" charset="0"/>
                <a:cs typeface="Times New Roman Regular" panose="02020603050405020304" charset="0"/>
                <a:sym typeface="+mn-ea"/>
              </a:rPr>
              <a:t>MS-COCO minival的消融研究</a:t>
            </a:r>
            <a:endParaRPr lang="zh-CN" altLang="en-US">
              <a:latin typeface="Times New Roman Regular" panose="02020603050405020304" charset="0"/>
              <a:ea typeface="楷体" charset="0"/>
              <a:cs typeface="Times New Roman Regular" panose="02020603050405020304" charset="0"/>
              <a:sym typeface="+mn-ea"/>
            </a:endParaRPr>
          </a:p>
          <a:p>
            <a:pPr lvl="0" algn="ctr">
              <a:buClrTx/>
              <a:buSzTx/>
              <a:buFontTx/>
            </a:pPr>
            <a:r>
              <a:rPr lang="zh-CN" altLang="en-US">
                <a:latin typeface="Times New Roman Regular" panose="02020603050405020304" charset="0"/>
                <a:ea typeface="楷体" charset="0"/>
                <a:cs typeface="Times New Roman Regular" panose="02020603050405020304" charset="0"/>
                <a:sym typeface="+mn-ea"/>
              </a:rPr>
              <a:t>“#A”是RetinaNet中每个位置的锚框数量</a:t>
            </a:r>
            <a:endParaRPr lang="zh-CN" altLang="en-US">
              <a:latin typeface="Times New Roman Regular" panose="02020603050405020304" charset="0"/>
              <a:ea typeface="楷体" charset="0"/>
              <a:cs typeface="Times New Roman Regular" panose="02020603050405020304" charset="0"/>
              <a:sym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27990" y="1526540"/>
            <a:ext cx="6149975" cy="2879725"/>
          </a:xfrm>
          <a:prstGeom prst="rect">
            <a:avLst/>
          </a:prstGeom>
        </p:spPr>
      </p:pic>
      <p:pic>
        <p:nvPicPr>
          <p:cNvPr id="4" name="图片 3"/>
          <p:cNvPicPr>
            <a:picLocks noChangeAspect="1"/>
          </p:cNvPicPr>
          <p:nvPr/>
        </p:nvPicPr>
        <p:blipFill>
          <a:blip r:embed="rId2"/>
          <a:stretch>
            <a:fillRect/>
          </a:stretch>
        </p:blipFill>
        <p:spPr>
          <a:xfrm>
            <a:off x="6715760" y="1019810"/>
            <a:ext cx="4980305" cy="3893185"/>
          </a:xfrm>
          <a:prstGeom prst="rect">
            <a:avLst/>
          </a:prstGeom>
        </p:spPr>
      </p:pic>
      <p:sp>
        <p:nvSpPr>
          <p:cNvPr id="5" name="文本框 4"/>
          <p:cNvSpPr txBox="1"/>
          <p:nvPr/>
        </p:nvSpPr>
        <p:spPr>
          <a:xfrm>
            <a:off x="811530" y="4406265"/>
            <a:ext cx="5687695" cy="36830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5 </a:t>
            </a:r>
            <a:r>
              <a:rPr>
                <a:latin typeface="Times New Roman Regular" panose="02020603050405020304" charset="0"/>
                <a:ea typeface="楷体" charset="0"/>
                <a:cs typeface="Times New Roman Regular" panose="02020603050405020304" charset="0"/>
              </a:rPr>
              <a:t>IOU = 0.75 时与类别无关的精确召回曲线</a:t>
            </a:r>
            <a:endParaRPr>
              <a:latin typeface="Times New Roman Regular" panose="02020603050405020304" charset="0"/>
              <a:ea typeface="楷体" charset="0"/>
              <a:cs typeface="Times New Roman Regular" panose="02020603050405020304" charset="0"/>
            </a:endParaRPr>
          </a:p>
        </p:txBody>
      </p:sp>
      <p:sp>
        <p:nvSpPr>
          <p:cNvPr id="6"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r>
              <a:rPr lang="zh-CN" altLang="en-US" b="0" dirty="0">
                <a:latin typeface="Times New Roman Regular" panose="02020603050405020304" charset="0"/>
                <a:ea typeface="宋体" charset="0"/>
                <a:cs typeface="Times New Roman Regular" panose="02020603050405020304" charset="0"/>
              </a:rPr>
              <a:t>：</a:t>
            </a:r>
            <a:r>
              <a:rPr lang="en-US" altLang="zh-CN" sz="2000" b="0" dirty="0">
                <a:latin typeface="Times New Roman Regular" panose="02020603050405020304" charset="0"/>
                <a:ea typeface="宋体" charset="0"/>
                <a:cs typeface="Times New Roman Regular" panose="02020603050405020304" charset="0"/>
              </a:rPr>
              <a:t>Appendix</a:t>
            </a:r>
            <a:endParaRPr lang="en-US" altLang="zh-CN" sz="2000" b="0" dirty="0">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0" y="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496060" y="2698750"/>
            <a:ext cx="9196705" cy="1198880"/>
          </a:xfrm>
          <a:prstGeom prst="rect">
            <a:avLst/>
          </a:prstGeom>
          <a:noFill/>
        </p:spPr>
        <p:txBody>
          <a:bodyPr wrap="square" rtlCol="0">
            <a:spAutoFit/>
          </a:bodyPr>
          <a:lstStyle/>
          <a:p>
            <a:pPr algn="ctr"/>
            <a:r>
              <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rPr>
              <a:t>Optimal Proposal Learning for Deployable End-to-End Pedestrian Detection</a:t>
            </a: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p:txBody>
      </p:sp>
      <p:sp>
        <p:nvSpPr>
          <p:cNvPr id="31" name="文本框 30"/>
          <p:cNvSpPr txBox="1"/>
          <p:nvPr/>
        </p:nvSpPr>
        <p:spPr>
          <a:xfrm>
            <a:off x="1964690" y="4264660"/>
            <a:ext cx="8374380" cy="1938020"/>
          </a:xfrm>
          <a:prstGeom prst="rect">
            <a:avLst/>
          </a:prstGeom>
          <a:noFill/>
        </p:spPr>
        <p:txBody>
          <a:bodyPr wrap="square" rtlCol="0">
            <a:spAutoFit/>
          </a:bodyPr>
          <a:lstStyle/>
          <a:p>
            <a:pPr algn="ctr">
              <a:lnSpc>
                <a:spcPct val="150000"/>
              </a:lnSpc>
            </a:pP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a:t>
            </a: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杨思洁</a:t>
            </a: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b="1" dirty="0">
                <a:latin typeface="黑体" panose="02010609060101010101" charset="-122"/>
                <a:ea typeface="黑体" panose="02010609060101010101" charset="-122"/>
                <a:cs typeface="黑体" panose="02010609060101010101" charset="-122"/>
                <a:sym typeface="+mn-ea"/>
              </a:rPr>
              <a:t>二</a:t>
            </a:r>
            <a:r>
              <a:rPr lang="en-US" altLang="zh-CN" sz="2000" b="1" dirty="0">
                <a:latin typeface="黑体" panose="02010609060101010101" charset="-122"/>
                <a:ea typeface="黑体" panose="02010609060101010101" charset="-122"/>
                <a:cs typeface="黑体" panose="02010609060101010101" charset="-122"/>
                <a:sym typeface="+mn-ea"/>
              </a:rPr>
              <a:t>0</a:t>
            </a:r>
            <a:r>
              <a:rPr lang="zh-CN" altLang="zh-CN" sz="2000" b="1" dirty="0">
                <a:latin typeface="黑体" panose="02010609060101010101" charset="-122"/>
                <a:ea typeface="黑体" panose="02010609060101010101" charset="-122"/>
                <a:cs typeface="黑体" panose="02010609060101010101" charset="-122"/>
                <a:sym typeface="+mn-ea"/>
              </a:rPr>
              <a:t>二三年十月十四</a:t>
            </a:r>
            <a:r>
              <a:rPr lang="zh-CN" altLang="en-US" sz="2000" b="1" dirty="0">
                <a:latin typeface="黑体" panose="02010609060101010101" charset="-122"/>
                <a:ea typeface="黑体" panose="02010609060101010101" charset="-122"/>
                <a:cs typeface="黑体" panose="02010609060101010101" charset="-122"/>
                <a:sym typeface="+mn-ea"/>
              </a:rPr>
              <a:t>日</a:t>
            </a:r>
            <a:endParaRPr lang="zh-CN" altLang="zh-CN" sz="2000" b="1"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38504" y="1348602"/>
            <a:ext cx="1353631" cy="1035626"/>
            <a:chOff x="3385106" y="987574"/>
            <a:chExt cx="1258902" cy="972000"/>
          </a:xfrm>
        </p:grpSpPr>
        <p:sp>
          <p:nvSpPr>
            <p:cNvPr id="3" name="椭圆 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4" name="椭圆 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6" name="圆角矩形 7"/>
          <p:cNvSpPr/>
          <p:nvPr/>
        </p:nvSpPr>
        <p:spPr>
          <a:xfrm>
            <a:off x="6627815" y="150892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7" name="学论网--www.xuelun.me"/>
          <p:cNvSpPr/>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8" name="学论网--www.xuelun.me"/>
          <p:cNvSpPr/>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139" y="2433182"/>
            <a:ext cx="1353631" cy="1035626"/>
            <a:chOff x="3385106" y="987574"/>
            <a:chExt cx="1258902" cy="972000"/>
          </a:xfrm>
        </p:grpSpPr>
        <p:sp>
          <p:nvSpPr>
            <p:cNvPr id="11" name="椭圆 1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nvSpPr>
        <p:spPr>
          <a:xfrm>
            <a:off x="6628450" y="258525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139" y="3538717"/>
            <a:ext cx="1353631" cy="1035626"/>
            <a:chOff x="3385106" y="987574"/>
            <a:chExt cx="1258902" cy="972000"/>
          </a:xfrm>
        </p:grpSpPr>
        <p:sp>
          <p:nvSpPr>
            <p:cNvPr id="16" name="椭圆 15"/>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nvSpPr>
        <p:spPr>
          <a:xfrm>
            <a:off x="6628450" y="368824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Method</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20" name="组合 19"/>
          <p:cNvGrpSpPr/>
          <p:nvPr/>
        </p:nvGrpSpPr>
        <p:grpSpPr>
          <a:xfrm>
            <a:off x="5337869" y="4607422"/>
            <a:ext cx="1353631" cy="1035626"/>
            <a:chOff x="3385106" y="987574"/>
            <a:chExt cx="1258902" cy="972000"/>
          </a:xfrm>
        </p:grpSpPr>
        <p:sp>
          <p:nvSpPr>
            <p:cNvPr id="21" name="椭圆 20"/>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nvSpPr>
        <p:spPr>
          <a:xfrm>
            <a:off x="6627815" y="475377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9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549910" y="859790"/>
            <a:ext cx="11092180" cy="5631180"/>
          </a:xfrm>
          <a:prstGeom prst="rect">
            <a:avLst/>
          </a:prstGeom>
          <a:noFill/>
        </p:spPr>
        <p:txBody>
          <a:bodyPr wrap="square" rtlCol="0">
            <a:spAutoFit/>
          </a:bodyPr>
          <a:p>
            <a:pPr marL="285750" indent="-285750">
              <a:buFont typeface="Arial" panose="020B0604020202090204" pitchFamily="34" charset="0"/>
              <a:buChar char="•"/>
            </a:pPr>
            <a:r>
              <a:rPr lang="zh-CN" altLang="en-US" b="1" dirty="0">
                <a:solidFill>
                  <a:schemeClr val="tx1"/>
                </a:solidFill>
                <a:latin typeface="Times New Roman Bold" panose="02020603050405020304" charset="0"/>
                <a:ea typeface="黑体" panose="02010609060101010101" charset="-122"/>
                <a:cs typeface="Times New Roman Bold" panose="02020603050405020304" charset="0"/>
                <a:sym typeface="+mn-ea"/>
              </a:rPr>
              <a:t>Optimal Proposal Learning for Deployable End-to-End Pedestrian Detection</a:t>
            </a:r>
            <a:endParaRPr lang="zh-CN" altLang="en-US" b="1" dirty="0">
              <a:solidFill>
                <a:schemeClr val="tx1"/>
              </a:solidFill>
              <a:latin typeface="Times New Roman Bold" panose="02020603050405020304" charset="0"/>
              <a:ea typeface="黑体" panose="02010609060101010101" charset="-122"/>
              <a:cs typeface="Times New Roman Bold" panose="02020603050405020304" charset="0"/>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OPL</a:t>
            </a:r>
            <a:r>
              <a:rPr lang="zh-CN" altLang="en-US" b="1">
                <a:latin typeface="Times New Roman Bold" panose="02020603050405020304" charset="0"/>
                <a:ea typeface="宋体" charset="0"/>
                <a:cs typeface="Times New Roman Bold"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 </a:t>
            </a:r>
            <a:r>
              <a:rPr lang="zh-CN" altLang="en-US" dirty="0">
                <a:latin typeface="Times New Roman" panose="02020603050405020304" pitchFamily="18" charset="0"/>
                <a:ea typeface="黑体" panose="02010609060101010101" charset="-122"/>
                <a:cs typeface="Times New Roman" panose="02020603050405020304" pitchFamily="18" charset="0"/>
                <a:sym typeface="+mn-ea"/>
              </a:rPr>
              <a:t>Optimal Proposal Learning</a:t>
            </a:r>
            <a:r>
              <a:rPr lang="zh-CN" altLang="en-US">
                <a:latin typeface="Times New Roman Regular" panose="02020603050405020304" charset="0"/>
                <a:ea typeface="宋体" charset="0"/>
                <a:cs typeface="Times New Roman Regular" panose="02020603050405020304" charset="0"/>
                <a:sym typeface="+mn-ea"/>
              </a:rPr>
              <a:t>，最佳提议学习 (OPL) 框架，</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使用CNN</a:t>
            </a:r>
            <a:r>
              <a:rPr lang="en-US" altLang="zh-CN">
                <a:latin typeface="Times New Roman Regular" panose="02020603050405020304" charset="0"/>
                <a:ea typeface="宋体" charset="0"/>
                <a:cs typeface="Times New Roman Regular" panose="02020603050405020304" charset="0"/>
                <a:sym typeface="+mn-ea"/>
              </a:rPr>
              <a:t>-based light detector</a:t>
            </a:r>
            <a:r>
              <a:rPr lang="zh-CN" altLang="en-US">
                <a:latin typeface="Times New Roman Regular" panose="02020603050405020304" charset="0"/>
                <a:ea typeface="宋体" charset="0"/>
                <a:cs typeface="Times New Roman Regular" panose="02020603050405020304" charset="0"/>
                <a:sym typeface="+mn-ea"/>
              </a:rPr>
              <a:t>并引入两个新模块来实现这一目标，包括粗到细 (Coarse-to-Fine, C2F) 学习策略，通过减少训练/测试中样本分配/输出的模糊性，为 Ground-Truth (GT) 实例提出精确的正建议；C2F旨在使模型有机会自适应地产生精确而无歧义的正样本。</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以及一个完整候选网络 </a:t>
            </a:r>
            <a:r>
              <a:rPr lang="en-US" altLang="zh-CN">
                <a:latin typeface="Times New Roman Regular" panose="02020603050405020304" charset="0"/>
                <a:ea typeface="宋体" charset="0"/>
                <a:cs typeface="Times New Roman Regular" panose="02020603050405020304" charset="0"/>
                <a:sym typeface="+mn-ea"/>
              </a:rPr>
              <a:t>(</a:t>
            </a:r>
            <a:r>
              <a:rPr lang="zh-CN" altLang="en-US">
                <a:latin typeface="Times New Roman Regular" panose="02020603050405020304" charset="0"/>
                <a:ea typeface="宋体" charset="0"/>
                <a:cs typeface="Times New Roman Regular" panose="02020603050405020304" charset="0"/>
                <a:sym typeface="+mn-ea"/>
              </a:rPr>
              <a:t>Completed Proposal Network</a:t>
            </a:r>
            <a:r>
              <a:rPr lang="en-US" altLang="zh-CN">
                <a:latin typeface="Times New Roman Regular" panose="02020603050405020304" charset="0"/>
                <a:ea typeface="宋体" charset="0"/>
                <a:cs typeface="Times New Roman Regular" panose="02020603050405020304" charset="0"/>
                <a:sym typeface="+mn-ea"/>
              </a:rPr>
              <a:t>, </a:t>
            </a:r>
            <a:r>
              <a:rPr lang="zh-CN" altLang="en-US">
                <a:latin typeface="Times New Roman Regular" panose="02020603050405020304" charset="0"/>
                <a:ea typeface="宋体" charset="0"/>
                <a:cs typeface="Times New Roman Regular" panose="02020603050405020304" charset="0"/>
                <a:sym typeface="+mn-ea"/>
              </a:rPr>
              <a:t>CPN) 来生成额外的信息补偿，以进一步召回行人难样本；CPN主要用于进一步细化建议分数，以成功召回所有行人。</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sym typeface="+mn-ea"/>
              </a:rPr>
              <a:t>Deployable</a:t>
            </a:r>
            <a:r>
              <a:rPr lang="zh-CN" altLang="en-US">
                <a:latin typeface="Times New Roman Regular" panose="02020603050405020304" charset="0"/>
                <a:ea typeface="宋体" charset="0"/>
                <a:cs typeface="Times New Roman Regular" panose="02020603050405020304" charset="0"/>
                <a:sym typeface="+mn-ea"/>
              </a:rPr>
              <a:t>：</a:t>
            </a:r>
            <a:r>
              <a:rPr lang="zh-CN" altLang="en-US">
                <a:latin typeface="Times New Roman Regular" panose="02020603050405020304" charset="0"/>
                <a:ea typeface="宋体" charset="0"/>
                <a:cs typeface="Times New Roman Regular" panose="02020603050405020304" charset="0"/>
                <a:sym typeface="+mn-ea"/>
              </a:rPr>
              <a:t>可部署</a:t>
            </a:r>
            <a:endParaRPr lang="zh-CN" altLang="en-US">
              <a:latin typeface="Times New Roman Regular" panose="02020603050405020304" charset="0"/>
              <a:ea typeface="宋体" charset="0"/>
              <a:cs typeface="Times New Roman Regular" panose="02020603050405020304" charset="0"/>
              <a:sym typeface="+mn-ea"/>
            </a:endParaRPr>
          </a:p>
          <a:p>
            <a:pPr marL="285750" lvl="0" indent="-285750">
              <a:buFont typeface="Arial" panose="020B0604020202090204" pitchFamily="34" charset="0"/>
              <a:buChar char="•"/>
            </a:pPr>
            <a:r>
              <a:rPr lang="zh-CN" altLang="en-US" b="1" dirty="0">
                <a:latin typeface="Times New Roman Bold" panose="02020603050405020304" charset="0"/>
                <a:ea typeface="黑体" panose="02010609060101010101" charset="-122"/>
                <a:cs typeface="Times New Roman Bold" panose="02020603050405020304" charset="0"/>
                <a:sym typeface="+mn-ea"/>
              </a:rPr>
              <a:t>End-to-End Pedestrian Detection</a:t>
            </a:r>
            <a:r>
              <a:rPr lang="zh-CN" altLang="en-US" b="1">
                <a:latin typeface="Times New Roman Bold" panose="02020603050405020304" charset="0"/>
                <a:ea typeface="宋体" charset="0"/>
                <a:cs typeface="Times New Roman Bold"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端到端行人</a:t>
            </a:r>
            <a:r>
              <a:rPr lang="zh-CN" altLang="en-US">
                <a:latin typeface="Times New Roman Regular" panose="02020603050405020304" charset="0"/>
                <a:ea typeface="宋体" charset="0"/>
                <a:cs typeface="Times New Roman Regular" panose="02020603050405020304" charset="0"/>
                <a:sym typeface="+mn-ea"/>
              </a:rPr>
              <a:t>检测</a:t>
            </a:r>
            <a:endParaRPr lang="en-US" altLang="zh-CN">
              <a:latin typeface="Times New Roman Regular" panose="02020603050405020304" charset="0"/>
              <a:ea typeface="宋体" charset="0"/>
              <a:cs typeface="Times New Roman Regular" panose="02020603050405020304" charset="0"/>
              <a:sym typeface="+mn-ea"/>
            </a:endParaRPr>
          </a:p>
          <a:p>
            <a:pPr marL="285750" indent="-285750">
              <a:buFont typeface="Arial" panose="020B0604020202090204" pitchFamily="34" charset="0"/>
              <a:buChar char="•"/>
            </a:pPr>
            <a:r>
              <a:rPr lang="zh-CN" altLang="en-US" b="1">
                <a:latin typeface="Times New Roman Bold" panose="02020603050405020304" charset="0"/>
                <a:ea typeface="宋体" charset="0"/>
                <a:cs typeface="Times New Roman Bold" panose="02020603050405020304" charset="0"/>
              </a:rPr>
              <a:t>在</a:t>
            </a:r>
            <a:r>
              <a:rPr b="1">
                <a:latin typeface="Times New Roman Bold" panose="02020603050405020304" charset="0"/>
                <a:ea typeface="宋体" charset="0"/>
                <a:cs typeface="Times New Roman Bold" panose="02020603050405020304" charset="0"/>
              </a:rPr>
              <a:t>CrowdHuman、TJU-Ped和Caltech上进行了大量的实验</a:t>
            </a:r>
            <a:r>
              <a:rPr lang="zh-CN" b="1">
                <a:latin typeface="Times New Roman Bold" panose="02020603050405020304" charset="0"/>
                <a:ea typeface="宋体" charset="0"/>
                <a:cs typeface="Times New Roman Bold" panose="02020603050405020304" charset="0"/>
              </a:rPr>
              <a:t>，优于现有方法</a:t>
            </a:r>
            <a:endParaRPr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Regular" panose="02020603050405020304" charset="0"/>
                <a:ea typeface="宋体" charset="0"/>
                <a:cs typeface="Times New Roman Regular" panose="02020603050405020304" charset="0"/>
              </a:rPr>
              <a:t>Journal</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2023 IEEE/CVF CONFERENCE ON COMPUTER VISION AND PATTERN RECOGNITION (CVPR)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论文地址：</a:t>
            </a:r>
            <a:r>
              <a:rPr lang="zh-CN" altLang="en-US">
                <a:latin typeface="Times New Roman Regular" panose="02020603050405020304" charset="0"/>
                <a:ea typeface="仿宋" charset="0"/>
                <a:cs typeface="Times New Roman Regular" panose="02020603050405020304" charset="0"/>
                <a:hlinkClick r:id="rId1" action="ppaction://hlinkfile"/>
              </a:rPr>
              <a:t>https://openaccess.thecvf.com/content/CVPR2023/papers/Song_Optimal_Proposal_Learning_for_Deployable_End-to-End_Pedestrian_Detection_CVPR_2023_paper.pdf</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会议日期</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JUN 18-2</a:t>
            </a:r>
            <a:r>
              <a:rPr lang="en-US" altLang="zh-CN">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 202</a:t>
            </a:r>
            <a:r>
              <a:rPr lang="en-US" altLang="zh-CN">
                <a:latin typeface="Times New Roman Regular" panose="02020603050405020304" charset="0"/>
                <a:ea typeface="宋体" charset="0"/>
                <a:cs typeface="Times New Roman Regular" panose="02020603050405020304" charset="0"/>
              </a:rPr>
              <a:t>3</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作者名称</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panose="02020603050405020304" pitchFamily="18" charset="0"/>
                <a:ea typeface="宋体" charset="0"/>
                <a:cs typeface="Times New Roman" panose="02020603050405020304" pitchFamily="18" charset="0"/>
              </a:rPr>
              <a:t>Xiaolin Song</a:t>
            </a:r>
            <a:r>
              <a:rPr lang="en-US" altLang="zh-CN">
                <a:latin typeface="Times New Roman" panose="02020603050405020304" pitchFamily="18" charset="0"/>
                <a:ea typeface="宋体" charset="0"/>
                <a:cs typeface="Times New Roman" panose="02020603050405020304" pitchFamily="18" charset="0"/>
              </a:rPr>
              <a:t>, </a:t>
            </a:r>
            <a:r>
              <a:rPr lang="zh-CN" altLang="en-US">
                <a:latin typeface="Times New Roman" panose="02020603050405020304" pitchFamily="18" charset="0"/>
                <a:ea typeface="宋体" charset="0"/>
                <a:cs typeface="Times New Roman" panose="02020603050405020304" pitchFamily="18" charset="0"/>
              </a:rPr>
              <a:t>Binghui Chen</a:t>
            </a:r>
            <a:r>
              <a:rPr lang="en-US" altLang="zh-CN">
                <a:latin typeface="Times New Roman" panose="02020603050405020304" pitchFamily="18" charset="0"/>
                <a:ea typeface="宋体" charset="0"/>
                <a:cs typeface="Times New Roman" panose="02020603050405020304" pitchFamily="18" charset="0"/>
              </a:rPr>
              <a:t>, </a:t>
            </a:r>
            <a:r>
              <a:rPr lang="zh-CN" altLang="en-US">
                <a:latin typeface="Times New Roman" panose="02020603050405020304" pitchFamily="18" charset="0"/>
                <a:ea typeface="宋体" charset="0"/>
                <a:cs typeface="Times New Roman" panose="02020603050405020304" pitchFamily="18" charset="0"/>
              </a:rPr>
              <a:t>Pengyu Li</a:t>
            </a:r>
            <a:r>
              <a:rPr lang="en-US" altLang="zh-CN">
                <a:latin typeface="Times New Roman" panose="02020603050405020304" pitchFamily="18" charset="0"/>
                <a:ea typeface="宋体" charset="0"/>
                <a:cs typeface="Times New Roman" panose="02020603050405020304" pitchFamily="18" charset="0"/>
              </a:rPr>
              <a:t>, </a:t>
            </a:r>
            <a:r>
              <a:rPr lang="zh-CN" altLang="en-US">
                <a:latin typeface="Times New Roman" panose="02020603050405020304" pitchFamily="18" charset="0"/>
                <a:ea typeface="宋体" charset="0"/>
                <a:cs typeface="Times New Roman" panose="02020603050405020304" pitchFamily="18" charset="0"/>
              </a:rPr>
              <a:t>Jun-Yan He</a:t>
            </a:r>
            <a:r>
              <a:rPr lang="en-US" altLang="zh-CN">
                <a:latin typeface="Times New Roman" panose="02020603050405020304" pitchFamily="18" charset="0"/>
                <a:ea typeface="宋体" charset="0"/>
                <a:cs typeface="Times New Roman" panose="02020603050405020304" pitchFamily="18" charset="0"/>
              </a:rPr>
              <a:t>, </a:t>
            </a:r>
            <a:r>
              <a:rPr lang="zh-CN" altLang="en-US">
                <a:latin typeface="Times New Roman" panose="02020603050405020304" pitchFamily="18" charset="0"/>
                <a:ea typeface="宋体" charset="0"/>
                <a:cs typeface="Times New Roman" panose="02020603050405020304" pitchFamily="18" charset="0"/>
              </a:rPr>
              <a:t>Biao Wang</a:t>
            </a:r>
            <a:r>
              <a:rPr lang="en-US" altLang="zh-CN">
                <a:latin typeface="Times New Roman" panose="02020603050405020304" pitchFamily="18" charset="0"/>
                <a:ea typeface="宋体" charset="0"/>
                <a:cs typeface="Times New Roman" panose="02020603050405020304" pitchFamily="18" charset="0"/>
              </a:rPr>
              <a:t>, Yifeng Geng, Xuansong Xie, Honggang Zhang</a:t>
            </a:r>
            <a:endParaRPr lang="en-US" altLang="zh-CN">
              <a:latin typeface="Times New Roman" panose="02020603050405020304" pitchFamily="18" charset="0"/>
              <a:ea typeface="宋体" charset="0"/>
              <a:cs typeface="Times New Roman" panose="02020603050405020304" pitchFamily="18" charset="0"/>
            </a:endParaRPr>
          </a:p>
          <a:p>
            <a:pPr marL="285750" indent="-285750">
              <a:buFont typeface="Arial" panose="020B0604020202090204" pitchFamily="34" charset="0"/>
              <a:buChar char="•"/>
            </a:pPr>
            <a:endParaRPr lang="en-US" altLang="zh-CN">
              <a:latin typeface="Times New Roman" panose="02020603050405020304" pitchFamily="18" charset="0"/>
              <a:ea typeface="宋体" charset="0"/>
              <a:cs typeface="Times New Roman" panose="02020603050405020304" pitchFamily="18"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 </a:t>
            </a:r>
            <a:r>
              <a:rPr lang="en-US" altLang="zh-CN">
                <a:latin typeface="Times New Roman Regular" panose="02020603050405020304" charset="0"/>
                <a:ea typeface="仿宋" charset="0"/>
                <a:cs typeface="Times New Roman Regular" panose="02020603050405020304" charset="0"/>
              </a:rPr>
              <a:t>国家自然科学基金资助项目(62076034)</a:t>
            </a:r>
            <a:endParaRPr lang="en-US" altLang="zh-CN">
              <a:latin typeface="Times New Roman Regular" panose="02020603050405020304" charset="0"/>
              <a:ea typeface="仿宋" charset="0"/>
              <a:cs typeface="Times New Roman Regular" panose="0202060305040502030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1626870" y="1207770"/>
            <a:ext cx="8588375" cy="4161155"/>
          </a:xfrm>
          <a:prstGeom prst="rect">
            <a:avLst/>
          </a:prstGeom>
        </p:spPr>
      </p:pic>
      <p:sp>
        <p:nvSpPr>
          <p:cNvPr id="4" name="文本框 3"/>
          <p:cNvSpPr txBox="1"/>
          <p:nvPr/>
        </p:nvSpPr>
        <p:spPr>
          <a:xfrm>
            <a:off x="10135235" y="1557655"/>
            <a:ext cx="1814830" cy="1198880"/>
          </a:xfrm>
          <a:prstGeom prst="rect">
            <a:avLst/>
          </a:prstGeom>
          <a:noFill/>
        </p:spPr>
        <p:txBody>
          <a:bodyPr wrap="square" rtlCol="0">
            <a:spAutoFit/>
          </a:bodyPr>
          <a:p>
            <a:pPr algn="l"/>
            <a:r>
              <a:rPr lang="zh-CN" altLang="en-US">
                <a:latin typeface="Times New Roman Regular" panose="02020603050405020304" charset="0"/>
                <a:ea typeface="楷体" charset="0"/>
                <a:cs typeface="Times New Roman Regular" panose="02020603050405020304" charset="0"/>
              </a:rPr>
              <a:t>图：</a:t>
            </a:r>
            <a:endParaRPr lang="zh-CN" altLang="en-US">
              <a:latin typeface="Times New Roman Regular" panose="02020603050405020304" charset="0"/>
              <a:ea typeface="楷体" charset="0"/>
              <a:cs typeface="Times New Roman Regular" panose="02020603050405020304" charset="0"/>
            </a:endParaRPr>
          </a:p>
          <a:p>
            <a:pPr algn="l"/>
            <a:r>
              <a:rPr lang="zh-CN" altLang="en-US">
                <a:latin typeface="Times New Roman Regular" panose="02020603050405020304" charset="0"/>
                <a:ea typeface="楷体" charset="0"/>
                <a:cs typeface="Times New Roman Regular" panose="02020603050405020304" charset="0"/>
              </a:rPr>
              <a:t>提出的最优提案学习(OPL)框架示意图</a:t>
            </a:r>
            <a:endParaRPr lang="zh-CN" altLang="en-US">
              <a:latin typeface="Times New Roman Regular" panose="02020603050405020304" charset="0"/>
              <a:ea typeface="楷体" charset="0"/>
              <a:cs typeface="Times New Roman Regular" panose="02020603050405020304" charset="0"/>
            </a:endParaRPr>
          </a:p>
        </p:txBody>
      </p:sp>
      <p:sp>
        <p:nvSpPr>
          <p:cNvPr id="6" name="文本框 5"/>
          <p:cNvSpPr txBox="1"/>
          <p:nvPr/>
        </p:nvSpPr>
        <p:spPr>
          <a:xfrm>
            <a:off x="1182370" y="5368925"/>
            <a:ext cx="9827895" cy="1198880"/>
          </a:xfrm>
          <a:prstGeom prst="rect">
            <a:avLst/>
          </a:prstGeom>
          <a:noFill/>
        </p:spPr>
        <p:txBody>
          <a:bodyPr wrap="square" rtlCol="0">
            <a:spAutoFit/>
          </a:bodyPr>
          <a:p>
            <a:r>
              <a:rPr lang="en-US" altLang="zh-CN">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Completed Proposal Network(CPN)</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引入额外响应补偿的利用，使检测器使检测器有机会召回更多的困难实例。</a:t>
            </a:r>
            <a:endParaRPr lang="en-US" altLang="zh-CN">
              <a:latin typeface="Times New Roman Regular" panose="02020603050405020304" charset="0"/>
              <a:ea typeface="宋体" charset="0"/>
              <a:cs typeface="Times New Roman Regular" panose="02020603050405020304" charset="0"/>
            </a:endParaRPr>
          </a:p>
          <a:p>
            <a:r>
              <a:rPr lang="en-US" altLang="zh-CN">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Coarse-to-Fine Learning(C2F)</a:t>
            </a:r>
            <a:r>
              <a:rPr lang="zh-CN" altLang="en-US">
                <a:latin typeface="Times New Roman Regular" panose="02020603050405020304" charset="0"/>
                <a:ea typeface="宋体" charset="0"/>
                <a:cs typeface="Times New Roman Regular" panose="02020603050405020304" charset="0"/>
              </a:rPr>
              <a:t>：逐步减少分配给该GT实例的正样本的训练数量。模型将自适应地细化分类决策边界以进行学习并输出精确的建议框，减少训练和测试阶段的模糊问题。</a:t>
            </a:r>
            <a:endParaRPr lang="zh-CN" altLang="en-US">
              <a:latin typeface="Times New Roman Regular" panose="02020603050405020304" charset="0"/>
              <a:ea typeface="宋体" charset="0"/>
              <a:cs typeface="Times New Roman Regular" panose="02020603050405020304" charset="0"/>
            </a:endParaRPr>
          </a:p>
        </p:txBody>
      </p:sp>
      <p:sp>
        <p:nvSpPr>
          <p:cNvPr id="7" name="文本框 6"/>
          <p:cNvSpPr txBox="1"/>
          <p:nvPr/>
        </p:nvSpPr>
        <p:spPr>
          <a:xfrm>
            <a:off x="7597775" y="4815205"/>
            <a:ext cx="4227195" cy="368300"/>
          </a:xfrm>
          <a:prstGeom prst="rect">
            <a:avLst/>
          </a:prstGeom>
          <a:noFill/>
        </p:spPr>
        <p:txBody>
          <a:bodyPr wrap="none" rtlCol="0">
            <a:spAutoFit/>
            <a:scene3d>
              <a:camera prst="orthographicFront"/>
              <a:lightRig rig="threePt" dir="t"/>
            </a:scene3d>
          </a:bodyPr>
          <a:p>
            <a:pPr algn="l"/>
            <a:r>
              <a:rPr lang="en-US" altLang="zh-CN">
                <a:solidFill>
                  <a:srgbClr val="FF0000"/>
                </a:solidFill>
                <a:effectLst>
                  <a:outerShdw blurRad="38100" dist="25400" dir="5400000" algn="ctr" rotWithShape="0">
                    <a:srgbClr val="6E747A">
                      <a:alpha val="43000"/>
                      <a:alpha val="43000"/>
                    </a:srgbClr>
                  </a:outerShdw>
                </a:effectLst>
                <a:latin typeface="楷体" charset="0"/>
                <a:ea typeface="楷体" charset="0"/>
                <a:cs typeface="楷体" charset="0"/>
              </a:rPr>
              <a:t>* </a:t>
            </a:r>
            <a:r>
              <a:rPr lang="zh-CN" altLang="en-US">
                <a:solidFill>
                  <a:srgbClr val="FF0000"/>
                </a:solidFill>
                <a:effectLst>
                  <a:outerShdw blurRad="38100" dist="25400" dir="5400000" algn="ctr" rotWithShape="0">
                    <a:srgbClr val="6E747A">
                      <a:alpha val="43000"/>
                      <a:alpha val="43000"/>
                    </a:srgbClr>
                  </a:outerShdw>
                </a:effectLst>
                <a:latin typeface="楷体" charset="0"/>
                <a:ea typeface="楷体" charset="0"/>
                <a:cs typeface="楷体" charset="0"/>
              </a:rPr>
              <a:t>正负训练样本分别用红色和蓝色点表示</a:t>
            </a:r>
            <a:endParaRPr lang="zh-CN" altLang="en-US">
              <a:solidFill>
                <a:srgbClr val="FF0000"/>
              </a:solidFill>
              <a:effectLst>
                <a:outerShdw blurRad="38100" dist="25400" dir="5400000" algn="ctr" rotWithShape="0">
                  <a:srgbClr val="6E747A">
                    <a:alpha val="43000"/>
                    <a:alpha val="43000"/>
                  </a:srgbClr>
                </a:outerShdw>
              </a:effectLst>
              <a:latin typeface="楷体" charset="0"/>
              <a:ea typeface="楷体" charset="0"/>
              <a:cs typeface="楷体" charset="0"/>
            </a:endParaRPr>
          </a:p>
        </p:txBody>
      </p:sp>
      <p:sp>
        <p:nvSpPr>
          <p:cNvPr id="9" name="文本框 8"/>
          <p:cNvSpPr txBox="1"/>
          <p:nvPr/>
        </p:nvSpPr>
        <p:spPr>
          <a:xfrm>
            <a:off x="724535" y="702945"/>
            <a:ext cx="10743565" cy="645160"/>
          </a:xfrm>
          <a:prstGeom prst="rect">
            <a:avLst/>
          </a:prstGeom>
          <a:noFill/>
        </p:spPr>
        <p:txBody>
          <a:bodyPr wrap="square" rtlCol="0">
            <a:spAutoFit/>
          </a:bodyPr>
          <a:p>
            <a:pPr algn="l"/>
            <a:r>
              <a:rPr lang="zh-CN" altLang="en-US">
                <a:latin typeface="Times New Roman Regular" panose="02020603050405020304" charset="0"/>
                <a:ea typeface="宋体" charset="0"/>
                <a:cs typeface="Times New Roman Regular" panose="02020603050405020304" charset="0"/>
                <a:sym typeface="+mn-ea"/>
              </a:rPr>
              <a:t>本文通过联合优化大多数成熟的单阶段检测器中的分类和边界框回归子任务，将行人检测建模为定位一组行人的多任务学习问题。</a:t>
            </a:r>
            <a:endParaRPr lang="zh-CN"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kern="0" dirty="0">
                <a:solidFill>
                  <a:schemeClr val="tx1"/>
                </a:solidFill>
                <a:latin typeface="Times New Roman Regular" panose="02020603050405020304" charset="0"/>
                <a:ea typeface="黑体" panose="02010609060101010101" charset="-122"/>
                <a:cs typeface="Times New Roman Regular" panose="02020603050405020304" charset="0"/>
                <a:sym typeface="+mn-ea"/>
              </a:rPr>
              <a:t>Method</a:t>
            </a:r>
            <a:endParaRPr lang="en-US" altLang="zh-CN" b="0" kern="0" dirty="0">
              <a:solidFill>
                <a:schemeClr val="tx1"/>
              </a:solidFill>
              <a:latin typeface="Times New Roman Regular" panose="02020603050405020304" charset="0"/>
              <a:ea typeface="黑体" panose="02010609060101010101" charset="-122"/>
              <a:cs typeface="Times New Roman Regular" panose="02020603050405020304" charset="0"/>
              <a:sym typeface="+mn-ea"/>
            </a:endParaRPr>
          </a:p>
        </p:txBody>
      </p:sp>
      <p:pic>
        <p:nvPicPr>
          <p:cNvPr id="5" name="图片 4"/>
          <p:cNvPicPr>
            <a:picLocks noChangeAspect="1"/>
          </p:cNvPicPr>
          <p:nvPr/>
        </p:nvPicPr>
        <p:blipFill>
          <a:blip r:embed="rId1"/>
          <a:stretch>
            <a:fillRect/>
          </a:stretch>
        </p:blipFill>
        <p:spPr>
          <a:xfrm>
            <a:off x="6364605" y="1902460"/>
            <a:ext cx="5255895" cy="2489835"/>
          </a:xfrm>
          <a:prstGeom prst="rect">
            <a:avLst/>
          </a:prstGeom>
        </p:spPr>
      </p:pic>
      <p:sp>
        <p:nvSpPr>
          <p:cNvPr id="6" name="文本框 5"/>
          <p:cNvSpPr txBox="1"/>
          <p:nvPr/>
        </p:nvSpPr>
        <p:spPr>
          <a:xfrm>
            <a:off x="3354705" y="4451350"/>
            <a:ext cx="555498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FCOS</a:t>
            </a:r>
            <a:r>
              <a:rPr lang="zh-CN" altLang="en-US">
                <a:latin typeface="Times New Roman Regular" panose="02020603050405020304" charset="0"/>
                <a:ea typeface="楷体" charset="0"/>
                <a:cs typeface="Times New Roman Regular" panose="02020603050405020304" charset="0"/>
              </a:rPr>
              <a:t>网络架构，分别为</a:t>
            </a:r>
            <a:r>
              <a:rPr lang="en-US" altLang="zh-CN">
                <a:latin typeface="Times New Roman Regular" panose="02020603050405020304" charset="0"/>
                <a:ea typeface="楷体" charset="0"/>
                <a:cs typeface="Times New Roman Regular" panose="02020603050405020304" charset="0"/>
              </a:rPr>
              <a:t>2019</a:t>
            </a:r>
            <a:r>
              <a:rPr lang="zh-CN" altLang="en-US">
                <a:latin typeface="Times New Roman Regular" panose="02020603050405020304" charset="0"/>
                <a:ea typeface="楷体" charset="0"/>
                <a:cs typeface="Times New Roman Regular" panose="02020603050405020304" charset="0"/>
              </a:rPr>
              <a:t>年和</a:t>
            </a:r>
            <a:r>
              <a:rPr lang="en-US" altLang="zh-CN">
                <a:latin typeface="Times New Roman Regular" panose="02020603050405020304" charset="0"/>
                <a:ea typeface="楷体" charset="0"/>
                <a:cs typeface="Times New Roman Regular" panose="02020603050405020304" charset="0"/>
              </a:rPr>
              <a:t>2020</a:t>
            </a:r>
            <a:r>
              <a:rPr lang="zh-CN" altLang="en-US">
                <a:latin typeface="Times New Roman Regular" panose="02020603050405020304" charset="0"/>
                <a:ea typeface="楷体" charset="0"/>
                <a:cs typeface="Times New Roman Regular" panose="02020603050405020304" charset="0"/>
              </a:rPr>
              <a:t>年发表</a:t>
            </a:r>
            <a:r>
              <a:rPr lang="zh-CN" altLang="en-US">
                <a:latin typeface="Times New Roman Regular" panose="02020603050405020304" charset="0"/>
                <a:ea typeface="楷体" charset="0"/>
                <a:cs typeface="Times New Roman Regular" panose="02020603050405020304" charset="0"/>
              </a:rPr>
              <a:t>版本</a:t>
            </a:r>
            <a:endParaRPr lang="zh-CN" altLang="en-US">
              <a:latin typeface="Times New Roman Regular" panose="02020603050405020304" charset="0"/>
              <a:ea typeface="楷体" charset="0"/>
              <a:cs typeface="Times New Roman Regular" panose="02020603050405020304" charset="0"/>
            </a:endParaRPr>
          </a:p>
        </p:txBody>
      </p:sp>
      <p:sp>
        <p:nvSpPr>
          <p:cNvPr id="7" name="文本框 6"/>
          <p:cNvSpPr txBox="1"/>
          <p:nvPr/>
        </p:nvSpPr>
        <p:spPr>
          <a:xfrm>
            <a:off x="755650" y="760730"/>
            <a:ext cx="7394575" cy="368300"/>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FCOS是一个基于anchor-free的单阶段目标检测算法</a:t>
            </a:r>
            <a:endParaRPr lang="zh-CN" altLang="en-US">
              <a:latin typeface="Times New Roman Regular" panose="02020603050405020304" charset="0"/>
              <a:ea typeface="宋体" charset="0"/>
              <a:cs typeface="Times New Roman Regular" panose="02020603050405020304" charset="0"/>
            </a:endParaRPr>
          </a:p>
        </p:txBody>
      </p:sp>
      <p:pic>
        <p:nvPicPr>
          <p:cNvPr id="10" name="图片 9"/>
          <p:cNvPicPr>
            <a:picLocks noChangeAspect="1"/>
          </p:cNvPicPr>
          <p:nvPr/>
        </p:nvPicPr>
        <p:blipFill>
          <a:blip r:embed="rId2"/>
          <a:stretch>
            <a:fillRect/>
          </a:stretch>
        </p:blipFill>
        <p:spPr>
          <a:xfrm>
            <a:off x="642620" y="1921510"/>
            <a:ext cx="5542915" cy="2451735"/>
          </a:xfrm>
          <a:prstGeom prst="rect">
            <a:avLst/>
          </a:prstGeom>
        </p:spPr>
      </p:pic>
      <p:sp>
        <p:nvSpPr>
          <p:cNvPr id="12" name="文本框 11"/>
          <p:cNvSpPr txBox="1"/>
          <p:nvPr/>
        </p:nvSpPr>
        <p:spPr>
          <a:xfrm>
            <a:off x="642620" y="4878705"/>
            <a:ext cx="10978515" cy="1476375"/>
          </a:xfrm>
          <a:prstGeom prst="rect">
            <a:avLst/>
          </a:prstGeom>
          <a:noFill/>
        </p:spPr>
        <p:txBody>
          <a:bodyPr wrap="square" rtlCol="0">
            <a:spAutoFit/>
          </a:bodyPr>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输入端 — 输入端表示输入的图片。该网络的输入图像大小为 W</a:t>
            </a:r>
            <a:r>
              <a:rPr lang="en-US" altLang="zh-CN">
                <a:latin typeface="Times New Roman Regular" panose="02020603050405020304" charset="0"/>
                <a:ea typeface="宋体" charset="0"/>
                <a:cs typeface="Times New Roman Regular" panose="02020603050405020304" charset="0"/>
              </a:rPr>
              <a:t> </a:t>
            </a:r>
            <a:r>
              <a:rPr lang="zh-CN" altLang="en-US">
                <a:latin typeface="Times New Roman Regular" panose="02020603050405020304" charset="0"/>
                <a:ea typeface="宋体" charset="0"/>
                <a:cs typeface="Times New Roman Regular" panose="02020603050405020304" charset="0"/>
              </a:rPr>
              <a:t>和 H 。</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基准网络 — 基准网络用来提取图片特征。论文使用FPN网络，对每个像素点进行多尺度预测。</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Head输出端 — Head用来完成目标检测结果的输出。输出head有5个，这5个head是共享权重的，每个head有三个分支，分别为：目标类别classification(H×W×C)，中心度centerness(H×W×1)，和目标尺寸 Reg</a:t>
            </a:r>
            <a:r>
              <a:rPr lang="en-US" altLang="zh-CN">
                <a:latin typeface="Times New Roman Regular" panose="02020603050405020304" charset="0"/>
                <a:ea typeface="宋体" charset="0"/>
                <a:cs typeface="Times New Roman Regular" panose="02020603050405020304" charset="0"/>
              </a:rPr>
              <a:t>re</a:t>
            </a:r>
            <a:r>
              <a:rPr lang="zh-CN" altLang="en-US">
                <a:latin typeface="Times New Roman Regular" panose="02020603050405020304" charset="0"/>
                <a:ea typeface="宋体" charset="0"/>
                <a:cs typeface="Times New Roman Regular" panose="02020603050405020304" charset="0"/>
              </a:rPr>
              <a:t>ssion(H×W×4)。</a:t>
            </a:r>
            <a:endParaRPr lang="zh-CN" altLang="en-US">
              <a:latin typeface="Times New Roman Regular" panose="02020603050405020304" charset="0"/>
              <a:ea typeface="宋体" charset="0"/>
              <a:cs typeface="Times New Roman Regular" panose="02020603050405020304" charset="0"/>
            </a:endParaRPr>
          </a:p>
        </p:txBody>
      </p:sp>
      <p:sp>
        <p:nvSpPr>
          <p:cNvPr id="13" name="文本框 12"/>
          <p:cNvSpPr txBox="1"/>
          <p:nvPr/>
        </p:nvSpPr>
        <p:spPr>
          <a:xfrm>
            <a:off x="755650" y="1396365"/>
            <a:ext cx="10139680" cy="368300"/>
          </a:xfrm>
          <a:prstGeom prst="rect">
            <a:avLst/>
          </a:prstGeom>
          <a:noFill/>
        </p:spPr>
        <p:txBody>
          <a:bodyPr wrap="none" rtlCol="0">
            <a:spAutoFit/>
          </a:bodyPr>
          <a:p>
            <a:pPr algn="l"/>
            <a:r>
              <a:rPr lang="zh-CN" altLang="en-US">
                <a:latin typeface="Times New Roman Regular" panose="02020603050405020304" charset="0"/>
                <a:ea typeface="宋体" charset="0"/>
                <a:cs typeface="Times New Roman Regular" panose="02020603050405020304" charset="0"/>
              </a:rPr>
              <a:t>尽管是一个单阶段的目标检测算法，但是检测的精度却得到的极大的提升，远远超过了Faster-rcnn；</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380365" y="786130"/>
            <a:ext cx="5892165" cy="2999740"/>
          </a:xfrm>
          <a:prstGeom prst="rect">
            <a:avLst/>
          </a:prstGeom>
        </p:spPr>
      </p:pic>
      <p:pic>
        <p:nvPicPr>
          <p:cNvPr id="6" name="图片 5"/>
          <p:cNvPicPr>
            <a:picLocks noChangeAspect="1"/>
          </p:cNvPicPr>
          <p:nvPr/>
        </p:nvPicPr>
        <p:blipFill>
          <a:blip r:embed="rId2"/>
          <a:stretch>
            <a:fillRect/>
          </a:stretch>
        </p:blipFill>
        <p:spPr>
          <a:xfrm>
            <a:off x="380365" y="3552825"/>
            <a:ext cx="5892165" cy="2791460"/>
          </a:xfrm>
          <a:prstGeom prst="rect">
            <a:avLst/>
          </a:prstGeom>
        </p:spPr>
      </p:pic>
      <p:sp>
        <p:nvSpPr>
          <p:cNvPr id="7" name="文本框 6"/>
          <p:cNvSpPr txBox="1"/>
          <p:nvPr/>
        </p:nvSpPr>
        <p:spPr>
          <a:xfrm>
            <a:off x="6671310" y="786130"/>
            <a:ext cx="4627880" cy="2030095"/>
          </a:xfrm>
          <a:prstGeom prst="rect">
            <a:avLst/>
          </a:prstGeom>
          <a:noFill/>
        </p:spPr>
        <p:txBody>
          <a:bodyPr wrap="none" rtlCol="0">
            <a:spAutoFit/>
          </a:bodyPr>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Classification</a:t>
            </a:r>
            <a:r>
              <a:rPr lang="zh-CN" altLang="en-US">
                <a:latin typeface="Times New Roman Regular" panose="02020603050405020304" charset="0"/>
                <a:ea typeface="宋体" charset="0"/>
                <a:cs typeface="Times New Roman Regular" panose="02020603050405020304" charset="0"/>
              </a:rPr>
              <a:t>：每个</a:t>
            </a:r>
            <a:r>
              <a:rPr lang="en-US" altLang="zh-CN">
                <a:latin typeface="Times New Roman Regular" panose="02020603050405020304" charset="0"/>
                <a:ea typeface="宋体" charset="0"/>
                <a:cs typeface="Times New Roman Regular" panose="02020603050405020304" charset="0"/>
              </a:rPr>
              <a:t>location</a:t>
            </a:r>
            <a:r>
              <a:rPr lang="zh-CN" altLang="en-US">
                <a:latin typeface="Times New Roman Regular" panose="02020603050405020304" charset="0"/>
                <a:ea typeface="宋体" charset="0"/>
                <a:cs typeface="Times New Roman Regular" panose="02020603050405020304" charset="0"/>
              </a:rPr>
              <a:t>上有</a:t>
            </a:r>
            <a:r>
              <a:rPr lang="en-US" altLang="zh-CN">
                <a:latin typeface="Times New Roman Regular" panose="02020603050405020304" charset="0"/>
                <a:ea typeface="宋体" charset="0"/>
                <a:cs typeface="Times New Roman Regular" panose="02020603050405020304" charset="0"/>
              </a:rPr>
              <a:t>80D vector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Regression</a:t>
            </a:r>
            <a:r>
              <a:rPr lang="zh-CN" altLang="en-US">
                <a:latin typeface="Times New Roman Regular" panose="02020603050405020304" charset="0"/>
                <a:ea typeface="宋体" charset="0"/>
                <a:cs typeface="Times New Roman Regular" panose="02020603050405020304" charset="0"/>
              </a:rPr>
              <a:t>：每个</a:t>
            </a:r>
            <a:r>
              <a:rPr lang="en-US" altLang="zh-CN">
                <a:latin typeface="Times New Roman Regular" panose="02020603050405020304" charset="0"/>
                <a:ea typeface="宋体" charset="0"/>
                <a:cs typeface="Times New Roman Regular" panose="02020603050405020304" charset="0"/>
              </a:rPr>
              <a:t>location</a:t>
            </a:r>
            <a:r>
              <a:rPr lang="zh-CN" altLang="en-US">
                <a:latin typeface="Times New Roman Regular" panose="02020603050405020304" charset="0"/>
                <a:ea typeface="宋体" charset="0"/>
                <a:cs typeface="Times New Roman Regular" panose="02020603050405020304" charset="0"/>
              </a:rPr>
              <a:t>上有</a:t>
            </a:r>
            <a:r>
              <a:rPr lang="en-US" altLang="zh-CN">
                <a:latin typeface="Times New Roman Regular" panose="02020603050405020304" charset="0"/>
                <a:ea typeface="宋体" charset="0"/>
                <a:cs typeface="Times New Roman Regular" panose="02020603050405020304" charset="0"/>
              </a:rPr>
              <a:t>4D vector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Center-ness</a:t>
            </a:r>
            <a:endParaRPr lang="zh-CN" altLang="en-US">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nvPicPr>
        <p:blipFill>
          <a:blip r:embed="rId3"/>
          <a:stretch>
            <a:fillRect/>
          </a:stretch>
        </p:blipFill>
        <p:spPr>
          <a:xfrm>
            <a:off x="6671310" y="3966210"/>
            <a:ext cx="3660140" cy="2393950"/>
          </a:xfrm>
          <a:prstGeom prst="rect">
            <a:avLst/>
          </a:prstGeom>
        </p:spPr>
      </p:pic>
      <p:pic>
        <p:nvPicPr>
          <p:cNvPr id="10" name="图片 9"/>
          <p:cNvPicPr>
            <a:picLocks noChangeAspect="1"/>
          </p:cNvPicPr>
          <p:nvPr/>
        </p:nvPicPr>
        <p:blipFill>
          <a:blip r:embed="rId4"/>
          <a:stretch>
            <a:fillRect/>
          </a:stretch>
        </p:blipFill>
        <p:spPr>
          <a:xfrm>
            <a:off x="6671310" y="2816225"/>
            <a:ext cx="3312160" cy="357505"/>
          </a:xfrm>
          <a:prstGeom prst="rect">
            <a:avLst/>
          </a:prstGeom>
        </p:spPr>
      </p:pic>
      <p:pic>
        <p:nvPicPr>
          <p:cNvPr id="12" name="图片 11"/>
          <p:cNvPicPr>
            <a:picLocks noChangeAspect="1"/>
          </p:cNvPicPr>
          <p:nvPr/>
        </p:nvPicPr>
        <p:blipFill>
          <a:blip r:embed="rId5"/>
          <a:stretch>
            <a:fillRect/>
          </a:stretch>
        </p:blipFill>
        <p:spPr>
          <a:xfrm>
            <a:off x="6671310" y="3354070"/>
            <a:ext cx="3072130" cy="431800"/>
          </a:xfrm>
          <a:prstGeom prst="rect">
            <a:avLst/>
          </a:prstGeom>
        </p:spPr>
      </p:pic>
      <p:pic>
        <p:nvPicPr>
          <p:cNvPr id="8" name="图片 7"/>
          <p:cNvPicPr>
            <a:picLocks noChangeAspect="1"/>
          </p:cNvPicPr>
          <p:nvPr/>
        </p:nvPicPr>
        <p:blipFill>
          <a:blip r:embed="rId6"/>
          <a:stretch>
            <a:fillRect/>
          </a:stretch>
        </p:blipFill>
        <p:spPr>
          <a:xfrm>
            <a:off x="6671310" y="1139825"/>
            <a:ext cx="2574290" cy="492125"/>
          </a:xfrm>
          <a:prstGeom prst="rect">
            <a:avLst/>
          </a:prstGeom>
        </p:spPr>
      </p:pic>
      <p:pic>
        <p:nvPicPr>
          <p:cNvPr id="9" name="图片 8"/>
          <p:cNvPicPr>
            <a:picLocks noChangeAspect="1"/>
          </p:cNvPicPr>
          <p:nvPr/>
        </p:nvPicPr>
        <p:blipFill>
          <a:blip r:embed="rId7"/>
          <a:stretch>
            <a:fillRect/>
          </a:stretch>
        </p:blipFill>
        <p:spPr>
          <a:xfrm>
            <a:off x="6671310" y="2023110"/>
            <a:ext cx="3096260" cy="413385"/>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kern="0" dirty="0">
                <a:solidFill>
                  <a:schemeClr val="tx1"/>
                </a:solidFill>
                <a:latin typeface="Times New Roman Regular" panose="02020603050405020304" charset="0"/>
                <a:ea typeface="黑体" panose="02010609060101010101" charset="-122"/>
                <a:cs typeface="Times New Roman Regular" panose="02020603050405020304" charset="0"/>
                <a:sym typeface="+mn-ea"/>
              </a:rPr>
              <a:t>Method</a:t>
            </a:r>
            <a:endParaRPr lang="en-US" altLang="zh-CN" b="0" kern="0" dirty="0">
              <a:solidFill>
                <a:schemeClr val="tx1"/>
              </a:solidFill>
              <a:latin typeface="Times New Roman Regular" panose="02020603050405020304" charset="0"/>
              <a:ea typeface="黑体" panose="02010609060101010101" charset="-122"/>
              <a:cs typeface="Times New Roman Regular" panose="02020603050405020304" charset="0"/>
              <a:sym typeface="+mn-ea"/>
            </a:endParaRPr>
          </a:p>
        </p:txBody>
      </p:sp>
      <p:pic>
        <p:nvPicPr>
          <p:cNvPr id="3" name="图片 2"/>
          <p:cNvPicPr>
            <a:picLocks noChangeAspect="1"/>
          </p:cNvPicPr>
          <p:nvPr/>
        </p:nvPicPr>
        <p:blipFill>
          <a:blip r:embed="rId1"/>
          <a:stretch>
            <a:fillRect/>
          </a:stretch>
        </p:blipFill>
        <p:spPr>
          <a:xfrm>
            <a:off x="642620" y="3620135"/>
            <a:ext cx="5579110" cy="2703830"/>
          </a:xfrm>
          <a:prstGeom prst="rect">
            <a:avLst/>
          </a:prstGeom>
        </p:spPr>
      </p:pic>
      <p:sp>
        <p:nvSpPr>
          <p:cNvPr id="4" name="文本框 3"/>
          <p:cNvSpPr txBox="1"/>
          <p:nvPr/>
        </p:nvSpPr>
        <p:spPr>
          <a:xfrm>
            <a:off x="1677670" y="6421120"/>
            <a:ext cx="3472180" cy="36830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FCOS</a:t>
            </a:r>
            <a:r>
              <a:rPr lang="zh-CN" altLang="en-US">
                <a:latin typeface="Times New Roman Regular" panose="02020603050405020304" charset="0"/>
                <a:ea typeface="楷体" charset="0"/>
                <a:cs typeface="Times New Roman Regular" panose="02020603050405020304" charset="0"/>
              </a:rPr>
              <a:t>和</a:t>
            </a:r>
            <a:r>
              <a:rPr lang="en-US" altLang="zh-CN">
                <a:latin typeface="Times New Roman Regular" panose="02020603050405020304" charset="0"/>
                <a:ea typeface="楷体" charset="0"/>
                <a:cs typeface="Times New Roman Regular" panose="02020603050405020304" charset="0"/>
              </a:rPr>
              <a:t>OPL</a:t>
            </a:r>
            <a:r>
              <a:rPr lang="zh-CN" altLang="en-US">
                <a:latin typeface="Times New Roman Regular" panose="02020603050405020304" charset="0"/>
                <a:ea typeface="楷体" charset="0"/>
                <a:cs typeface="Times New Roman Regular" panose="02020603050405020304" charset="0"/>
              </a:rPr>
              <a:t>网络结构</a:t>
            </a:r>
            <a:r>
              <a:rPr lang="zh-CN" altLang="en-US">
                <a:latin typeface="Times New Roman Regular" panose="02020603050405020304" charset="0"/>
                <a:ea typeface="楷体" charset="0"/>
                <a:cs typeface="Times New Roman Regular" panose="02020603050405020304" charset="0"/>
              </a:rPr>
              <a:t>示意图</a:t>
            </a:r>
            <a:endParaRPr lang="zh-CN" altLang="en-US">
              <a:latin typeface="Times New Roman Regular" panose="02020603050405020304" charset="0"/>
              <a:ea typeface="楷体" charset="0"/>
              <a:cs typeface="Times New Roman Regular" panose="02020603050405020304" charset="0"/>
            </a:endParaRPr>
          </a:p>
        </p:txBody>
      </p:sp>
      <p:sp>
        <p:nvSpPr>
          <p:cNvPr id="5" name="文本框 4"/>
          <p:cNvSpPr txBox="1"/>
          <p:nvPr/>
        </p:nvSpPr>
        <p:spPr>
          <a:xfrm>
            <a:off x="642620" y="702945"/>
            <a:ext cx="10521315" cy="368300"/>
          </a:xfrm>
          <a:prstGeom prst="rect">
            <a:avLst/>
          </a:prstGeom>
          <a:noFill/>
        </p:spPr>
        <p:txBody>
          <a:bodyPr wrap="square" rtlCol="0">
            <a:spAutoFit/>
          </a:bodyPr>
          <a:p>
            <a:r>
              <a:rPr lang="zh-CN" altLang="en-US" b="1">
                <a:latin typeface="Times New Roman Bold" panose="02020603050405020304" charset="0"/>
                <a:ea typeface="宋体" charset="0"/>
                <a:cs typeface="Times New Roman Bold" panose="02020603050405020304" charset="0"/>
              </a:rPr>
              <a:t>本文在FCOS检测器的基础上建立了流水线，</a:t>
            </a:r>
            <a:r>
              <a:rPr lang="zh-CN" altLang="en-US" b="1">
                <a:latin typeface="Times New Roman Bold" panose="02020603050405020304" charset="0"/>
                <a:ea typeface="宋体" charset="0"/>
                <a:cs typeface="Times New Roman Bold" panose="02020603050405020304" charset="0"/>
                <a:sym typeface="+mn-ea"/>
              </a:rPr>
              <a:t>提出了一种最优建议学习(OPL)框架。</a:t>
            </a:r>
            <a:endParaRPr lang="zh-CN" altLang="en-US" b="1">
              <a:latin typeface="Times New Roman Bold" panose="02020603050405020304" charset="0"/>
              <a:ea typeface="宋体" charset="0"/>
              <a:cs typeface="Times New Roman Bold" panose="02020603050405020304" charset="0"/>
              <a:sym typeface="+mn-ea"/>
            </a:endParaRPr>
          </a:p>
        </p:txBody>
      </p:sp>
      <p:pic>
        <p:nvPicPr>
          <p:cNvPr id="10" name="图片 9"/>
          <p:cNvPicPr>
            <a:picLocks noChangeAspect="1"/>
          </p:cNvPicPr>
          <p:nvPr/>
        </p:nvPicPr>
        <p:blipFill>
          <a:blip r:embed="rId2"/>
          <a:stretch>
            <a:fillRect/>
          </a:stretch>
        </p:blipFill>
        <p:spPr>
          <a:xfrm>
            <a:off x="642620" y="1071245"/>
            <a:ext cx="5542915" cy="2451735"/>
          </a:xfrm>
          <a:prstGeom prst="rect">
            <a:avLst/>
          </a:prstGeom>
        </p:spPr>
      </p:pic>
      <p:sp>
        <p:nvSpPr>
          <p:cNvPr id="6" name="文本框 5"/>
          <p:cNvSpPr txBox="1"/>
          <p:nvPr/>
        </p:nvSpPr>
        <p:spPr>
          <a:xfrm>
            <a:off x="6626225" y="1234440"/>
            <a:ext cx="4993005" cy="1753235"/>
          </a:xfrm>
          <a:prstGeom prst="rect">
            <a:avLst/>
          </a:prstGeom>
          <a:noFill/>
        </p:spPr>
        <p:txBody>
          <a:bodyPr wrap="square" rtlCol="0">
            <a:spAutoFit/>
          </a:bodyPr>
          <a:p>
            <a:r>
              <a:rPr lang="en-US" altLang="zh-CN">
                <a:latin typeface="Times New Roman Regular" panose="02020603050405020304" charset="0"/>
                <a:ea typeface="宋体" charset="0"/>
                <a:cs typeface="Times New Roman Regular" panose="02020603050405020304" charset="0"/>
              </a:rPr>
              <a:t>OPL</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FCOS</a:t>
            </a:r>
            <a:r>
              <a:rPr lang="zh-CN" altLang="en-US">
                <a:latin typeface="Times New Roman Regular" panose="02020603050405020304" charset="0"/>
                <a:ea typeface="宋体" charset="0"/>
                <a:cs typeface="Times New Roman Regular" panose="02020603050405020304" charset="0"/>
              </a:rPr>
              <a:t>进行比较：</a:t>
            </a:r>
            <a:r>
              <a:rPr lang="en-US" altLang="zh-CN">
                <a:latin typeface="Times New Roman Regular" panose="02020603050405020304" charset="0"/>
                <a:ea typeface="宋体" charset="0"/>
                <a:cs typeface="Times New Roman Regular" panose="02020603050405020304" charset="0"/>
              </a:rPr>
              <a:t>OPL</a:t>
            </a:r>
            <a:r>
              <a:rPr lang="zh-CN" altLang="en-US">
                <a:latin typeface="Times New Roman Regular" panose="02020603050405020304" charset="0"/>
                <a:ea typeface="宋体" charset="0"/>
                <a:cs typeface="Times New Roman Regular" panose="02020603050405020304" charset="0"/>
              </a:rPr>
              <a:t>也有三个独立分支：</a:t>
            </a:r>
            <a:r>
              <a:rPr lang="en-US" altLang="zh-CN">
                <a:latin typeface="Times New Roman Regular" panose="02020603050405020304" charset="0"/>
                <a:ea typeface="宋体" charset="0"/>
                <a:cs typeface="Times New Roman Regular" panose="02020603050405020304" charset="0"/>
              </a:rPr>
              <a:t>Regression</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CPN</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Classification</a:t>
            </a:r>
            <a:r>
              <a:rPr lang="zh-CN" altLang="en-US">
                <a:latin typeface="Times New Roman Regular" panose="02020603050405020304" charset="0"/>
                <a:ea typeface="宋体" charset="0"/>
                <a:cs typeface="Times New Roman Regular" panose="02020603050405020304" charset="0"/>
              </a:rPr>
              <a:t>，来自所有级别的特征映射共享相同的检测头。</a:t>
            </a:r>
            <a:r>
              <a:rPr lang="en-US" altLang="zh-CN">
                <a:solidFill>
                  <a:srgbClr val="FF0000"/>
                </a:solidFill>
                <a:latin typeface="Times New Roman Regular" panose="02020603050405020304" charset="0"/>
                <a:ea typeface="宋体" charset="0"/>
                <a:cs typeface="Times New Roman Regular" panose="02020603050405020304" charset="0"/>
              </a:rPr>
              <a:t>FCOS</a:t>
            </a:r>
            <a:r>
              <a:rPr lang="zh-CN" altLang="en-US">
                <a:solidFill>
                  <a:srgbClr val="FF0000"/>
                </a:solidFill>
                <a:latin typeface="Times New Roman Regular" panose="02020603050405020304" charset="0"/>
                <a:ea typeface="宋体" charset="0"/>
                <a:cs typeface="Times New Roman Regular" panose="02020603050405020304" charset="0"/>
              </a:rPr>
              <a:t>最后是卷积层输出结果，</a:t>
            </a:r>
            <a:r>
              <a:rPr lang="en-US" altLang="zh-CN">
                <a:solidFill>
                  <a:srgbClr val="FF0000"/>
                </a:solidFill>
                <a:latin typeface="Times New Roman Regular" panose="02020603050405020304" charset="0"/>
                <a:ea typeface="宋体" charset="0"/>
                <a:cs typeface="Times New Roman Regular" panose="02020603050405020304" charset="0"/>
              </a:rPr>
              <a:t>OPL</a:t>
            </a:r>
            <a:r>
              <a:rPr lang="zh-CN" altLang="en-US">
                <a:solidFill>
                  <a:srgbClr val="FF0000"/>
                </a:solidFill>
                <a:latin typeface="Times New Roman Regular" panose="02020603050405020304" charset="0"/>
                <a:ea typeface="宋体" charset="0"/>
                <a:cs typeface="Times New Roman Regular" panose="02020603050405020304" charset="0"/>
              </a:rPr>
              <a:t>则以</a:t>
            </a:r>
            <a:r>
              <a:rPr lang="en-US" altLang="zh-CN">
                <a:solidFill>
                  <a:srgbClr val="FF0000"/>
                </a:solidFill>
                <a:latin typeface="Times New Roman Regular" panose="02020603050405020304" charset="0"/>
                <a:ea typeface="宋体" charset="0"/>
                <a:cs typeface="Times New Roman Regular" panose="02020603050405020304" charset="0"/>
              </a:rPr>
              <a:t>C2F</a:t>
            </a:r>
            <a:r>
              <a:rPr lang="zh-CN" altLang="en-US">
                <a:solidFill>
                  <a:srgbClr val="FF0000"/>
                </a:solidFill>
                <a:latin typeface="Times New Roman Regular" panose="02020603050405020304" charset="0"/>
                <a:ea typeface="宋体" charset="0"/>
                <a:cs typeface="Times New Roman Regular" panose="02020603050405020304" charset="0"/>
              </a:rPr>
              <a:t>模块进行替代。</a:t>
            </a:r>
            <a:endParaRPr lang="zh-CN" altLang="en-US">
              <a:solidFill>
                <a:srgbClr val="FF0000"/>
              </a:solidFill>
              <a:latin typeface="Times New Roman Regular" panose="02020603050405020304" charset="0"/>
              <a:ea typeface="宋体" charset="0"/>
              <a:cs typeface="Times New Roman Regular" panose="02020603050405020304" charset="0"/>
            </a:endParaRPr>
          </a:p>
          <a:p>
            <a:pPr indent="0">
              <a:buNone/>
            </a:pPr>
            <a:endParaRPr lang="zh-CN" altLang="en-US">
              <a:solidFill>
                <a:srgbClr val="FF0000"/>
              </a:solidFill>
              <a:latin typeface="Times New Roman Regular" panose="02020603050405020304" charset="0"/>
              <a:ea typeface="宋体" charset="0"/>
              <a:cs typeface="Times New Roman Regular" panose="02020603050405020304" charset="0"/>
            </a:endParaRPr>
          </a:p>
          <a:p>
            <a:pPr indent="0">
              <a:buNone/>
            </a:pPr>
            <a:endParaRPr lang="zh-CN" altLang="en-US">
              <a:solidFill>
                <a:srgbClr val="FF0000"/>
              </a:solidFill>
              <a:latin typeface="Times New Roman Regular" panose="02020603050405020304" charset="0"/>
              <a:ea typeface="宋体" charset="0"/>
              <a:cs typeface="Times New Roman Regular" panose="02020603050405020304" charset="0"/>
            </a:endParaRPr>
          </a:p>
        </p:txBody>
      </p:sp>
      <p:sp>
        <p:nvSpPr>
          <p:cNvPr id="7" name="文本框 6"/>
          <p:cNvSpPr txBox="1"/>
          <p:nvPr/>
        </p:nvSpPr>
        <p:spPr>
          <a:xfrm>
            <a:off x="6325870" y="2487295"/>
            <a:ext cx="1325880" cy="368300"/>
          </a:xfrm>
          <a:prstGeom prst="rect">
            <a:avLst/>
          </a:prstGeom>
          <a:noFill/>
        </p:spPr>
        <p:txBody>
          <a:bodyPr wrap="none" rtlCol="0">
            <a:spAutoFit/>
          </a:bodyPr>
          <a:p>
            <a:r>
              <a:rPr lang="zh-CN" altLang="en-US">
                <a:latin typeface="楷体" charset="0"/>
                <a:ea typeface="楷体" charset="0"/>
              </a:rPr>
              <a:t>检测结果：</a:t>
            </a:r>
            <a:endParaRPr lang="zh-CN" altLang="en-US">
              <a:latin typeface="楷体" charset="0"/>
              <a:ea typeface="楷体" charset="0"/>
            </a:endParaRPr>
          </a:p>
        </p:txBody>
      </p:sp>
      <p:pic>
        <p:nvPicPr>
          <p:cNvPr id="8" name="334E55B0-647D-440b-865C-3EC943EB4CBC-1" descr="wpsoffice"/>
          <p:cNvPicPr>
            <a:picLocks noChangeAspect="1"/>
          </p:cNvPicPr>
          <p:nvPr/>
        </p:nvPicPr>
        <p:blipFill>
          <a:blip r:embed="rId3"/>
          <a:stretch>
            <a:fillRect/>
          </a:stretch>
        </p:blipFill>
        <p:spPr>
          <a:xfrm>
            <a:off x="7554595" y="2560320"/>
            <a:ext cx="2431415" cy="220345"/>
          </a:xfrm>
          <a:prstGeom prst="rect">
            <a:avLst/>
          </a:prstGeom>
        </p:spPr>
      </p:pic>
      <p:pic>
        <p:nvPicPr>
          <p:cNvPr id="9" name="334E55B0-647D-440b-865C-3EC943EB4CBC-2" descr="wpsoffice"/>
          <p:cNvPicPr>
            <a:picLocks noChangeAspect="1"/>
          </p:cNvPicPr>
          <p:nvPr/>
        </p:nvPicPr>
        <p:blipFill>
          <a:blip r:embed="rId4"/>
          <a:stretch>
            <a:fillRect/>
          </a:stretch>
        </p:blipFill>
        <p:spPr>
          <a:xfrm>
            <a:off x="7554595" y="2871470"/>
            <a:ext cx="4377690" cy="227330"/>
          </a:xfrm>
          <a:prstGeom prst="rect">
            <a:avLst/>
          </a:prstGeom>
        </p:spPr>
      </p:pic>
      <p:pic>
        <p:nvPicPr>
          <p:cNvPr id="11" name="334E55B0-647D-440b-865C-3EC943EB4CBC-3" descr="wpsoffice"/>
          <p:cNvPicPr>
            <a:picLocks noChangeAspect="1"/>
          </p:cNvPicPr>
          <p:nvPr/>
        </p:nvPicPr>
        <p:blipFill>
          <a:blip r:embed="rId5"/>
          <a:stretch>
            <a:fillRect/>
          </a:stretch>
        </p:blipFill>
        <p:spPr>
          <a:xfrm>
            <a:off x="7554595" y="3201670"/>
            <a:ext cx="3851910" cy="243840"/>
          </a:xfrm>
          <a:prstGeom prst="rect">
            <a:avLst/>
          </a:prstGeom>
        </p:spPr>
      </p:pic>
      <p:pic>
        <p:nvPicPr>
          <p:cNvPr id="12" name="334E55B0-647D-440b-865C-3EC943EB4CBC-4" descr="wpsoffice"/>
          <p:cNvPicPr>
            <a:picLocks noChangeAspect="1"/>
          </p:cNvPicPr>
          <p:nvPr/>
        </p:nvPicPr>
        <p:blipFill>
          <a:blip r:embed="rId6"/>
          <a:stretch>
            <a:fillRect/>
          </a:stretch>
        </p:blipFill>
        <p:spPr>
          <a:xfrm>
            <a:off x="7554595" y="3502660"/>
            <a:ext cx="3314700" cy="269875"/>
          </a:xfrm>
          <a:prstGeom prst="rect">
            <a:avLst/>
          </a:prstGeom>
        </p:spPr>
      </p:pic>
      <p:sp>
        <p:nvSpPr>
          <p:cNvPr id="13" name="文本框 12"/>
          <p:cNvSpPr txBox="1"/>
          <p:nvPr/>
        </p:nvSpPr>
        <p:spPr>
          <a:xfrm>
            <a:off x="6325870" y="3441700"/>
            <a:ext cx="1325880" cy="368300"/>
          </a:xfrm>
          <a:prstGeom prst="rect">
            <a:avLst/>
          </a:prstGeom>
          <a:noFill/>
        </p:spPr>
        <p:txBody>
          <a:bodyPr wrap="none" rtlCol="0">
            <a:spAutoFit/>
          </a:bodyPr>
          <a:p>
            <a:r>
              <a:rPr lang="zh-CN" altLang="en-US">
                <a:latin typeface="楷体" charset="0"/>
                <a:ea typeface="楷体" charset="0"/>
              </a:rPr>
              <a:t>损失</a:t>
            </a:r>
            <a:r>
              <a:rPr lang="zh-CN" altLang="en-US">
                <a:latin typeface="楷体" charset="0"/>
                <a:ea typeface="楷体" charset="0"/>
              </a:rPr>
              <a:t>函数：</a:t>
            </a:r>
            <a:endParaRPr lang="zh-CN" altLang="en-US">
              <a:latin typeface="楷体" charset="0"/>
              <a:ea typeface="楷体" charset="0"/>
            </a:endParaRPr>
          </a:p>
        </p:txBody>
      </p:sp>
      <p:pic>
        <p:nvPicPr>
          <p:cNvPr id="14" name="图片 13"/>
          <p:cNvPicPr>
            <a:picLocks noChangeAspect="1"/>
          </p:cNvPicPr>
          <p:nvPr/>
        </p:nvPicPr>
        <p:blipFill>
          <a:blip r:embed="rId7"/>
          <a:stretch>
            <a:fillRect/>
          </a:stretch>
        </p:blipFill>
        <p:spPr>
          <a:xfrm>
            <a:off x="6325870" y="3987800"/>
            <a:ext cx="3049270" cy="1661160"/>
          </a:xfrm>
          <a:prstGeom prst="rect">
            <a:avLst/>
          </a:prstGeom>
        </p:spPr>
      </p:pic>
      <p:pic>
        <p:nvPicPr>
          <p:cNvPr id="15" name="图片 14"/>
          <p:cNvPicPr>
            <a:picLocks noChangeAspect="1"/>
          </p:cNvPicPr>
          <p:nvPr/>
        </p:nvPicPr>
        <p:blipFill>
          <a:blip r:embed="rId8"/>
          <a:stretch>
            <a:fillRect/>
          </a:stretch>
        </p:blipFill>
        <p:spPr>
          <a:xfrm>
            <a:off x="6325870" y="5826125"/>
            <a:ext cx="3449320" cy="59499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Loss </a:t>
            </a:r>
            <a:r>
              <a:rPr lang="en-US" altLang="zh-CN" b="0" dirty="0">
                <a:latin typeface="Times New Roman Regular" panose="02020603050405020304" charset="0"/>
                <a:ea typeface="宋体" charset="0"/>
                <a:cs typeface="Times New Roman Regular" panose="02020603050405020304" charset="0"/>
              </a:rPr>
              <a:t>Function</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1334770" y="716915"/>
            <a:ext cx="4022725" cy="226060"/>
          </a:xfrm>
          <a:prstGeom prst="rect">
            <a:avLst/>
          </a:prstGeom>
          <a:noFill/>
        </p:spPr>
        <p:txBody>
          <a:bodyPr wrap="none" rtlCol="0">
            <a:noAutofit/>
          </a:bodyPr>
          <a:p>
            <a:pPr algn="ctr"/>
            <a:r>
              <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rPr>
              <a:t>FCOS: Fully Convolutional One-Stage Object Detection</a:t>
            </a:r>
            <a:endPar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endParaRPr>
          </a:p>
        </p:txBody>
      </p:sp>
      <p:pic>
        <p:nvPicPr>
          <p:cNvPr id="4" name="图片 3"/>
          <p:cNvPicPr>
            <a:picLocks noChangeAspect="1"/>
          </p:cNvPicPr>
          <p:nvPr/>
        </p:nvPicPr>
        <p:blipFill>
          <a:blip r:embed="rId1"/>
          <a:stretch>
            <a:fillRect/>
          </a:stretch>
        </p:blipFill>
        <p:spPr>
          <a:xfrm>
            <a:off x="888365" y="1049655"/>
            <a:ext cx="3830955" cy="2505710"/>
          </a:xfrm>
          <a:prstGeom prst="rect">
            <a:avLst/>
          </a:prstGeom>
        </p:spPr>
      </p:pic>
      <p:pic>
        <p:nvPicPr>
          <p:cNvPr id="5" name="图片 4"/>
          <p:cNvPicPr>
            <a:picLocks noChangeAspect="1"/>
          </p:cNvPicPr>
          <p:nvPr/>
        </p:nvPicPr>
        <p:blipFill>
          <a:blip r:embed="rId2"/>
          <a:stretch>
            <a:fillRect/>
          </a:stretch>
        </p:blipFill>
        <p:spPr>
          <a:xfrm>
            <a:off x="1057910" y="4100195"/>
            <a:ext cx="3491230" cy="1901825"/>
          </a:xfrm>
          <a:prstGeom prst="rect">
            <a:avLst/>
          </a:prstGeom>
        </p:spPr>
      </p:pic>
      <p:pic>
        <p:nvPicPr>
          <p:cNvPr id="6" name="图片 5"/>
          <p:cNvPicPr>
            <a:picLocks noChangeAspect="1"/>
          </p:cNvPicPr>
          <p:nvPr/>
        </p:nvPicPr>
        <p:blipFill>
          <a:blip r:embed="rId3"/>
          <a:stretch>
            <a:fillRect/>
          </a:stretch>
        </p:blipFill>
        <p:spPr>
          <a:xfrm>
            <a:off x="1200150" y="6005830"/>
            <a:ext cx="3491865" cy="601980"/>
          </a:xfrm>
          <a:prstGeom prst="rect">
            <a:avLst/>
          </a:prstGeom>
        </p:spPr>
      </p:pic>
      <p:sp>
        <p:nvSpPr>
          <p:cNvPr id="7" name="文本框 6"/>
          <p:cNvSpPr txBox="1"/>
          <p:nvPr/>
        </p:nvSpPr>
        <p:spPr>
          <a:xfrm>
            <a:off x="888365" y="3555365"/>
            <a:ext cx="4963160" cy="583565"/>
          </a:xfrm>
          <a:prstGeom prst="rect">
            <a:avLst/>
          </a:prstGeom>
          <a:noFill/>
        </p:spPr>
        <p:txBody>
          <a:bodyPr wrap="square" rtlCol="0">
            <a:spAutoFit/>
          </a:bodyPr>
          <a:p>
            <a:pPr algn="ctr"/>
            <a:r>
              <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rPr>
              <a:t>Optimal Proposal Learning for Deployable End-to-End Pedestrian Detection</a:t>
            </a:r>
            <a:endPar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endParaRPr>
          </a:p>
        </p:txBody>
      </p:sp>
      <p:pic>
        <p:nvPicPr>
          <p:cNvPr id="9" name="图片 8"/>
          <p:cNvPicPr>
            <a:picLocks noChangeAspect="1"/>
          </p:cNvPicPr>
          <p:nvPr/>
        </p:nvPicPr>
        <p:blipFill>
          <a:blip r:embed="rId4"/>
          <a:stretch>
            <a:fillRect/>
          </a:stretch>
        </p:blipFill>
        <p:spPr>
          <a:xfrm>
            <a:off x="6021705" y="1289050"/>
            <a:ext cx="3399155" cy="1019810"/>
          </a:xfrm>
          <a:prstGeom prst="rect">
            <a:avLst/>
          </a:prstGeom>
        </p:spPr>
      </p:pic>
      <p:sp>
        <p:nvSpPr>
          <p:cNvPr id="10" name="文本框 9"/>
          <p:cNvSpPr txBox="1"/>
          <p:nvPr/>
        </p:nvSpPr>
        <p:spPr>
          <a:xfrm>
            <a:off x="5528310" y="705485"/>
            <a:ext cx="5334000" cy="583565"/>
          </a:xfrm>
          <a:prstGeom prst="rect">
            <a:avLst/>
          </a:prstGeom>
          <a:noFill/>
        </p:spPr>
        <p:txBody>
          <a:bodyPr wrap="square" rtlCol="0">
            <a:spAutoFit/>
          </a:bodyPr>
          <a:p>
            <a:pPr algn="ctr"/>
            <a:r>
              <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rPr>
              <a:t>PSTR: End-to-End One-Step Person Search With Transformers</a:t>
            </a:r>
            <a:endPar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endParaRPr>
          </a:p>
        </p:txBody>
      </p:sp>
      <p:pic>
        <p:nvPicPr>
          <p:cNvPr id="11" name="图片 10"/>
          <p:cNvPicPr>
            <a:picLocks noChangeAspect="1"/>
          </p:cNvPicPr>
          <p:nvPr/>
        </p:nvPicPr>
        <p:blipFill>
          <a:blip r:embed="rId5"/>
          <a:stretch>
            <a:fillRect/>
          </a:stretch>
        </p:blipFill>
        <p:spPr>
          <a:xfrm>
            <a:off x="6098540" y="2930525"/>
            <a:ext cx="4023360" cy="701040"/>
          </a:xfrm>
          <a:prstGeom prst="rect">
            <a:avLst/>
          </a:prstGeom>
        </p:spPr>
      </p:pic>
      <p:sp>
        <p:nvSpPr>
          <p:cNvPr id="12" name="文本框 11"/>
          <p:cNvSpPr txBox="1"/>
          <p:nvPr/>
        </p:nvSpPr>
        <p:spPr>
          <a:xfrm>
            <a:off x="5528310" y="2451100"/>
            <a:ext cx="5812790" cy="337185"/>
          </a:xfrm>
          <a:prstGeom prst="rect">
            <a:avLst/>
          </a:prstGeom>
          <a:noFill/>
        </p:spPr>
        <p:txBody>
          <a:bodyPr wrap="square" rtlCol="0">
            <a:spAutoFit/>
          </a:bodyPr>
          <a:p>
            <a:pPr algn="ctr"/>
            <a:r>
              <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rPr>
              <a:t>Cascade Transformers for End-to-End Person Search</a:t>
            </a:r>
            <a:endParaRPr lang="zh-CN" altLang="en-US" sz="1600" b="1" dirty="0">
              <a:solidFill>
                <a:srgbClr val="FF0000"/>
              </a:solidFill>
              <a:latin typeface="Times New Roman Bold" panose="02020603050405020304" charset="0"/>
              <a:ea typeface="黑体" panose="02010609060101010101" charset="-122"/>
              <a:cs typeface="Times New Roman Bold" panose="02020603050405020304" charset="0"/>
              <a:sym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kern="0" dirty="0">
                <a:solidFill>
                  <a:schemeClr val="tx1"/>
                </a:solidFill>
                <a:latin typeface="Times New Roman Regular" panose="02020603050405020304" charset="0"/>
                <a:ea typeface="黑体" panose="02010609060101010101" charset="-122"/>
                <a:cs typeface="Times New Roman Regular" panose="02020603050405020304" charset="0"/>
                <a:sym typeface="+mn-ea"/>
              </a:rPr>
              <a:t>Method</a:t>
            </a:r>
            <a:endParaRPr lang="en-US" altLang="zh-CN" b="0" kern="0" dirty="0">
              <a:solidFill>
                <a:schemeClr val="tx1"/>
              </a:solidFill>
              <a:latin typeface="Times New Roman Regular" panose="02020603050405020304" charset="0"/>
              <a:ea typeface="黑体" panose="02010609060101010101" charset="-122"/>
              <a:cs typeface="Times New Roman Regular" panose="02020603050405020304" charset="0"/>
              <a:sym typeface="+mn-ea"/>
            </a:endParaRPr>
          </a:p>
        </p:txBody>
      </p:sp>
      <p:pic>
        <p:nvPicPr>
          <p:cNvPr id="3" name="图片 2"/>
          <p:cNvPicPr>
            <a:picLocks noChangeAspect="1"/>
          </p:cNvPicPr>
          <p:nvPr/>
        </p:nvPicPr>
        <p:blipFill>
          <a:blip r:embed="rId1"/>
          <a:stretch>
            <a:fillRect/>
          </a:stretch>
        </p:blipFill>
        <p:spPr>
          <a:xfrm>
            <a:off x="642620" y="573405"/>
            <a:ext cx="6872605" cy="4920615"/>
          </a:xfrm>
          <a:prstGeom prst="rect">
            <a:avLst/>
          </a:prstGeom>
        </p:spPr>
      </p:pic>
      <p:sp>
        <p:nvSpPr>
          <p:cNvPr id="4" name="文本框 3"/>
          <p:cNvSpPr txBox="1"/>
          <p:nvPr/>
        </p:nvSpPr>
        <p:spPr>
          <a:xfrm>
            <a:off x="642620" y="5574030"/>
            <a:ext cx="4399280" cy="92202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a</a:t>
            </a:r>
            <a:r>
              <a:rPr lang="zh-CN" altLang="en-US">
                <a:latin typeface="Times New Roman Regular" panose="02020603050405020304" charset="0"/>
                <a:ea typeface="楷体" charset="0"/>
                <a:cs typeface="Times New Roman Regular" panose="02020603050405020304" charset="0"/>
              </a:rPr>
              <a:t>：一对一分类的不同学习策略检测示例</a:t>
            </a:r>
            <a:endParaRPr lang="zh-CN" altLang="en-US">
              <a:latin typeface="Times New Roman Regular" panose="02020603050405020304" charset="0"/>
              <a:ea typeface="楷体" charset="0"/>
              <a:cs typeface="Times New Roman Regular" panose="02020603050405020304" charset="0"/>
            </a:endParaRPr>
          </a:p>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b</a:t>
            </a:r>
            <a:r>
              <a:rPr lang="zh-CN" altLang="en-US">
                <a:latin typeface="Times New Roman Regular" panose="02020603050405020304" charset="0"/>
                <a:ea typeface="楷体" charset="0"/>
                <a:cs typeface="Times New Roman Regular" panose="02020603050405020304" charset="0"/>
              </a:rPr>
              <a:t>：从粗到细(C2F)学习管道</a:t>
            </a:r>
            <a:r>
              <a:rPr lang="zh-CN" altLang="en-US">
                <a:latin typeface="Times New Roman Regular" panose="02020603050405020304" charset="0"/>
                <a:ea typeface="楷体" charset="0"/>
                <a:cs typeface="Times New Roman Regular" panose="02020603050405020304" charset="0"/>
              </a:rPr>
              <a:t>示意图</a:t>
            </a:r>
            <a:endParaRPr lang="zh-CN" altLang="en-US">
              <a:latin typeface="Times New Roman Regular" panose="02020603050405020304" charset="0"/>
              <a:ea typeface="楷体" charset="0"/>
              <a:cs typeface="Times New Roman Regular" panose="02020603050405020304" charset="0"/>
            </a:endParaRPr>
          </a:p>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c</a:t>
            </a:r>
            <a:r>
              <a:rPr lang="zh-CN" altLang="en-US">
                <a:latin typeface="Times New Roman Regular" panose="02020603050405020304" charset="0"/>
                <a:ea typeface="楷体" charset="0"/>
                <a:cs typeface="Times New Roman Regular" panose="02020603050405020304" charset="0"/>
              </a:rPr>
              <a:t>：C2F中基本分类块的体系结构</a:t>
            </a:r>
            <a:endParaRPr lang="zh-CN" altLang="en-US">
              <a:latin typeface="Times New Roman Regular" panose="02020603050405020304" charset="0"/>
              <a:ea typeface="楷体" charset="0"/>
              <a:cs typeface="Times New Roman Regular" panose="02020603050405020304" charset="0"/>
            </a:endParaRPr>
          </a:p>
        </p:txBody>
      </p:sp>
      <p:sp>
        <p:nvSpPr>
          <p:cNvPr id="6" name="文本框 5"/>
          <p:cNvSpPr txBox="1"/>
          <p:nvPr/>
        </p:nvSpPr>
        <p:spPr>
          <a:xfrm>
            <a:off x="7639685" y="700405"/>
            <a:ext cx="4301490" cy="2030095"/>
          </a:xfrm>
          <a:prstGeom prst="rect">
            <a:avLst/>
          </a:prstGeom>
          <a:noFill/>
        </p:spPr>
        <p:txBody>
          <a:bodyPr wrap="square" rtlCol="0">
            <a:spAutoFit/>
          </a:bodyPr>
          <a:p>
            <a:r>
              <a:rPr lang="en-US" altLang="zh-CN" b="1">
                <a:latin typeface="Times New Roman Bold Italic" panose="02020603050405020304" charset="0"/>
                <a:cs typeface="Times New Roman Bold Italic" panose="02020603050405020304" charset="0"/>
              </a:rPr>
              <a:t>Coarse-to-Fine Learning(C2F) </a:t>
            </a:r>
            <a:r>
              <a:rPr lang="zh-CN" altLang="en-US" b="1">
                <a:latin typeface="Times New Roman Bold Italic" panose="02020603050405020304" charset="0"/>
                <a:ea typeface="宋体" charset="0"/>
                <a:cs typeface="Times New Roman Bold Italic" panose="02020603050405020304" charset="0"/>
              </a:rPr>
              <a:t>从粗到细</a:t>
            </a:r>
            <a:br>
              <a:rPr lang="zh-CN" altLang="en-US">
                <a:latin typeface="Times New Roman Bold Italic" panose="02020603050405020304" charset="0"/>
                <a:ea typeface="宋体" charset="0"/>
                <a:cs typeface="Times New Roman Bold Italic" panose="02020603050405020304" charset="0"/>
              </a:rPr>
            </a:br>
            <a:endParaRPr lang="zh-CN" altLang="en-US">
              <a:latin typeface="Times New Roman Bold Italic" panose="02020603050405020304" charset="0"/>
              <a:ea typeface="宋体" charset="0"/>
              <a:cs typeface="Times New Roman Bold Italic" panose="02020603050405020304" charset="0"/>
            </a:endParaRPr>
          </a:p>
          <a:p>
            <a:r>
              <a:rPr lang="en-US" altLang="zh-CN">
                <a:latin typeface="Times New Roman Regular" panose="02020603050405020304" charset="0"/>
                <a:ea typeface="宋体" charset="0"/>
                <a:cs typeface="Times New Roman Regular" panose="02020603050405020304" charset="0"/>
              </a:rPr>
              <a:t>C2F</a:t>
            </a:r>
            <a:r>
              <a:rPr lang="zh-CN" altLang="en-US">
                <a:latin typeface="Times New Roman Regular" panose="02020603050405020304" charset="0"/>
                <a:ea typeface="宋体" charset="0"/>
                <a:cs typeface="Times New Roman Regular" panose="02020603050405020304" charset="0"/>
              </a:rPr>
              <a:t>采用“一对多的</a:t>
            </a:r>
            <a:r>
              <a:rPr lang="en-US" altLang="zh-CN">
                <a:latin typeface="Times New Roman Regular" panose="02020603050405020304" charset="0"/>
                <a:ea typeface="宋体" charset="0"/>
                <a:cs typeface="Times New Roman Regular" panose="02020603050405020304" charset="0"/>
              </a:rPr>
              <a:t>M</a:t>
            </a:r>
            <a:r>
              <a:rPr lang="en-US" altLang="zh-CN" baseline="-25000">
                <a:latin typeface="Times New Roman Regular" panose="02020603050405020304" charset="0"/>
                <a:ea typeface="宋体" charset="0"/>
                <a:cs typeface="Times New Roman Regular" panose="02020603050405020304" charset="0"/>
              </a:rPr>
              <a:t>i</a:t>
            </a:r>
            <a:r>
              <a:rPr lang="zh-CN" altLang="en-US">
                <a:latin typeface="Times New Roman Regular" panose="02020603050405020304" charset="0"/>
                <a:ea typeface="宋体" charset="0"/>
                <a:cs typeface="Times New Roman Regular" panose="02020603050405020304" charset="0"/>
              </a:rPr>
              <a:t>标签”分配策略，根据该块</a:t>
            </a:r>
            <a:r>
              <a:rPr lang="en-US" altLang="zh-CN">
                <a:latin typeface="Times New Roman Regular" panose="02020603050405020304" charset="0"/>
                <a:ea typeface="宋体" charset="0"/>
                <a:cs typeface="Times New Roman Regular" panose="02020603050405020304" charset="0"/>
              </a:rPr>
              <a:t>classification</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regression</a:t>
            </a:r>
            <a:r>
              <a:rPr lang="zh-CN" altLang="en-US">
                <a:latin typeface="Times New Roman Regular" panose="02020603050405020304" charset="0"/>
                <a:ea typeface="宋体" charset="0"/>
                <a:cs typeface="Times New Roman Regular" panose="02020603050405020304" charset="0"/>
              </a:rPr>
              <a:t>分支预测质量平均分配一个GT实例的M</a:t>
            </a:r>
            <a:r>
              <a:rPr lang="zh-CN" altLang="en-US" baseline="-25000">
                <a:latin typeface="Times New Roman Regular" panose="02020603050405020304" charset="0"/>
                <a:ea typeface="宋体" charset="0"/>
                <a:cs typeface="Times New Roman Regular" panose="02020603050405020304" charset="0"/>
              </a:rPr>
              <a:t>i</a:t>
            </a:r>
            <a:r>
              <a:rPr lang="zh-CN" altLang="en-US">
                <a:latin typeface="Times New Roman Regular" panose="02020603050405020304" charset="0"/>
                <a:ea typeface="宋体" charset="0"/>
                <a:cs typeface="Times New Roman Regular" panose="02020603050405020304" charset="0"/>
              </a:rPr>
              <a:t>正样本，</a:t>
            </a:r>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第i个分类块可以优化</a:t>
            </a:r>
            <a:r>
              <a:rPr lang="zh-CN" altLang="en-US">
                <a:latin typeface="Times New Roman Regular" panose="02020603050405020304" charset="0"/>
                <a:ea typeface="宋体" charset="0"/>
                <a:cs typeface="Times New Roman Regular" panose="02020603050405020304" charset="0"/>
              </a:rPr>
              <a:t>为：</a:t>
            </a:r>
            <a:endParaRPr lang="zh-CN" altLang="en-US">
              <a:latin typeface="Times New Roman Regular" panose="02020603050405020304" charset="0"/>
              <a:ea typeface="宋体" charset="0"/>
              <a:cs typeface="Times New Roman Regular" panose="02020603050405020304" charset="0"/>
            </a:endParaRPr>
          </a:p>
        </p:txBody>
      </p:sp>
      <p:pic>
        <p:nvPicPr>
          <p:cNvPr id="7" name="334E55B0-647D-440b-865C-3EC943EB4CBC-5" descr="wpsoffice"/>
          <p:cNvPicPr>
            <a:picLocks noChangeAspect="1"/>
          </p:cNvPicPr>
          <p:nvPr/>
        </p:nvPicPr>
        <p:blipFill>
          <a:blip r:embed="rId2"/>
          <a:stretch>
            <a:fillRect/>
          </a:stretch>
        </p:blipFill>
        <p:spPr>
          <a:xfrm>
            <a:off x="7743190" y="2730500"/>
            <a:ext cx="3244215" cy="610235"/>
          </a:xfrm>
          <a:prstGeom prst="rect">
            <a:avLst/>
          </a:prstGeom>
        </p:spPr>
      </p:pic>
      <p:sp>
        <p:nvSpPr>
          <p:cNvPr id="8" name="文本框 7"/>
          <p:cNvSpPr txBox="1"/>
          <p:nvPr/>
        </p:nvSpPr>
        <p:spPr>
          <a:xfrm>
            <a:off x="7639685" y="3592830"/>
            <a:ext cx="3951605" cy="1476375"/>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随着特征通过n个分类块，且标签分配越来越严格，网络可以逐步找到一个满足训练目标的分类边界，即一对一分类。</a:t>
            </a:r>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C2F模块的整体损失函数:</a:t>
            </a:r>
            <a:endParaRPr lang="zh-CN" altLang="en-US">
              <a:latin typeface="Times New Roman Regular" panose="02020603050405020304" charset="0"/>
              <a:ea typeface="宋体" charset="0"/>
              <a:cs typeface="Times New Roman Regular" panose="02020603050405020304" charset="0"/>
            </a:endParaRPr>
          </a:p>
        </p:txBody>
      </p:sp>
      <p:pic>
        <p:nvPicPr>
          <p:cNvPr id="9" name="334E55B0-647D-440b-865C-3EC943EB4CBC-6" descr="wpsoffice"/>
          <p:cNvPicPr>
            <a:picLocks noChangeAspect="1"/>
          </p:cNvPicPr>
          <p:nvPr/>
        </p:nvPicPr>
        <p:blipFill>
          <a:blip r:embed="rId3"/>
          <a:stretch>
            <a:fillRect/>
          </a:stretch>
        </p:blipFill>
        <p:spPr>
          <a:xfrm>
            <a:off x="10314940" y="4627880"/>
            <a:ext cx="1094740" cy="520065"/>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kern="0" dirty="0">
                <a:solidFill>
                  <a:schemeClr val="tx1"/>
                </a:solidFill>
                <a:latin typeface="Times New Roman Regular" panose="02020603050405020304" charset="0"/>
                <a:ea typeface="黑体" panose="02010609060101010101" charset="-122"/>
                <a:cs typeface="Times New Roman Regular" panose="02020603050405020304" charset="0"/>
                <a:sym typeface="+mn-ea"/>
              </a:rPr>
              <a:t>Method</a:t>
            </a:r>
            <a:endParaRPr lang="en-US" altLang="zh-CN" b="0" kern="0" dirty="0">
              <a:solidFill>
                <a:schemeClr val="tx1"/>
              </a:solidFill>
              <a:latin typeface="Times New Roman Regular" panose="02020603050405020304" charset="0"/>
              <a:ea typeface="黑体" panose="02010609060101010101" charset="-122"/>
              <a:cs typeface="Times New Roman Regular" panose="02020603050405020304" charset="0"/>
              <a:sym typeface="+mn-ea"/>
            </a:endParaRPr>
          </a:p>
        </p:txBody>
      </p:sp>
      <p:sp>
        <p:nvSpPr>
          <p:cNvPr id="4" name="文本框 3"/>
          <p:cNvSpPr txBox="1"/>
          <p:nvPr/>
        </p:nvSpPr>
        <p:spPr>
          <a:xfrm>
            <a:off x="642620" y="5717540"/>
            <a:ext cx="4621530" cy="922020"/>
          </a:xfrm>
          <a:prstGeom prst="rect">
            <a:avLst/>
          </a:prstGeom>
          <a:noFill/>
        </p:spPr>
        <p:txBody>
          <a:bodyPr wrap="none" rtlCol="0">
            <a:spAutoFit/>
          </a:bodyPr>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a</a:t>
            </a:r>
            <a:r>
              <a:rPr lang="zh-CN" altLang="en-US">
                <a:latin typeface="Times New Roman Regular" panose="02020603050405020304" charset="0"/>
                <a:ea typeface="楷体" charset="0"/>
                <a:cs typeface="Times New Roman Regular" panose="02020603050405020304" charset="0"/>
              </a:rPr>
              <a:t>：不同设置下的检测示例</a:t>
            </a:r>
            <a:endParaRPr lang="zh-CN" altLang="en-US">
              <a:latin typeface="Times New Roman Regular" panose="02020603050405020304" charset="0"/>
              <a:ea typeface="楷体" charset="0"/>
              <a:cs typeface="Times New Roman Regular" panose="02020603050405020304" charset="0"/>
            </a:endParaRPr>
          </a:p>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b</a:t>
            </a:r>
            <a:r>
              <a:rPr lang="zh-CN" altLang="en-US">
                <a:latin typeface="Times New Roman Regular" panose="02020603050405020304" charset="0"/>
                <a:ea typeface="楷体" charset="0"/>
                <a:cs typeface="Times New Roman Regular" panose="02020603050405020304" charset="0"/>
              </a:rPr>
              <a:t>：完整提案网络</a:t>
            </a:r>
            <a:r>
              <a:rPr lang="en-US" altLang="zh-CN">
                <a:latin typeface="Times New Roman Regular" panose="02020603050405020304" charset="0"/>
                <a:ea typeface="楷体" charset="0"/>
                <a:cs typeface="Times New Roman Regular" panose="02020603050405020304" charset="0"/>
              </a:rPr>
              <a:t>(</a:t>
            </a:r>
            <a:r>
              <a:rPr lang="zh-CN" altLang="en-US">
                <a:latin typeface="Times New Roman Regular" panose="02020603050405020304" charset="0"/>
                <a:ea typeface="楷体" charset="0"/>
                <a:cs typeface="Times New Roman Regular" panose="02020603050405020304" charset="0"/>
              </a:rPr>
              <a:t>CPN</a:t>
            </a:r>
            <a:r>
              <a:rPr lang="en-US" altLang="zh-CN">
                <a:latin typeface="Times New Roman Regular" panose="02020603050405020304" charset="0"/>
                <a:ea typeface="楷体" charset="0"/>
                <a:cs typeface="Times New Roman Regular" panose="02020603050405020304" charset="0"/>
              </a:rPr>
              <a:t>)</a:t>
            </a:r>
            <a:r>
              <a:rPr lang="zh-CN" altLang="en-US">
                <a:latin typeface="Times New Roman Regular" panose="02020603050405020304" charset="0"/>
                <a:ea typeface="楷体" charset="0"/>
                <a:cs typeface="Times New Roman Regular" panose="02020603050405020304" charset="0"/>
              </a:rPr>
              <a:t>的示意图</a:t>
            </a:r>
            <a:endParaRPr lang="zh-CN" altLang="en-US">
              <a:latin typeface="Times New Roman Regular" panose="02020603050405020304" charset="0"/>
              <a:ea typeface="楷体" charset="0"/>
              <a:cs typeface="Times New Roman Regular" panose="02020603050405020304" charset="0"/>
            </a:endParaRPr>
          </a:p>
          <a:p>
            <a:pPr algn="l"/>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c</a:t>
            </a:r>
            <a:r>
              <a:rPr lang="zh-CN" altLang="en-US">
                <a:latin typeface="Times New Roman Regular" panose="02020603050405020304" charset="0"/>
                <a:ea typeface="楷体" charset="0"/>
                <a:cs typeface="Times New Roman Regular" panose="02020603050405020304" charset="0"/>
              </a:rPr>
              <a:t>：CPN 中多尺度特征增强 (MSFE) 的架构</a:t>
            </a:r>
            <a:endParaRPr lang="zh-CN" altLang="en-US">
              <a:latin typeface="Times New Roman Regular" panose="02020603050405020304" charset="0"/>
              <a:ea typeface="楷体" charset="0"/>
              <a:cs typeface="Times New Roman Regular" panose="02020603050405020304" charset="0"/>
            </a:endParaRPr>
          </a:p>
        </p:txBody>
      </p:sp>
      <p:sp>
        <p:nvSpPr>
          <p:cNvPr id="6" name="文本框 5"/>
          <p:cNvSpPr txBox="1"/>
          <p:nvPr/>
        </p:nvSpPr>
        <p:spPr>
          <a:xfrm>
            <a:off x="4828540" y="588010"/>
            <a:ext cx="7080250" cy="5077460"/>
          </a:xfrm>
          <a:prstGeom prst="rect">
            <a:avLst/>
          </a:prstGeom>
          <a:noFill/>
        </p:spPr>
        <p:txBody>
          <a:bodyPr wrap="square" rtlCol="0">
            <a:spAutoFit/>
          </a:bodyPr>
          <a:p>
            <a:pPr algn="l"/>
            <a:r>
              <a:rPr lang="en-US" altLang="zh-CN" b="1">
                <a:latin typeface="Times New Roman Bold Italic" panose="02020603050405020304" charset="0"/>
                <a:ea typeface="宋体" charset="0"/>
                <a:cs typeface="Times New Roman Bold Italic" panose="02020603050405020304" charset="0"/>
              </a:rPr>
              <a:t>Completed Proposal Network(CPN) </a:t>
            </a:r>
            <a:r>
              <a:rPr lang="zh-CN" altLang="en-US" b="1">
                <a:latin typeface="Times New Roman Bold Italic" panose="02020603050405020304" charset="0"/>
                <a:ea typeface="宋体" charset="0"/>
                <a:cs typeface="Times New Roman Bold Italic" panose="02020603050405020304" charset="0"/>
              </a:rPr>
              <a:t>完整候选网络</a:t>
            </a:r>
            <a:endParaRPr lang="zh-CN" altLang="en-US" b="1">
              <a:latin typeface="Times New Roman Bold Italic" panose="02020603050405020304" charset="0"/>
              <a:ea typeface="宋体" charset="0"/>
              <a:cs typeface="Times New Roman Bold Italic"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该模型对微小且被遮挡的困难实例的表示能力较差。在一对一的标签分配方式下，由于正样本较少，该问题会进一步恶化。</a:t>
            </a:r>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如图</a:t>
            </a:r>
            <a:r>
              <a:rPr lang="en-US" altLang="zh-CN">
                <a:latin typeface="Times New Roman Regular" panose="02020603050405020304" charset="0"/>
                <a:ea typeface="宋体" charset="0"/>
                <a:cs typeface="Times New Roman Regular" panose="02020603050405020304" charset="0"/>
              </a:rPr>
              <a:t>a</a:t>
            </a:r>
            <a:r>
              <a:rPr lang="zh-CN" altLang="en-US">
                <a:latin typeface="Times New Roman Regular" panose="02020603050405020304" charset="0"/>
                <a:ea typeface="宋体" charset="0"/>
                <a:cs typeface="Times New Roman Regular" panose="02020603050405020304" charset="0"/>
              </a:rPr>
              <a:t>所示，最左边的难样本比右边的容易样本的置信度分数低得多(低于0.1)</a:t>
            </a:r>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zh-CN" altLang="en-US">
                <a:latin typeface="Times New Roman Regular" panose="02020603050405020304" charset="0"/>
                <a:ea typeface="宋体" charset="0"/>
                <a:cs typeface="Times New Roman Regular" panose="02020603050405020304" charset="0"/>
              </a:rPr>
              <a:t>CPN同时将分类分支和回归分支的特征作为输入。分类特征(</a:t>
            </a:r>
            <a:r>
              <a:rPr lang="zh-CN" altLang="en-US" i="1">
                <a:latin typeface="Times New Roman Italic" panose="02020603050405020304" charset="0"/>
                <a:ea typeface="宋体" charset="0"/>
                <a:cs typeface="Times New Roman Italic" panose="02020603050405020304" charset="0"/>
              </a:rPr>
              <a:t>f</a:t>
            </a:r>
            <a:r>
              <a:rPr lang="zh-CN" altLang="en-US" i="1" baseline="-25000">
                <a:latin typeface="Times New Roman Italic" panose="02020603050405020304" charset="0"/>
                <a:ea typeface="宋体" charset="0"/>
                <a:cs typeface="Times New Roman Italic" panose="02020603050405020304" charset="0"/>
              </a:rPr>
              <a:t>cls</a:t>
            </a:r>
            <a:r>
              <a:rPr lang="zh-CN" altLang="en-US">
                <a:latin typeface="Times New Roman Regular" panose="02020603050405020304" charset="0"/>
                <a:ea typeface="宋体" charset="0"/>
                <a:cs typeface="Times New Roman Regular" panose="02020603050405020304" charset="0"/>
              </a:rPr>
              <a:t>)侧重于行人中区分性强的部分，回归特征(</a:t>
            </a:r>
            <a:r>
              <a:rPr lang="zh-CN" altLang="en-US" i="1">
                <a:latin typeface="Times New Roman Italic" panose="02020603050405020304" charset="0"/>
                <a:ea typeface="宋体" charset="0"/>
                <a:cs typeface="Times New Roman Italic" panose="02020603050405020304" charset="0"/>
              </a:rPr>
              <a:t>f</a:t>
            </a:r>
            <a:r>
              <a:rPr lang="zh-CN" altLang="en-US" i="1" baseline="-25000">
                <a:latin typeface="Times New Roman Italic" panose="02020603050405020304" charset="0"/>
                <a:ea typeface="宋体" charset="0"/>
                <a:cs typeface="Times New Roman Italic" panose="02020603050405020304" charset="0"/>
              </a:rPr>
              <a:t>reg</a:t>
            </a:r>
            <a:r>
              <a:rPr lang="zh-CN" altLang="en-US">
                <a:latin typeface="Times New Roman Regular" panose="02020603050405020304" charset="0"/>
                <a:ea typeface="宋体" charset="0"/>
                <a:cs typeface="Times New Roman Regular" panose="02020603050405020304" charset="0"/>
              </a:rPr>
              <a:t>)侧重于行人边界的整体定位。</a:t>
            </a:r>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endParaRPr lang="zh-CN" altLang="en-US">
              <a:latin typeface="Times New Roman Regular" panose="02020603050405020304" charset="0"/>
              <a:ea typeface="宋体" charset="0"/>
              <a:cs typeface="Times New Roman Regular" panose="02020603050405020304" charset="0"/>
            </a:endParaRPr>
          </a:p>
          <a:p>
            <a:pPr algn="l"/>
            <a:r>
              <a:rPr lang="en-US" altLang="zh-CN">
                <a:latin typeface="Times New Roman Regular" panose="02020603050405020304" charset="0"/>
                <a:ea typeface="宋体" charset="0"/>
                <a:cs typeface="Times New Roman Regular" panose="02020603050405020304" charset="0"/>
              </a:rPr>
              <a:t>CPN</a:t>
            </a:r>
            <a:r>
              <a:rPr lang="zh-CN" altLang="en-US">
                <a:latin typeface="Times New Roman Regular" panose="02020603050405020304" charset="0"/>
                <a:ea typeface="宋体" charset="0"/>
                <a:cs typeface="Times New Roman Regular" panose="02020603050405020304" charset="0"/>
              </a:rPr>
              <a:t>流水线一共包含三个流：</a:t>
            </a:r>
            <a:r>
              <a:rPr lang="en-US" altLang="zh-CN">
                <a:latin typeface="Times New Roman Regular" panose="02020603050405020304" charset="0"/>
                <a:ea typeface="宋体" charset="0"/>
                <a:cs typeface="Times New Roman Regular" panose="02020603050405020304" charset="0"/>
              </a:rPr>
              <a:t>F1</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F2</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F3</a:t>
            </a:r>
            <a:endParaRPr lang="en-US" altLang="zh-CN">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F1</a:t>
            </a:r>
            <a:r>
              <a:rPr lang="zh-CN" altLang="en-US">
                <a:latin typeface="Times New Roman Regular" panose="02020603050405020304" charset="0"/>
                <a:ea typeface="宋体" charset="0"/>
                <a:cs typeface="Times New Roman Regular" panose="02020603050405020304" charset="0"/>
              </a:rPr>
              <a:t>：不包含任何</a:t>
            </a:r>
            <a:r>
              <a:rPr lang="zh-CN" altLang="en-US">
                <a:latin typeface="Times New Roman Regular" panose="02020603050405020304" charset="0"/>
                <a:ea typeface="宋体" charset="0"/>
                <a:cs typeface="Times New Roman Regular" panose="02020603050405020304" charset="0"/>
              </a:rPr>
              <a:t>操作，确保所有提案都有机会参与端到端的优化过程，从而避免过拟合。</a:t>
            </a:r>
            <a:endParaRPr lang="zh-CN" altLang="en-US">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F2</a:t>
            </a:r>
            <a:r>
              <a:rPr lang="zh-CN" altLang="en-US">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增加多尺度特征增强模块</a:t>
            </a:r>
            <a:r>
              <a:rPr lang="en-US" altLang="zh-CN">
                <a:latin typeface="Times New Roman Regular" panose="02020603050405020304" charset="0"/>
                <a:ea typeface="宋体" charset="0"/>
                <a:cs typeface="Times New Roman Regular" panose="02020603050405020304" charset="0"/>
              </a:rPr>
              <a:t>MSFE</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召回更多的困难实例</a:t>
            </a:r>
            <a:endParaRPr lang="en-US" altLang="zh-CN">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indent="-285750" algn="l">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F3</a:t>
            </a:r>
            <a:r>
              <a:rPr lang="zh-CN" altLang="en-US">
                <a:latin typeface="Times New Roman Regular" panose="02020603050405020304" charset="0"/>
                <a:ea typeface="宋体" charset="0"/>
                <a:cs typeface="Times New Roman Regular" panose="02020603050405020304" charset="0"/>
              </a:rPr>
              <a:t>：捕获硬样本，并对其进行额外的增强</a:t>
            </a:r>
            <a:endParaRPr lang="zh-CN" altLang="en-US">
              <a:latin typeface="Times New Roman Regular" panose="02020603050405020304" charset="0"/>
              <a:ea typeface="宋体" charset="0"/>
              <a:cs typeface="Times New Roman Regular" panose="02020603050405020304" charset="0"/>
            </a:endParaRPr>
          </a:p>
        </p:txBody>
      </p:sp>
      <p:pic>
        <p:nvPicPr>
          <p:cNvPr id="5" name="334E55B0-647D-440b-865C-3EC943EB4CBC-7" descr="wpsoffice"/>
          <p:cNvPicPr>
            <a:picLocks noChangeAspect="1"/>
          </p:cNvPicPr>
          <p:nvPr/>
        </p:nvPicPr>
        <p:blipFill>
          <a:blip r:embed="rId1"/>
          <a:stretch>
            <a:fillRect/>
          </a:stretch>
        </p:blipFill>
        <p:spPr>
          <a:xfrm>
            <a:off x="7701915" y="4512310"/>
            <a:ext cx="1513205" cy="210185"/>
          </a:xfrm>
          <a:prstGeom prst="rect">
            <a:avLst/>
          </a:prstGeom>
        </p:spPr>
      </p:pic>
      <p:pic>
        <p:nvPicPr>
          <p:cNvPr id="7" name="334E55B0-647D-440b-865C-3EC943EB4CBC-8" descr="wpsoffice"/>
          <p:cNvPicPr>
            <a:picLocks noChangeAspect="1"/>
          </p:cNvPicPr>
          <p:nvPr/>
        </p:nvPicPr>
        <p:blipFill>
          <a:blip r:embed="rId2"/>
          <a:stretch>
            <a:fillRect/>
          </a:stretch>
        </p:blipFill>
        <p:spPr>
          <a:xfrm>
            <a:off x="6797675" y="5048250"/>
            <a:ext cx="2957195" cy="215900"/>
          </a:xfrm>
          <a:prstGeom prst="rect">
            <a:avLst/>
          </a:prstGeom>
        </p:spPr>
      </p:pic>
      <p:pic>
        <p:nvPicPr>
          <p:cNvPr id="8" name="334E55B0-647D-440b-865C-3EC943EB4CBC-9" descr="wpsoffice"/>
          <p:cNvPicPr>
            <a:picLocks noChangeAspect="1"/>
          </p:cNvPicPr>
          <p:nvPr/>
        </p:nvPicPr>
        <p:blipFill>
          <a:blip r:embed="rId3"/>
          <a:stretch>
            <a:fillRect/>
          </a:stretch>
        </p:blipFill>
        <p:spPr>
          <a:xfrm>
            <a:off x="6200140" y="5589905"/>
            <a:ext cx="4152900" cy="229235"/>
          </a:xfrm>
          <a:prstGeom prst="rect">
            <a:avLst/>
          </a:prstGeom>
        </p:spPr>
      </p:pic>
      <p:pic>
        <p:nvPicPr>
          <p:cNvPr id="3" name="图片 2"/>
          <p:cNvPicPr>
            <a:picLocks noChangeAspect="1"/>
          </p:cNvPicPr>
          <p:nvPr/>
        </p:nvPicPr>
        <p:blipFill>
          <a:blip r:embed="rId4"/>
          <a:stretch>
            <a:fillRect/>
          </a:stretch>
        </p:blipFill>
        <p:spPr>
          <a:xfrm>
            <a:off x="642620" y="616585"/>
            <a:ext cx="3832225" cy="5048885"/>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527050" y="643890"/>
            <a:ext cx="1232535" cy="398780"/>
          </a:xfrm>
          <a:prstGeom prst="rect">
            <a:avLst/>
          </a:prstGeom>
          <a:noFill/>
        </p:spPr>
        <p:txBody>
          <a:bodyPr wrap="none" rtlCol="0">
            <a:spAutoFit/>
          </a:bodyPr>
          <a:p>
            <a:pPr marL="285750" indent="-285750">
              <a:buFont typeface="Arial" panose="020B0604020202090204" pitchFamily="34" charset="0"/>
              <a:buChar char="•"/>
            </a:pPr>
            <a:r>
              <a:rPr lang="zh-CN" altLang="en-US" sz="2000" b="1">
                <a:latin typeface="楷体" charset="0"/>
                <a:ea typeface="楷体" charset="0"/>
              </a:rPr>
              <a:t>数据集</a:t>
            </a:r>
            <a:endParaRPr lang="zh-CN" altLang="en-US" sz="2000" b="1">
              <a:latin typeface="楷体" charset="0"/>
              <a:ea typeface="楷体" charset="0"/>
            </a:endParaRPr>
          </a:p>
        </p:txBody>
      </p:sp>
      <p:sp>
        <p:nvSpPr>
          <p:cNvPr id="4" name="文本框 3"/>
          <p:cNvSpPr txBox="1"/>
          <p:nvPr/>
        </p:nvSpPr>
        <p:spPr>
          <a:xfrm>
            <a:off x="1785620" y="643890"/>
            <a:ext cx="10242550" cy="2306955"/>
          </a:xfrm>
          <a:prstGeom prst="rect">
            <a:avLst/>
          </a:prstGeom>
          <a:noFill/>
        </p:spPr>
        <p:txBody>
          <a:bodyPr wrap="square" rtlCol="0">
            <a:spAutoFit/>
          </a:bodyPr>
          <a:p>
            <a:pPr marL="342900" indent="-342900" algn="l">
              <a:buAutoNum type="arabicPeriod"/>
            </a:pPr>
            <a:r>
              <a:rPr lang="en-US" altLang="zh-CN" b="1">
                <a:latin typeface="Times New Roman Bold" panose="02020603050405020304" charset="0"/>
                <a:ea typeface="宋体" charset="0"/>
                <a:cs typeface="Times New Roman Bold" panose="02020603050405020304" charset="0"/>
              </a:rPr>
              <a:t>CrowdHuman</a:t>
            </a:r>
            <a:r>
              <a:rPr lang="zh-CN" altLang="en-US">
                <a:latin typeface="Times New Roman Regular" panose="02020603050405020304" charset="0"/>
                <a:ea typeface="宋体" charset="0"/>
                <a:cs typeface="Times New Roman Regular" panose="02020603050405020304" charset="0"/>
              </a:rPr>
              <a:t>：旷视在</a:t>
            </a:r>
            <a:r>
              <a:rPr lang="en-US" altLang="zh-CN">
                <a:latin typeface="Times New Roman Regular" panose="02020603050405020304" charset="0"/>
                <a:ea typeface="宋体" charset="0"/>
                <a:cs typeface="Times New Roman Regular" panose="02020603050405020304" charset="0"/>
              </a:rPr>
              <a:t>2018</a:t>
            </a:r>
            <a:r>
              <a:rPr lang="zh-CN" altLang="en-US">
                <a:latin typeface="Times New Roman Regular" panose="02020603050405020304" charset="0"/>
                <a:ea typeface="宋体" charset="0"/>
                <a:cs typeface="Times New Roman Regular" panose="02020603050405020304" charset="0"/>
              </a:rPr>
              <a:t>年发布的数据集，其中</a:t>
            </a:r>
            <a:r>
              <a:rPr lang="zh-CN" altLang="en-US">
                <a:latin typeface="Times New Roman Regular" panose="02020603050405020304" charset="0"/>
                <a:ea typeface="宋体" charset="0"/>
                <a:cs typeface="Times New Roman Regular" panose="02020603050405020304" charset="0"/>
              </a:rPr>
              <a:t>包含训练集15000张，测试集5000张，验证集4370张。训练集和验证集中共有 470K 个实例，约每张图片包含23个人，同时存在各种各样的遮挡。每个人类实例都用头部边界框（</a:t>
            </a:r>
            <a:r>
              <a:rPr lang="en-US" altLang="zh-CN">
                <a:latin typeface="Times New Roman Regular" panose="02020603050405020304" charset="0"/>
                <a:ea typeface="宋体" charset="0"/>
                <a:cs typeface="Times New Roman Regular" panose="02020603050405020304" charset="0"/>
              </a:rPr>
              <a:t>Head BBox</a:t>
            </a:r>
            <a:r>
              <a:rPr lang="zh-CN" altLang="en-US">
                <a:latin typeface="Times New Roman Regular" panose="02020603050405020304" charset="0"/>
                <a:ea typeface="宋体" charset="0"/>
                <a:cs typeface="Times New Roman Regular" panose="02020603050405020304" charset="0"/>
              </a:rPr>
              <a:t>）、人类可见区域边界框（</a:t>
            </a:r>
            <a:r>
              <a:rPr lang="en-US" altLang="zh-CN">
                <a:latin typeface="Times New Roman Regular" panose="02020603050405020304" charset="0"/>
                <a:ea typeface="宋体" charset="0"/>
                <a:cs typeface="Times New Roman Regular" panose="02020603050405020304" charset="0"/>
              </a:rPr>
              <a:t>Visible BBox</a:t>
            </a:r>
            <a:r>
              <a:rPr lang="zh-CN" altLang="en-US">
                <a:latin typeface="Times New Roman Regular" panose="02020603050405020304" charset="0"/>
                <a:ea typeface="宋体" charset="0"/>
                <a:cs typeface="Times New Roman Regular" panose="02020603050405020304" charset="0"/>
              </a:rPr>
              <a:t>）和人体全身边界框（</a:t>
            </a:r>
            <a:r>
              <a:rPr lang="en-US" altLang="zh-CN">
                <a:latin typeface="Times New Roman Regular" panose="02020603050405020304" charset="0"/>
                <a:ea typeface="宋体" charset="0"/>
                <a:cs typeface="Times New Roman Regular" panose="02020603050405020304" charset="0"/>
              </a:rPr>
              <a:t>Full BBox</a:t>
            </a:r>
            <a:r>
              <a:rPr lang="zh-CN" altLang="en-US">
                <a:latin typeface="Times New Roman Regular" panose="02020603050405020304" charset="0"/>
                <a:ea typeface="宋体" charset="0"/>
                <a:cs typeface="Times New Roman Regular" panose="02020603050405020304" charset="0"/>
              </a:rPr>
              <a:t>）注释。</a:t>
            </a:r>
            <a:endParaRPr lang="zh-CN" altLang="en-US">
              <a:latin typeface="Times New Roman Regular" panose="02020603050405020304" charset="0"/>
              <a:ea typeface="宋体" charset="0"/>
              <a:cs typeface="Times New Roman Regular" panose="02020603050405020304" charset="0"/>
            </a:endParaRPr>
          </a:p>
          <a:p>
            <a:pPr marL="342900" indent="-342900" algn="l">
              <a:buAutoNum type="arabicPeriod"/>
            </a:pPr>
            <a:r>
              <a:rPr lang="en-US" altLang="zh-CN" b="1">
                <a:latin typeface="Times New Roman Bold" panose="02020603050405020304" charset="0"/>
                <a:ea typeface="宋体" charset="0"/>
                <a:cs typeface="Times New Roman Bold" panose="02020603050405020304" charset="0"/>
              </a:rPr>
              <a:t>TJU-Ped</a:t>
            </a:r>
            <a:r>
              <a:rPr lang="zh-CN" altLang="en-US">
                <a:latin typeface="Times New Roman Regular" panose="02020603050405020304" charset="0"/>
                <a:ea typeface="宋体" charset="0"/>
                <a:cs typeface="Times New Roman Regular" panose="02020603050405020304" charset="0"/>
              </a:rPr>
              <a:t>：最近发布的一个多样化的高分辨率数据集，包括两个集合，即TJU-Ped-campus(55,088张图像，329,623个实例)和TJU-Ped-traffic(20,338张图像，43,618个实例)。</a:t>
            </a:r>
            <a:endParaRPr lang="zh-CN" altLang="en-US">
              <a:latin typeface="Times New Roman Regular" panose="02020603050405020304" charset="0"/>
              <a:ea typeface="宋体" charset="0"/>
              <a:cs typeface="Times New Roman Regular" panose="02020603050405020304" charset="0"/>
            </a:endParaRPr>
          </a:p>
          <a:p>
            <a:pPr marL="342900" indent="-342900" algn="l">
              <a:buAutoNum type="arabicPeriod"/>
            </a:pPr>
            <a:r>
              <a:rPr lang="zh-CN" altLang="en-US" b="1">
                <a:latin typeface="Times New Roman Bold" panose="02020603050405020304" charset="0"/>
                <a:ea typeface="宋体" charset="0"/>
                <a:cs typeface="Times New Roman Bold" panose="02020603050405020304" charset="0"/>
              </a:rPr>
              <a:t>Caltech</a:t>
            </a:r>
            <a:r>
              <a:rPr lang="en-US" altLang="zh-CN" b="1">
                <a:latin typeface="Times New Roman Bold" panose="02020603050405020304" charset="0"/>
                <a:ea typeface="宋体" charset="0"/>
                <a:cs typeface="Times New Roman Bold" panose="02020603050405020304" charset="0"/>
              </a:rPr>
              <a:t> Pedestrians</a:t>
            </a:r>
            <a:r>
              <a:rPr lang="zh-CN" altLang="en-US">
                <a:latin typeface="Times New Roman Regular" panose="02020603050405020304" charset="0"/>
                <a:ea typeface="宋体" charset="0"/>
                <a:cs typeface="Times New Roman Regular" panose="02020603050405020304" charset="0"/>
              </a:rPr>
              <a:t>：加州理工学院提出的Caltech行人</a:t>
            </a:r>
            <a:r>
              <a:rPr lang="zh-CN" altLang="en-US">
                <a:latin typeface="Times New Roman Regular" panose="02020603050405020304" charset="0"/>
                <a:ea typeface="宋体" charset="0"/>
                <a:cs typeface="Times New Roman Regular" panose="02020603050405020304" charset="0"/>
              </a:rPr>
              <a:t>检测数据集，其中包含训练集</a:t>
            </a:r>
            <a:r>
              <a:rPr lang="zh-CN" altLang="en-US">
                <a:latin typeface="Times New Roman Regular" panose="02020603050405020304" charset="0"/>
                <a:ea typeface="宋体" charset="0"/>
                <a:cs typeface="Times New Roman Regular" panose="02020603050405020304" charset="0"/>
              </a:rPr>
              <a:t>图片18569张，验证集4366张。</a:t>
            </a:r>
            <a:endParaRPr lang="zh-CN" altLang="en-US">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527050" y="2950845"/>
            <a:ext cx="1487170" cy="398780"/>
          </a:xfrm>
          <a:prstGeom prst="rect">
            <a:avLst/>
          </a:prstGeom>
          <a:noFill/>
        </p:spPr>
        <p:txBody>
          <a:bodyPr wrap="none" rtlCol="0">
            <a:spAutoFit/>
          </a:bodyPr>
          <a:p>
            <a:pPr marL="285750" indent="-285750">
              <a:buFont typeface="Arial" panose="020B0604020202090204" pitchFamily="34" charset="0"/>
              <a:buChar char="•"/>
            </a:pPr>
            <a:r>
              <a:rPr lang="zh-CN" altLang="en-US" sz="2000" b="1">
                <a:latin typeface="楷体" charset="0"/>
                <a:ea typeface="楷体" charset="0"/>
              </a:rPr>
              <a:t>评估</a:t>
            </a:r>
            <a:r>
              <a:rPr lang="zh-CN" altLang="en-US" sz="2000" b="1">
                <a:latin typeface="楷体" charset="0"/>
                <a:ea typeface="楷体" charset="0"/>
              </a:rPr>
              <a:t>设置</a:t>
            </a:r>
            <a:endParaRPr lang="zh-CN" altLang="en-US" sz="2000" b="1">
              <a:latin typeface="楷体" charset="0"/>
              <a:ea typeface="楷体" charset="0"/>
            </a:endParaRPr>
          </a:p>
        </p:txBody>
      </p:sp>
      <p:sp>
        <p:nvSpPr>
          <p:cNvPr id="6" name="文本框 5"/>
          <p:cNvSpPr txBox="1"/>
          <p:nvPr/>
        </p:nvSpPr>
        <p:spPr>
          <a:xfrm>
            <a:off x="527050" y="4700270"/>
            <a:ext cx="1487170" cy="398780"/>
          </a:xfrm>
          <a:prstGeom prst="rect">
            <a:avLst/>
          </a:prstGeom>
          <a:noFill/>
        </p:spPr>
        <p:txBody>
          <a:bodyPr wrap="none" rtlCol="0">
            <a:spAutoFit/>
          </a:bodyPr>
          <a:p>
            <a:pPr marL="285750" indent="-285750">
              <a:buFont typeface="Arial" panose="020B0604020202090204" pitchFamily="34" charset="0"/>
              <a:buChar char="•"/>
            </a:pPr>
            <a:r>
              <a:rPr lang="zh-CN" altLang="en-US" sz="2000" b="1">
                <a:latin typeface="楷体" charset="0"/>
                <a:ea typeface="楷体" charset="0"/>
              </a:rPr>
              <a:t>训练</a:t>
            </a:r>
            <a:r>
              <a:rPr lang="zh-CN" altLang="en-US" sz="2000" b="1">
                <a:latin typeface="楷体" charset="0"/>
                <a:ea typeface="楷体" charset="0"/>
              </a:rPr>
              <a:t>细节</a:t>
            </a:r>
            <a:endParaRPr lang="zh-CN" altLang="en-US" sz="2000" b="1">
              <a:latin typeface="楷体" charset="0"/>
              <a:ea typeface="楷体" charset="0"/>
            </a:endParaRPr>
          </a:p>
        </p:txBody>
      </p:sp>
      <p:sp>
        <p:nvSpPr>
          <p:cNvPr id="7" name="文本框 6"/>
          <p:cNvSpPr txBox="1"/>
          <p:nvPr/>
        </p:nvSpPr>
        <p:spPr>
          <a:xfrm>
            <a:off x="2014220" y="2981325"/>
            <a:ext cx="10013950" cy="1753235"/>
          </a:xfrm>
          <a:prstGeom prst="rect">
            <a:avLst/>
          </a:prstGeom>
          <a:noFill/>
        </p:spPr>
        <p:txBody>
          <a:bodyPr wrap="square" rtlCol="0">
            <a:spAutoFit/>
          </a:bodyPr>
          <a:p>
            <a:pPr marL="342900" indent="-342900" algn="l">
              <a:buAutoNum type="arabicPeriod"/>
            </a:pPr>
            <a:r>
              <a:rPr lang="en-US" altLang="zh-CN" b="1">
                <a:latin typeface="Times New Roman Bold" panose="02020603050405020304" charset="0"/>
                <a:ea typeface="宋体" charset="0"/>
                <a:cs typeface="Times New Roman Bold" panose="02020603050405020304" charset="0"/>
              </a:rPr>
              <a:t>mMR</a:t>
            </a:r>
            <a:r>
              <a:rPr lang="zh-CN" altLang="en-US">
                <a:latin typeface="Times New Roman Regular" panose="02020603050405020304" charset="0"/>
                <a:ea typeface="宋体" charset="0"/>
                <a:cs typeface="Times New Roman Regular" panose="02020603050405020304" charset="0"/>
              </a:rPr>
              <a:t>：它是每幅图像误报(False positive Per Image, FPPI)的对数平均缺失率，范围为[10−2100]。mMR越低越好。</a:t>
            </a:r>
            <a:endParaRPr lang="zh-CN" altLang="en-US">
              <a:latin typeface="Times New Roman Regular" panose="02020603050405020304" charset="0"/>
              <a:ea typeface="宋体" charset="0"/>
              <a:cs typeface="Times New Roman Regular" panose="02020603050405020304" charset="0"/>
            </a:endParaRPr>
          </a:p>
          <a:p>
            <a:pPr marL="342900" indent="-342900" algn="l">
              <a:buAutoNum type="arabicPeriod"/>
            </a:pPr>
            <a:r>
              <a:rPr lang="zh-CN" altLang="en-US">
                <a:latin typeface="Times New Roman Regular" panose="02020603050405020304" charset="0"/>
                <a:ea typeface="宋体" charset="0"/>
                <a:cs typeface="Times New Roman Regular" panose="02020603050405020304" charset="0"/>
              </a:rPr>
              <a:t>平均精度(AP)和召回率(Recall)作为参考。</a:t>
            </a:r>
            <a:endParaRPr lang="zh-CN" altLang="en-US">
              <a:latin typeface="Times New Roman Regular" panose="02020603050405020304" charset="0"/>
              <a:ea typeface="宋体" charset="0"/>
              <a:cs typeface="Times New Roman Regular" panose="02020603050405020304" charset="0"/>
            </a:endParaRPr>
          </a:p>
          <a:p>
            <a:pPr marL="342900" indent="-342900" algn="l">
              <a:buAutoNum type="arabicPeriod"/>
            </a:pPr>
            <a:r>
              <a:rPr lang="zh-CN" altLang="en-US" b="1">
                <a:latin typeface="Times New Roman Regular" panose="02020603050405020304" charset="0"/>
                <a:ea typeface="宋体" charset="0"/>
                <a:cs typeface="Times New Roman Regular" panose="02020603050405020304" charset="0"/>
              </a:rPr>
              <a:t>利用一些子集进行评价</a:t>
            </a:r>
            <a:r>
              <a:rPr lang="zh-CN" altLang="en-US">
                <a:latin typeface="Times New Roman Regular" panose="02020603050405020304" charset="0"/>
                <a:ea typeface="宋体" charset="0"/>
                <a:cs typeface="Times New Roman Regular" panose="02020603050405020304" charset="0"/>
              </a:rPr>
              <a:t>：即可见度为[0.65,1]的</a:t>
            </a:r>
            <a:r>
              <a:rPr lang="zh-CN" altLang="en-US" b="1">
                <a:latin typeface="Times New Roman Regular" panose="02020603050405020304" charset="0"/>
                <a:ea typeface="宋体" charset="0"/>
                <a:cs typeface="Times New Roman Regular" panose="02020603050405020304" charset="0"/>
              </a:rPr>
              <a:t>合理集(R)</a:t>
            </a:r>
            <a:r>
              <a:rPr lang="zh-CN" altLang="en-US">
                <a:latin typeface="Times New Roman Regular" panose="02020603050405020304" charset="0"/>
                <a:ea typeface="宋体" charset="0"/>
                <a:cs typeface="Times New Roman Regular" panose="02020603050405020304" charset="0"/>
              </a:rPr>
              <a:t>、高度为[50,75]、可见度为[0.65,1]的</a:t>
            </a:r>
            <a:r>
              <a:rPr lang="zh-CN" altLang="en-US" b="1">
                <a:latin typeface="Times New Roman Regular" panose="02020603050405020304" charset="0"/>
                <a:ea typeface="宋体" charset="0"/>
                <a:cs typeface="Times New Roman Regular" panose="02020603050405020304" charset="0"/>
              </a:rPr>
              <a:t>合理小集(RS)</a:t>
            </a:r>
            <a:r>
              <a:rPr lang="zh-CN" altLang="en-US">
                <a:latin typeface="Times New Roman Regular" panose="02020603050405020304" charset="0"/>
                <a:ea typeface="宋体" charset="0"/>
                <a:cs typeface="Times New Roman Regular" panose="02020603050405020304" charset="0"/>
              </a:rPr>
              <a:t>、可见度为[0.2,0.65]的</a:t>
            </a:r>
            <a:r>
              <a:rPr lang="zh-CN" altLang="en-US" b="1">
                <a:latin typeface="Times New Roman Regular" panose="02020603050405020304" charset="0"/>
                <a:ea typeface="宋体" charset="0"/>
                <a:cs typeface="Times New Roman Regular" panose="02020603050405020304" charset="0"/>
              </a:rPr>
              <a:t>合理重遮挡集(HO)</a:t>
            </a:r>
            <a:r>
              <a:rPr lang="zh-CN" altLang="en-US">
                <a:latin typeface="Times New Roman Regular" panose="02020603050405020304" charset="0"/>
                <a:ea typeface="宋体" charset="0"/>
                <a:cs typeface="Times New Roman Regular" panose="02020603050405020304" charset="0"/>
              </a:rPr>
              <a:t>、</a:t>
            </a:r>
            <a:r>
              <a:rPr lang="zh-CN" altLang="en-US" b="1">
                <a:latin typeface="Times New Roman Bold" panose="02020603050405020304" charset="0"/>
                <a:ea typeface="宋体" charset="0"/>
                <a:cs typeface="Times New Roman Bold" panose="02020603050405020304" charset="0"/>
              </a:rPr>
              <a:t>R+HO</a:t>
            </a:r>
            <a:r>
              <a:rPr lang="zh-CN" altLang="en-US">
                <a:latin typeface="Times New Roman Regular" panose="02020603050405020304" charset="0"/>
                <a:ea typeface="宋体" charset="0"/>
                <a:cs typeface="Times New Roman Regular" panose="02020603050405020304" charset="0"/>
              </a:rPr>
              <a:t>和</a:t>
            </a:r>
            <a:r>
              <a:rPr lang="zh-CN" altLang="en-US" b="1">
                <a:latin typeface="Times New Roman Regular" panose="02020603050405020304" charset="0"/>
                <a:ea typeface="宋体" charset="0"/>
                <a:cs typeface="Times New Roman Regular" panose="02020603050405020304" charset="0"/>
              </a:rPr>
              <a:t>所有集(A)</a:t>
            </a:r>
            <a:r>
              <a:rPr lang="zh-CN" altLang="en-US">
                <a:latin typeface="Times New Roman Regular" panose="02020603050405020304" charset="0"/>
                <a:ea typeface="宋体" charset="0"/>
                <a:cs typeface="Times New Roman Regular" panose="02020603050405020304" charset="0"/>
              </a:rPr>
              <a:t>。除RS外，所有子集都包含高度大于50的行人。</a:t>
            </a:r>
            <a:endParaRPr lang="zh-CN" altLang="en-US">
              <a:latin typeface="Times New Roman Regular" panose="02020603050405020304" charset="0"/>
              <a:ea typeface="宋体" charset="0"/>
              <a:cs typeface="Times New Roman Regular" panose="02020603050405020304" charset="0"/>
            </a:endParaRPr>
          </a:p>
        </p:txBody>
      </p:sp>
      <p:sp>
        <p:nvSpPr>
          <p:cNvPr id="8" name="文本框 7"/>
          <p:cNvSpPr txBox="1"/>
          <p:nvPr/>
        </p:nvSpPr>
        <p:spPr>
          <a:xfrm>
            <a:off x="2014220" y="4730750"/>
            <a:ext cx="9890760" cy="1476375"/>
          </a:xfrm>
          <a:prstGeom prst="rect">
            <a:avLst/>
          </a:prstGeom>
          <a:noFill/>
        </p:spPr>
        <p:txBody>
          <a:bodyPr wrap="square" rtlCol="0">
            <a:spAutoFit/>
          </a:bodyPr>
          <a:p>
            <a:pPr marL="342900" indent="-342900">
              <a:buAutoNum type="arabicPeriod"/>
            </a:pPr>
            <a:r>
              <a:rPr lang="zh-CN" altLang="en-US">
                <a:latin typeface="Times New Roman Regular" panose="02020603050405020304" charset="0"/>
                <a:ea typeface="宋体" charset="0"/>
              </a:rPr>
              <a:t>骨干网络：ImageNet上预训练的ResNet-50</a:t>
            </a:r>
            <a:endParaRPr lang="zh-CN" altLang="en-US">
              <a:latin typeface="Times New Roman Regular" panose="02020603050405020304" charset="0"/>
              <a:ea typeface="宋体" charset="0"/>
            </a:endParaRPr>
          </a:p>
          <a:p>
            <a:pPr marL="342900" indent="-342900">
              <a:buAutoNum type="arabicPeriod"/>
            </a:pPr>
            <a:r>
              <a:rPr lang="en-US" altLang="zh-CN">
                <a:latin typeface="Times New Roman Regular" panose="02020603050405020304" charset="0"/>
                <a:ea typeface="宋体" charset="0"/>
              </a:rPr>
              <a:t>GPU</a:t>
            </a:r>
            <a:r>
              <a:rPr lang="zh-CN" altLang="en-US">
                <a:latin typeface="Times New Roman Regular" panose="02020603050405020304" charset="0"/>
                <a:ea typeface="宋体" charset="0"/>
              </a:rPr>
              <a:t>：</a:t>
            </a:r>
            <a:r>
              <a:rPr lang="zh-CN" altLang="en-US">
                <a:latin typeface="Times New Roman Regular" panose="02020603050405020304" charset="0"/>
                <a:ea typeface="宋体" charset="0"/>
                <a:sym typeface="+mn-ea"/>
              </a:rPr>
              <a:t>Tesla</a:t>
            </a:r>
            <a:r>
              <a:rPr lang="en-US" altLang="zh-CN">
                <a:latin typeface="Times New Roman Regular" panose="02020603050405020304" charset="0"/>
                <a:ea typeface="宋体" charset="0"/>
                <a:sym typeface="+mn-ea"/>
              </a:rPr>
              <a:t>-V100</a:t>
            </a:r>
            <a:endParaRPr lang="en-US" altLang="zh-CN">
              <a:latin typeface="Times New Roman Regular" panose="02020603050405020304" charset="0"/>
              <a:ea typeface="宋体" charset="0"/>
              <a:sym typeface="+mn-ea"/>
            </a:endParaRPr>
          </a:p>
          <a:p>
            <a:pPr marL="342900" indent="-342900">
              <a:buAutoNum type="arabicPeriod"/>
            </a:pPr>
            <a:r>
              <a:rPr lang="en-US" altLang="zh-CN">
                <a:latin typeface="Times New Roman Regular" panose="02020603050405020304" charset="0"/>
                <a:ea typeface="宋体" charset="0"/>
                <a:sym typeface="+mn-ea"/>
              </a:rPr>
              <a:t>GPU</a:t>
            </a:r>
            <a:r>
              <a:rPr lang="zh-CN" altLang="en-US">
                <a:latin typeface="Times New Roman Regular" panose="02020603050405020304" charset="0"/>
                <a:ea typeface="宋体" charset="0"/>
                <a:sym typeface="+mn-ea"/>
              </a:rPr>
              <a:t>分配：</a:t>
            </a:r>
            <a:endParaRPr lang="zh-CN" altLang="en-US">
              <a:latin typeface="Times New Roman Regular" panose="02020603050405020304" charset="0"/>
              <a:ea typeface="宋体" charset="0"/>
              <a:sym typeface="+mn-ea"/>
            </a:endParaRPr>
          </a:p>
          <a:p>
            <a:pPr marL="800100" lvl="1" indent="-342900">
              <a:buFont typeface="Arial" panose="020B0604020202090204" pitchFamily="34" charset="0"/>
              <a:buChar char="•"/>
            </a:pPr>
            <a:r>
              <a:rPr lang="zh-CN" altLang="en-US">
                <a:latin typeface="Times New Roman Regular" panose="02020603050405020304" charset="0"/>
                <a:ea typeface="宋体" charset="0"/>
              </a:rPr>
              <a:t>CrowdHuman和</a:t>
            </a:r>
            <a:r>
              <a:rPr lang="en-US" altLang="zh-CN">
                <a:latin typeface="Times New Roman Regular" panose="02020603050405020304" charset="0"/>
                <a:ea typeface="宋体" charset="0"/>
              </a:rPr>
              <a:t>-</a:t>
            </a:r>
            <a:r>
              <a:rPr lang="zh-CN" altLang="en-US">
                <a:latin typeface="Times New Roman Regular" panose="02020603050405020304" charset="0"/>
                <a:ea typeface="宋体" charset="0"/>
              </a:rPr>
              <a:t>Caltech的实验使用4个GPU，每个GPU有2个图像。</a:t>
            </a:r>
            <a:endParaRPr lang="zh-CN" altLang="en-US">
              <a:latin typeface="Times New Roman Regular" panose="02020603050405020304" charset="0"/>
              <a:ea typeface="宋体" charset="0"/>
            </a:endParaRPr>
          </a:p>
          <a:p>
            <a:pPr marL="800100" lvl="1" indent="-342900">
              <a:buFont typeface="Arial" panose="020B0604020202090204" pitchFamily="34" charset="0"/>
              <a:buChar char="•"/>
            </a:pPr>
            <a:r>
              <a:rPr lang="zh-CN" altLang="en-US">
                <a:latin typeface="Times New Roman Regular" panose="02020603050405020304" charset="0"/>
                <a:ea typeface="宋体" charset="0"/>
              </a:rPr>
              <a:t>对于TJU-Ped，使用8个GPU。</a:t>
            </a:r>
            <a:endParaRPr lang="zh-CN" altLang="en-US">
              <a:latin typeface="Times New Roman Regular" panose="02020603050405020304" charset="0"/>
              <a:ea typeface="宋体"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6" name="图片 5"/>
          <p:cNvPicPr>
            <a:picLocks noChangeAspect="1"/>
          </p:cNvPicPr>
          <p:nvPr/>
        </p:nvPicPr>
        <p:blipFill>
          <a:blip r:embed="rId1"/>
          <a:stretch>
            <a:fillRect/>
          </a:stretch>
        </p:blipFill>
        <p:spPr>
          <a:xfrm>
            <a:off x="746125" y="1026160"/>
            <a:ext cx="5473700" cy="3241040"/>
          </a:xfrm>
          <a:prstGeom prst="rect">
            <a:avLst/>
          </a:prstGeom>
        </p:spPr>
      </p:pic>
      <p:sp>
        <p:nvSpPr>
          <p:cNvPr id="7" name="文本框 6"/>
          <p:cNvSpPr txBox="1"/>
          <p:nvPr/>
        </p:nvSpPr>
        <p:spPr>
          <a:xfrm>
            <a:off x="1400810" y="4309745"/>
            <a:ext cx="4164330" cy="645160"/>
          </a:xfrm>
          <a:prstGeom prst="rect">
            <a:avLst/>
          </a:prstGeom>
          <a:noFill/>
        </p:spPr>
        <p:txBody>
          <a:bodyPr wrap="non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1 </a:t>
            </a:r>
            <a:r>
              <a:rPr lang="zh-CN" altLang="en-US">
                <a:latin typeface="Times New Roman Regular" panose="02020603050405020304" charset="0"/>
                <a:ea typeface="楷体" charset="0"/>
                <a:cs typeface="Times New Roman Regular" panose="02020603050405020304" charset="0"/>
              </a:rPr>
              <a:t>在CrowdHuman</a:t>
            </a:r>
            <a:r>
              <a:rPr lang="zh-CN" altLang="en-US">
                <a:latin typeface="Times New Roman Regular" panose="02020603050405020304" charset="0"/>
                <a:ea typeface="楷体" charset="0"/>
                <a:cs typeface="Times New Roman Regular" panose="02020603050405020304" charset="0"/>
              </a:rPr>
              <a:t>数据集上的性能比较</a:t>
            </a:r>
            <a:endParaRPr lang="zh-CN" altLang="en-US">
              <a:latin typeface="Times New Roman Regular" panose="02020603050405020304" charset="0"/>
              <a:ea typeface="楷体" charset="0"/>
              <a:cs typeface="Times New Roman Regular" panose="02020603050405020304" charset="0"/>
            </a:endParaRPr>
          </a:p>
          <a:p>
            <a:pPr algn="ctr"/>
            <a:r>
              <a:rPr lang="zh-CN" altLang="en-US">
                <a:latin typeface="Times New Roman Regular" panose="02020603050405020304" charset="0"/>
                <a:ea typeface="楷体" charset="0"/>
                <a:cs typeface="Times New Roman Regular" panose="02020603050405020304" charset="0"/>
              </a:rPr>
              <a:t>“NMS”列表示该方法是否使用NMS</a:t>
            </a:r>
            <a:endParaRPr lang="zh-CN" altLang="en-US">
              <a:latin typeface="Times New Roman Regular" panose="02020603050405020304" charset="0"/>
              <a:ea typeface="楷体" charset="0"/>
              <a:cs typeface="Times New Roman Regular" panose="02020603050405020304" charset="0"/>
            </a:endParaRPr>
          </a:p>
        </p:txBody>
      </p:sp>
      <p:pic>
        <p:nvPicPr>
          <p:cNvPr id="9" name="图片 8"/>
          <p:cNvPicPr>
            <a:picLocks noChangeAspect="1"/>
          </p:cNvPicPr>
          <p:nvPr/>
        </p:nvPicPr>
        <p:blipFill>
          <a:blip r:embed="rId2"/>
          <a:stretch>
            <a:fillRect/>
          </a:stretch>
        </p:blipFill>
        <p:spPr>
          <a:xfrm>
            <a:off x="642620" y="4954905"/>
            <a:ext cx="5686425" cy="1183640"/>
          </a:xfrm>
          <a:prstGeom prst="rect">
            <a:avLst/>
          </a:prstGeom>
        </p:spPr>
      </p:pic>
      <p:sp>
        <p:nvSpPr>
          <p:cNvPr id="10" name="文本框 9"/>
          <p:cNvSpPr txBox="1"/>
          <p:nvPr/>
        </p:nvSpPr>
        <p:spPr>
          <a:xfrm>
            <a:off x="642620" y="6196965"/>
            <a:ext cx="5360670" cy="36830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2 </a:t>
            </a:r>
            <a:r>
              <a:rPr lang="zh-CN" altLang="en-US">
                <a:latin typeface="Times New Roman Regular" panose="02020603050405020304" charset="0"/>
                <a:ea typeface="楷体" charset="0"/>
                <a:cs typeface="Times New Roman Regular" panose="02020603050405020304" charset="0"/>
              </a:rPr>
              <a:t>在</a:t>
            </a:r>
            <a:r>
              <a:rPr lang="en-US" altLang="zh-CN">
                <a:latin typeface="Times New Roman Regular" panose="02020603050405020304" charset="0"/>
                <a:ea typeface="楷体" charset="0"/>
                <a:cs typeface="Times New Roman Regular" panose="02020603050405020304" charset="0"/>
              </a:rPr>
              <a:t>TJU-PED-campus</a:t>
            </a:r>
            <a:r>
              <a:rPr lang="zh-CN" altLang="en-US">
                <a:latin typeface="Times New Roman Regular" panose="02020603050405020304" charset="0"/>
                <a:ea typeface="楷体" charset="0"/>
                <a:cs typeface="Times New Roman Regular" panose="02020603050405020304" charset="0"/>
              </a:rPr>
              <a:t>数据集上的性能比较</a:t>
            </a:r>
            <a:endParaRPr lang="zh-CN" altLang="en-US">
              <a:latin typeface="楷体" charset="0"/>
              <a:ea typeface="楷体" charset="0"/>
              <a:cs typeface="楷体" charset="0"/>
            </a:endParaRPr>
          </a:p>
        </p:txBody>
      </p:sp>
      <p:pic>
        <p:nvPicPr>
          <p:cNvPr id="11" name="图片 10"/>
          <p:cNvPicPr>
            <a:picLocks noChangeAspect="1"/>
          </p:cNvPicPr>
          <p:nvPr/>
        </p:nvPicPr>
        <p:blipFill>
          <a:blip r:embed="rId3"/>
          <a:stretch>
            <a:fillRect/>
          </a:stretch>
        </p:blipFill>
        <p:spPr>
          <a:xfrm>
            <a:off x="6518275" y="1065530"/>
            <a:ext cx="5120005" cy="1125220"/>
          </a:xfrm>
          <a:prstGeom prst="rect">
            <a:avLst/>
          </a:prstGeom>
        </p:spPr>
      </p:pic>
      <p:sp>
        <p:nvSpPr>
          <p:cNvPr id="12" name="文本框 11"/>
          <p:cNvSpPr txBox="1"/>
          <p:nvPr/>
        </p:nvSpPr>
        <p:spPr>
          <a:xfrm>
            <a:off x="746125" y="615315"/>
            <a:ext cx="6418580" cy="368300"/>
          </a:xfrm>
          <a:prstGeom prst="rect">
            <a:avLst/>
          </a:prstGeom>
          <a:noFill/>
        </p:spPr>
        <p:txBody>
          <a:bodyPr wrap="none" rtlCol="0">
            <a:spAutoFit/>
          </a:bodyPr>
          <a:p>
            <a:r>
              <a:rPr lang="zh-CN" altLang="en-US">
                <a:latin typeface="Times New Roman Regular" panose="02020603050405020304" charset="0"/>
                <a:ea typeface="仿宋" charset="0"/>
                <a:cs typeface="Times New Roman Regular" panose="02020603050405020304" charset="0"/>
              </a:rPr>
              <a:t>（一）在</a:t>
            </a:r>
            <a:r>
              <a:rPr lang="en-US" altLang="zh-CN">
                <a:latin typeface="Times New Roman Regular" panose="02020603050405020304" charset="0"/>
                <a:ea typeface="仿宋" charset="0"/>
                <a:cs typeface="Times New Roman Regular" panose="02020603050405020304" charset="0"/>
              </a:rPr>
              <a:t>CrowdHuman</a:t>
            </a:r>
            <a:r>
              <a:rPr lang="zh-CN" altLang="en-US">
                <a:latin typeface="Times New Roman Regular" panose="02020603050405020304" charset="0"/>
                <a:ea typeface="仿宋" charset="0"/>
                <a:cs typeface="Times New Roman Regular" panose="02020603050405020304" charset="0"/>
              </a:rPr>
              <a:t>、</a:t>
            </a:r>
            <a:r>
              <a:rPr lang="en-US" altLang="zh-CN">
                <a:latin typeface="Times New Roman Regular" panose="02020603050405020304" charset="0"/>
                <a:ea typeface="仿宋" charset="0"/>
                <a:cs typeface="Times New Roman Regular" panose="02020603050405020304" charset="0"/>
              </a:rPr>
              <a:t>TJU-Ped</a:t>
            </a:r>
            <a:r>
              <a:rPr lang="zh-CN" altLang="en-US">
                <a:latin typeface="Times New Roman Regular" panose="02020603050405020304" charset="0"/>
                <a:ea typeface="仿宋" charset="0"/>
                <a:cs typeface="Times New Roman Regular" panose="02020603050405020304" charset="0"/>
              </a:rPr>
              <a:t>、</a:t>
            </a:r>
            <a:r>
              <a:rPr lang="en-US" altLang="zh-CN">
                <a:latin typeface="Times New Roman Regular" panose="02020603050405020304" charset="0"/>
                <a:ea typeface="仿宋" charset="0"/>
                <a:cs typeface="Times New Roman Regular" panose="02020603050405020304" charset="0"/>
              </a:rPr>
              <a:t>Caltech</a:t>
            </a:r>
            <a:r>
              <a:rPr lang="zh-CN" altLang="en-US">
                <a:latin typeface="Times New Roman Regular" panose="02020603050405020304" charset="0"/>
                <a:ea typeface="仿宋" charset="0"/>
                <a:cs typeface="Times New Roman Regular" panose="02020603050405020304" charset="0"/>
              </a:rPr>
              <a:t>数据集上的实验对比</a:t>
            </a:r>
            <a:endParaRPr lang="zh-CN" altLang="en-US">
              <a:latin typeface="Times New Roman Regular" panose="02020603050405020304" charset="0"/>
              <a:ea typeface="仿宋" charset="0"/>
              <a:cs typeface="Times New Roman Regular" panose="02020603050405020304" charset="0"/>
            </a:endParaRPr>
          </a:p>
        </p:txBody>
      </p:sp>
      <p:pic>
        <p:nvPicPr>
          <p:cNvPr id="15" name="图片 14"/>
          <p:cNvPicPr>
            <a:picLocks noChangeAspect="1"/>
          </p:cNvPicPr>
          <p:nvPr/>
        </p:nvPicPr>
        <p:blipFill>
          <a:blip r:embed="rId4"/>
          <a:stretch>
            <a:fillRect/>
          </a:stretch>
        </p:blipFill>
        <p:spPr>
          <a:xfrm>
            <a:off x="6717030" y="2609215"/>
            <a:ext cx="4723130" cy="3629660"/>
          </a:xfrm>
          <a:prstGeom prst="rect">
            <a:avLst/>
          </a:prstGeom>
        </p:spPr>
      </p:pic>
      <p:sp>
        <p:nvSpPr>
          <p:cNvPr id="16" name="文本框 15"/>
          <p:cNvSpPr txBox="1"/>
          <p:nvPr/>
        </p:nvSpPr>
        <p:spPr>
          <a:xfrm>
            <a:off x="6398260" y="2190750"/>
            <a:ext cx="5360670" cy="36830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3 </a:t>
            </a:r>
            <a:r>
              <a:rPr lang="zh-CN" altLang="en-US">
                <a:latin typeface="Times New Roman Regular" panose="02020603050405020304" charset="0"/>
                <a:ea typeface="楷体" charset="0"/>
                <a:cs typeface="Times New Roman Regular" panose="02020603050405020304" charset="0"/>
              </a:rPr>
              <a:t>在</a:t>
            </a:r>
            <a:r>
              <a:rPr lang="en-US" altLang="zh-CN">
                <a:latin typeface="Times New Roman Regular" panose="02020603050405020304" charset="0"/>
                <a:ea typeface="楷体" charset="0"/>
                <a:cs typeface="Times New Roman Regular" panose="02020603050405020304" charset="0"/>
              </a:rPr>
              <a:t>TJU-PED-traffic</a:t>
            </a:r>
            <a:r>
              <a:rPr lang="zh-CN" altLang="en-US">
                <a:latin typeface="Times New Roman Regular" panose="02020603050405020304" charset="0"/>
                <a:ea typeface="楷体" charset="0"/>
                <a:cs typeface="Times New Roman Regular" panose="02020603050405020304" charset="0"/>
              </a:rPr>
              <a:t>数据集上的性能比较</a:t>
            </a:r>
            <a:endParaRPr lang="zh-CN" altLang="en-US">
              <a:latin typeface="楷体" charset="0"/>
              <a:ea typeface="楷体" charset="0"/>
              <a:cs typeface="楷体" charset="0"/>
            </a:endParaRPr>
          </a:p>
        </p:txBody>
      </p:sp>
      <p:sp>
        <p:nvSpPr>
          <p:cNvPr id="17" name="文本框 16"/>
          <p:cNvSpPr txBox="1"/>
          <p:nvPr/>
        </p:nvSpPr>
        <p:spPr>
          <a:xfrm>
            <a:off x="6398260" y="6196965"/>
            <a:ext cx="5360670" cy="36830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4 </a:t>
            </a:r>
            <a:r>
              <a:rPr lang="zh-CN" altLang="en-US">
                <a:latin typeface="Times New Roman Regular" panose="02020603050405020304" charset="0"/>
                <a:ea typeface="楷体" charset="0"/>
                <a:cs typeface="Times New Roman Regular" panose="02020603050405020304" charset="0"/>
              </a:rPr>
              <a:t>在</a:t>
            </a:r>
            <a:r>
              <a:rPr lang="en-US" altLang="zh-CN">
                <a:latin typeface="Times New Roman Regular" panose="02020603050405020304" charset="0"/>
                <a:ea typeface="楷体" charset="0"/>
                <a:cs typeface="Times New Roman Regular" panose="02020603050405020304" charset="0"/>
              </a:rPr>
              <a:t>Caltech</a:t>
            </a:r>
            <a:r>
              <a:rPr lang="zh-CN" altLang="en-US">
                <a:latin typeface="Times New Roman Regular" panose="02020603050405020304" charset="0"/>
                <a:ea typeface="楷体" charset="0"/>
                <a:cs typeface="Times New Roman Regular" panose="02020603050405020304" charset="0"/>
              </a:rPr>
              <a:t>数据集上的性能比较</a:t>
            </a:r>
            <a:endParaRPr lang="zh-CN" altLang="en-US">
              <a:latin typeface="楷体" charset="0"/>
              <a:ea typeface="楷体" charset="0"/>
              <a:cs typeface="楷体"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
        <p:nvSpPr>
          <p:cNvPr id="12" name="文本框 11"/>
          <p:cNvSpPr txBox="1"/>
          <p:nvPr/>
        </p:nvSpPr>
        <p:spPr>
          <a:xfrm>
            <a:off x="746125" y="615315"/>
            <a:ext cx="4450080" cy="368300"/>
          </a:xfrm>
          <a:prstGeom prst="rect">
            <a:avLst/>
          </a:prstGeom>
          <a:noFill/>
        </p:spPr>
        <p:txBody>
          <a:bodyPr wrap="none" rtlCol="0">
            <a:spAutoFit/>
          </a:bodyPr>
          <a:p>
            <a:r>
              <a:rPr lang="zh-CN" altLang="en-US">
                <a:latin typeface="Times New Roman Regular" panose="02020603050405020304" charset="0"/>
                <a:ea typeface="仿宋" charset="0"/>
                <a:cs typeface="Times New Roman Regular" panose="02020603050405020304" charset="0"/>
              </a:rPr>
              <a:t>（二）在</a:t>
            </a:r>
            <a:r>
              <a:rPr lang="en-US" altLang="zh-CN">
                <a:latin typeface="Times New Roman Regular" panose="02020603050405020304" charset="0"/>
                <a:ea typeface="仿宋" charset="0"/>
                <a:cs typeface="Times New Roman Regular" panose="02020603050405020304" charset="0"/>
              </a:rPr>
              <a:t>CrowdHuman</a:t>
            </a:r>
            <a:r>
              <a:rPr lang="zh-CN" altLang="en-US">
                <a:latin typeface="Times New Roman Regular" panose="02020603050405020304" charset="0"/>
                <a:ea typeface="仿宋" charset="0"/>
                <a:cs typeface="Times New Roman Regular" panose="02020603050405020304" charset="0"/>
              </a:rPr>
              <a:t>数据集上的</a:t>
            </a:r>
            <a:r>
              <a:rPr lang="zh-CN" altLang="en-US">
                <a:latin typeface="Times New Roman Regular" panose="02020603050405020304" charset="0"/>
                <a:ea typeface="仿宋" charset="0"/>
                <a:cs typeface="Times New Roman Regular" panose="02020603050405020304" charset="0"/>
              </a:rPr>
              <a:t>消融实验</a:t>
            </a:r>
            <a:endParaRPr lang="zh-CN" altLang="en-US">
              <a:latin typeface="Times New Roman Regular" panose="02020603050405020304" charset="0"/>
              <a:ea typeface="仿宋" charset="0"/>
              <a:cs typeface="Times New Roman Regular" panose="02020603050405020304" charset="0"/>
            </a:endParaRPr>
          </a:p>
        </p:txBody>
      </p:sp>
      <p:pic>
        <p:nvPicPr>
          <p:cNvPr id="2" name="图片 1"/>
          <p:cNvPicPr>
            <a:picLocks noChangeAspect="1"/>
          </p:cNvPicPr>
          <p:nvPr/>
        </p:nvPicPr>
        <p:blipFill>
          <a:blip r:embed="rId1"/>
          <a:stretch>
            <a:fillRect/>
          </a:stretch>
        </p:blipFill>
        <p:spPr>
          <a:xfrm>
            <a:off x="1804035" y="983615"/>
            <a:ext cx="4352290" cy="1696085"/>
          </a:xfrm>
          <a:prstGeom prst="rect">
            <a:avLst/>
          </a:prstGeom>
        </p:spPr>
      </p:pic>
      <p:sp>
        <p:nvSpPr>
          <p:cNvPr id="7" name="文本框 6"/>
          <p:cNvSpPr txBox="1"/>
          <p:nvPr/>
        </p:nvSpPr>
        <p:spPr>
          <a:xfrm>
            <a:off x="1796415" y="2679700"/>
            <a:ext cx="4367530" cy="368300"/>
          </a:xfrm>
          <a:prstGeom prst="rect">
            <a:avLst/>
          </a:prstGeom>
          <a:noFill/>
        </p:spPr>
        <p:txBody>
          <a:bodyPr wrap="non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5 </a:t>
            </a:r>
            <a:r>
              <a:rPr lang="zh-CN" altLang="en-US">
                <a:latin typeface="Times New Roman Regular" panose="02020603050405020304" charset="0"/>
                <a:ea typeface="楷体" charset="0"/>
                <a:cs typeface="Times New Roman Regular" panose="02020603050405020304" charset="0"/>
              </a:rPr>
              <a:t>OPL各成分对CrowdHuman</a:t>
            </a:r>
            <a:r>
              <a:rPr lang="zh-CN" altLang="en-US">
                <a:latin typeface="Times New Roman Regular" panose="02020603050405020304" charset="0"/>
                <a:ea typeface="楷体" charset="0"/>
                <a:cs typeface="Times New Roman Regular" panose="02020603050405020304" charset="0"/>
              </a:rPr>
              <a:t>值集的影响</a:t>
            </a:r>
            <a:endParaRPr lang="zh-CN" altLang="en-US">
              <a:latin typeface="Times New Roman Regular" panose="02020603050405020304" charset="0"/>
              <a:ea typeface="楷体" charset="0"/>
              <a:cs typeface="Times New Roman Regular" panose="02020603050405020304" charset="0"/>
            </a:endParaRPr>
          </a:p>
        </p:txBody>
      </p:sp>
      <p:pic>
        <p:nvPicPr>
          <p:cNvPr id="4" name="图片 3"/>
          <p:cNvPicPr>
            <a:picLocks noChangeAspect="1"/>
          </p:cNvPicPr>
          <p:nvPr/>
        </p:nvPicPr>
        <p:blipFill>
          <a:blip r:embed="rId2"/>
          <a:srcRect t="3102"/>
          <a:stretch>
            <a:fillRect/>
          </a:stretch>
        </p:blipFill>
        <p:spPr>
          <a:xfrm>
            <a:off x="1804035" y="3169920"/>
            <a:ext cx="4631055" cy="2807970"/>
          </a:xfrm>
          <a:prstGeom prst="rect">
            <a:avLst/>
          </a:prstGeom>
        </p:spPr>
      </p:pic>
      <p:sp>
        <p:nvSpPr>
          <p:cNvPr id="5" name="文本框 4"/>
          <p:cNvSpPr txBox="1"/>
          <p:nvPr/>
        </p:nvSpPr>
        <p:spPr>
          <a:xfrm>
            <a:off x="1893570" y="5977890"/>
            <a:ext cx="4541520" cy="645160"/>
          </a:xfrm>
          <a:prstGeom prst="rect">
            <a:avLst/>
          </a:prstGeom>
          <a:noFill/>
        </p:spPr>
        <p:txBody>
          <a:bodyPr wrap="squar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6 </a:t>
            </a:r>
            <a:r>
              <a:rPr lang="zh-CN" altLang="en-US">
                <a:latin typeface="Times New Roman Regular" panose="02020603050405020304" charset="0"/>
                <a:ea typeface="楷体" charset="0"/>
                <a:cs typeface="Times New Roman Regular" panose="02020603050405020304" charset="0"/>
              </a:rPr>
              <a:t>不同架构的C2F在CrowdHuman</a:t>
            </a:r>
            <a:r>
              <a:rPr lang="zh-CN" altLang="en-US">
                <a:latin typeface="Times New Roman Regular" panose="02020603050405020304" charset="0"/>
                <a:ea typeface="楷体" charset="0"/>
                <a:cs typeface="Times New Roman Regular" panose="02020603050405020304" charset="0"/>
              </a:rPr>
              <a:t>值集上的融解研究</a:t>
            </a:r>
            <a:endParaRPr lang="zh-CN" altLang="en-US">
              <a:latin typeface="Times New Roman Regular" panose="02020603050405020304" charset="0"/>
              <a:ea typeface="楷体" charset="0"/>
              <a:cs typeface="Times New Roman Regular" panose="02020603050405020304" charset="0"/>
            </a:endParaRPr>
          </a:p>
        </p:txBody>
      </p:sp>
      <p:sp>
        <p:nvSpPr>
          <p:cNvPr id="6" name="文本框 5"/>
          <p:cNvSpPr txBox="1"/>
          <p:nvPr/>
        </p:nvSpPr>
        <p:spPr>
          <a:xfrm>
            <a:off x="102235" y="3260090"/>
            <a:ext cx="1914525" cy="2306955"/>
          </a:xfrm>
          <a:prstGeom prst="rect">
            <a:avLst/>
          </a:prstGeom>
          <a:noFill/>
        </p:spPr>
        <p:txBody>
          <a:bodyPr wrap="square" rtlCol="0">
            <a:spAutoFit/>
          </a:bodyPr>
          <a:p>
            <a:pPr marL="285750" indent="-285750" algn="l">
              <a:buFont typeface="Arial" panose="020B0604020202090204" pitchFamily="34" charset="0"/>
              <a:buChar char="•"/>
            </a:pPr>
            <a:r>
              <a:rPr lang="zh-CN" altLang="en-US">
                <a:latin typeface="Times New Roman Regular" panose="02020603050405020304" charset="0"/>
                <a:ea typeface="楷体" charset="0"/>
                <a:cs typeface="Times New Roman Regular" panose="02020603050405020304" charset="0"/>
                <a:sym typeface="+mn-ea"/>
              </a:rPr>
              <a:t>n表示学习总步数</a:t>
            </a:r>
            <a:endParaRPr lang="zh-CN" altLang="en-US">
              <a:latin typeface="Times New Roman Regular" panose="02020603050405020304" charset="0"/>
              <a:ea typeface="楷体" charset="0"/>
              <a:cs typeface="Times New Roman Regular" panose="02020603050405020304" charset="0"/>
              <a:sym typeface="+mn-ea"/>
            </a:endParaRPr>
          </a:p>
          <a:p>
            <a:pPr marL="285750" indent="-285750" algn="l">
              <a:buFont typeface="Arial" panose="020B0604020202090204" pitchFamily="34" charset="0"/>
              <a:buChar char="•"/>
            </a:pPr>
            <a:r>
              <a:rPr lang="zh-CN" altLang="en-US">
                <a:latin typeface="Times New Roman Regular" panose="02020603050405020304" charset="0"/>
                <a:ea typeface="楷体" charset="0"/>
                <a:cs typeface="Times New Roman Regular" panose="02020603050405020304" charset="0"/>
                <a:sym typeface="+mn-ea"/>
              </a:rPr>
              <a:t>集合M = {M1，…， Mn}决定相应步骤的“One-to-Mi”标签分配策略。</a:t>
            </a:r>
            <a:endParaRPr lang="zh-CN" altLang="en-US"/>
          </a:p>
        </p:txBody>
      </p:sp>
      <p:pic>
        <p:nvPicPr>
          <p:cNvPr id="9" name="图片 8"/>
          <p:cNvPicPr>
            <a:picLocks noChangeAspect="1"/>
          </p:cNvPicPr>
          <p:nvPr/>
        </p:nvPicPr>
        <p:blipFill>
          <a:blip r:embed="rId3"/>
          <a:stretch>
            <a:fillRect/>
          </a:stretch>
        </p:blipFill>
        <p:spPr>
          <a:xfrm>
            <a:off x="6866255" y="983615"/>
            <a:ext cx="3058795" cy="1696720"/>
          </a:xfrm>
          <a:prstGeom prst="rect">
            <a:avLst/>
          </a:prstGeom>
        </p:spPr>
      </p:pic>
      <p:sp>
        <p:nvSpPr>
          <p:cNvPr id="10" name="文本框 9"/>
          <p:cNvSpPr txBox="1"/>
          <p:nvPr/>
        </p:nvSpPr>
        <p:spPr>
          <a:xfrm>
            <a:off x="6704330" y="2679700"/>
            <a:ext cx="4380230" cy="368300"/>
          </a:xfrm>
          <a:prstGeom prst="rect">
            <a:avLst/>
          </a:prstGeom>
          <a:noFill/>
        </p:spPr>
        <p:txBody>
          <a:bodyPr wrap="non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7 </a:t>
            </a:r>
            <a:r>
              <a:rPr lang="zh-CN" altLang="en-US">
                <a:latin typeface="Times New Roman Regular" panose="02020603050405020304" charset="0"/>
                <a:ea typeface="楷体" charset="0"/>
                <a:cs typeface="Times New Roman Regular" panose="02020603050405020304" charset="0"/>
              </a:rPr>
              <a:t>CPN在CrowdHuman值集上的成分消融</a:t>
            </a:r>
            <a:endParaRPr lang="zh-CN" altLang="en-US">
              <a:latin typeface="Times New Roman Regular" panose="02020603050405020304" charset="0"/>
              <a:ea typeface="楷体" charset="0"/>
              <a:cs typeface="Times New Roman Regular" panose="02020603050405020304" charset="0"/>
            </a:endParaRPr>
          </a:p>
        </p:txBody>
      </p:sp>
      <p:pic>
        <p:nvPicPr>
          <p:cNvPr id="11" name="图片 10"/>
          <p:cNvPicPr>
            <a:picLocks noChangeAspect="1"/>
          </p:cNvPicPr>
          <p:nvPr/>
        </p:nvPicPr>
        <p:blipFill>
          <a:blip r:embed="rId4"/>
          <a:stretch>
            <a:fillRect/>
          </a:stretch>
        </p:blipFill>
        <p:spPr>
          <a:xfrm>
            <a:off x="6960235" y="3048000"/>
            <a:ext cx="3249930" cy="1419225"/>
          </a:xfrm>
          <a:prstGeom prst="rect">
            <a:avLst/>
          </a:prstGeom>
        </p:spPr>
      </p:pic>
      <p:sp>
        <p:nvSpPr>
          <p:cNvPr id="13" name="文本框 12"/>
          <p:cNvSpPr txBox="1"/>
          <p:nvPr/>
        </p:nvSpPr>
        <p:spPr>
          <a:xfrm>
            <a:off x="6745605" y="4520565"/>
            <a:ext cx="4621530" cy="368300"/>
          </a:xfrm>
          <a:prstGeom prst="rect">
            <a:avLst/>
          </a:prstGeom>
          <a:noFill/>
        </p:spPr>
        <p:txBody>
          <a:bodyPr wrap="none" rtlCol="0">
            <a:spAutoFit/>
          </a:bodyPr>
          <a:p>
            <a:pPr algn="ctr"/>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8 在CrowdHuman数据集上不同主干的实验</a:t>
            </a:r>
            <a:endParaRPr lang="en-US" altLang="zh-CN">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五、</a:t>
            </a:r>
            <a:r>
              <a:rPr lang="en-US" altLang="zh-CN" b="0" dirty="0">
                <a:latin typeface="Times New Roman Regular" panose="02020603050405020304" charset="0"/>
                <a:ea typeface="宋体" charset="0"/>
                <a:cs typeface="Times New Roman Regular" panose="02020603050405020304" charset="0"/>
              </a:rPr>
              <a:t>Conclusion</a:t>
            </a:r>
            <a:endParaRPr lang="en-US" altLang="zh-CN" b="0" dirty="0">
              <a:latin typeface="Times New Roman Regular" panose="02020603050405020304" charset="0"/>
              <a:ea typeface="宋体" charset="0"/>
              <a:cs typeface="Times New Roman Regular" panose="02020603050405020304" charset="0"/>
            </a:endParaRPr>
          </a:p>
        </p:txBody>
      </p:sp>
      <p:pic>
        <p:nvPicPr>
          <p:cNvPr id="2" name="图片 1"/>
          <p:cNvPicPr>
            <a:picLocks noChangeAspect="1"/>
          </p:cNvPicPr>
          <p:nvPr/>
        </p:nvPicPr>
        <p:blipFill>
          <a:blip r:embed="rId1"/>
          <a:stretch>
            <a:fillRect/>
          </a:stretch>
        </p:blipFill>
        <p:spPr>
          <a:xfrm>
            <a:off x="1035685" y="762000"/>
            <a:ext cx="10121265" cy="4904105"/>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62123" y="2607840"/>
            <a:ext cx="3611880" cy="922020"/>
          </a:xfrm>
          <a:prstGeom prst="rect">
            <a:avLst/>
          </a:prstGeom>
        </p:spPr>
        <p:txBody>
          <a:bodyPr wrap="none">
            <a:spAutoFit/>
          </a:bodyPr>
          <a:lstStyle/>
          <a:p>
            <a:pPr>
              <a:defRPr/>
            </a:pPr>
            <a:r>
              <a:rPr kumimoji="1" lang="zh-CN" altLang="en-US" sz="5400" b="1" dirty="0">
                <a:solidFill>
                  <a:srgbClr val="C00000"/>
                </a:solidFill>
                <a:latin typeface="微软雅黑" panose="020B0503020204020204" charset="-122"/>
                <a:ea typeface="微软雅黑" panose="020B0503020204020204" charset="-122"/>
              </a:rPr>
              <a:t>谢谢聆听！</a:t>
            </a:r>
            <a:endParaRPr kumimoji="1" lang="en-US" altLang="zh-CN" sz="5400" b="1" dirty="0">
              <a:solidFill>
                <a:srgbClr val="C00000"/>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UNIT_TABLE_BEAUTIFY" val="smartTable{0538519b-3585-4d5f-8258-6d90f3116fea}"/>
  <p:tag name="TABLE_ENDDRAG_ORIGIN_RECT" val="774*320"/>
  <p:tag name="TABLE_ENDDRAG_RECT" val="144*120*774*320"/>
</p:tagLst>
</file>

<file path=ppt/tags/tag82.xml><?xml version="1.0" encoding="utf-8"?>
<p:tagLst xmlns:p="http://schemas.openxmlformats.org/presentationml/2006/main">
  <p:tag name="KSO_WPP_MARK_KEY" val="ef99db64-4a11-4b06-9e5b-4c2c6622358c"/>
  <p:tag name="COMMONDATA" val="eyJoZGlkIjoiZGRmYjE0NTRhOTA1ZTE3N2NjZWI5MTZhOTBiNTIzM2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0" cap="sq" cmpd="thinThick" algn="ctr">
          <a:solidFill>
            <a:srgbClr val="C2C1FF"/>
          </a:solidFill>
          <a:prstDash val="solid"/>
          <a:miter lim="800000"/>
          <a:headEnd type="none" w="lg" len="lg"/>
          <a:tailEnd type="triangle" w="sm" len="sm"/>
        </a:ln>
      </a:spPr>
      <a:bodyPr rtlCol="0" anchor="ctr"/>
      <a:lstStyle>
        <a:defPPr marL="0" marR="0" indent="0" algn="ctr" defTabSz="914400" rtl="0" eaLnBrk="1" fontAlgn="auto" latinLnBrk="0" hangingPunct="1">
          <a:lnSpc>
            <a:spcPct val="100000"/>
          </a:lnSpc>
          <a:spcBef>
            <a:spcPts val="0"/>
          </a:spcBef>
          <a:spcAft>
            <a:spcPts val="0"/>
          </a:spcAft>
          <a:buClrTx/>
          <a:buSzTx/>
          <a:buFontTx/>
          <a:buNone/>
          <a:defRPr kumimoji="0"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defRPr>
        </a:defPPr>
      </a:lstStyle>
      <a:style>
        <a:lnRef idx="0">
          <a:scrgbClr r="0" g="0" b="0"/>
        </a:lnRef>
        <a:fillRef idx="0">
          <a:scrgbClr r="0" g="0" b="0"/>
        </a:fillRef>
        <a:effectRef idx="0">
          <a:scrgbClr r="0" g="0" b="0"/>
        </a:effectRef>
        <a:fontRef idx="minor">
          <a:schemeClr val="tx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29124</Words>
  <Application>WPS 文字</Application>
  <PresentationFormat>宽屏</PresentationFormat>
  <Paragraphs>1305</Paragraphs>
  <Slides>90</Slides>
  <Notes>20</Notes>
  <HiddenSlides>0</HiddenSlides>
  <MMClips>0</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90</vt:i4>
      </vt:variant>
    </vt:vector>
  </HeadingPairs>
  <TitlesOfParts>
    <vt:vector size="119" baseType="lpstr">
      <vt:lpstr>Arial</vt:lpstr>
      <vt:lpstr>宋体</vt:lpstr>
      <vt:lpstr>Wingdings</vt:lpstr>
      <vt:lpstr>等线</vt:lpstr>
      <vt:lpstr>汉仪中等线KW</vt:lpstr>
      <vt:lpstr>宋体</vt:lpstr>
      <vt:lpstr>汉仪书宋二KW</vt:lpstr>
      <vt:lpstr>Times New Roman Bold</vt:lpstr>
      <vt:lpstr>黑体</vt:lpstr>
      <vt:lpstr>微软雅黑</vt:lpstr>
      <vt:lpstr>汉仪旗黑</vt:lpstr>
      <vt:lpstr>Calibri</vt:lpstr>
      <vt:lpstr>Helvetica Neue</vt:lpstr>
      <vt:lpstr>Times New Roman Regular</vt:lpstr>
      <vt:lpstr>仿宋</vt:lpstr>
      <vt:lpstr>汉仪中黑KW</vt:lpstr>
      <vt:lpstr>Times New Roman</vt:lpstr>
      <vt:lpstr>PingFang SC</vt:lpstr>
      <vt:lpstr>Arial Unicode MS</vt:lpstr>
      <vt:lpstr>Verdana</vt:lpstr>
      <vt:lpstr>楷体</vt:lpstr>
      <vt:lpstr>Times New Roman Italic</vt:lpstr>
      <vt:lpstr>汉仪楷体KW</vt:lpstr>
      <vt:lpstr>Times New Roman Bold Italic</vt:lpstr>
      <vt:lpstr>方正仿宋_GBK</vt:lpstr>
      <vt:lpstr>宋体-简</vt:lpstr>
      <vt:lpstr>Apple Color Emoji</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Astronaut R.T</cp:lastModifiedBy>
  <cp:revision>1746</cp:revision>
  <dcterms:created xsi:type="dcterms:W3CDTF">2024-10-28T03:36:55Z</dcterms:created>
  <dcterms:modified xsi:type="dcterms:W3CDTF">2024-10-28T03:36:55Z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2052-6.11.0.8885</vt:lpwstr>
  </property>
  <property fmtid="{D5CDD505-2E9C-101B-9397-08002B2CF9AE}" pid="3" name="ICV">
    <vt:lpwstr>515D28C71091FF9D4541D566FFAC8F3E_43</vt:lpwstr>
  </property>
</Properties>
</file>