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256" r:id="rId3"/>
    <p:sldId id="257" r:id="rId5"/>
    <p:sldId id="258" r:id="rId6"/>
    <p:sldId id="259" r:id="rId7"/>
    <p:sldId id="260" r:id="rId8"/>
    <p:sldId id="275" r:id="rId9"/>
    <p:sldId id="290" r:id="rId10"/>
    <p:sldId id="276" r:id="rId11"/>
    <p:sldId id="278" r:id="rId12"/>
    <p:sldId id="261" r:id="rId13"/>
    <p:sldId id="263" r:id="rId14"/>
    <p:sldId id="264" r:id="rId15"/>
    <p:sldId id="279" r:id="rId16"/>
    <p:sldId id="280" r:id="rId17"/>
    <p:sldId id="281" r:id="rId18"/>
    <p:sldId id="265" r:id="rId19"/>
    <p:sldId id="266" r:id="rId20"/>
    <p:sldId id="267" r:id="rId21"/>
    <p:sldId id="283" r:id="rId2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78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4.wmf"/><Relationship Id="rId7" Type="http://schemas.openxmlformats.org/officeDocument/2006/relationships/oleObject" Target="../embeddings/oleObject3.bin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2.wmf"/><Relationship Id="rId3" Type="http://schemas.openxmlformats.org/officeDocument/2006/relationships/oleObject" Target="../embeddings/oleObject1.bin"/><Relationship Id="rId2" Type="http://schemas.openxmlformats.org/officeDocument/2006/relationships/image" Target="../media/image21.png"/><Relationship Id="rId10" Type="http://schemas.openxmlformats.org/officeDocument/2006/relationships/vmlDrawing" Target="../drawings/vmlDrawing1.v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>
                <a:effectLst/>
              </a:rPr>
              <a:t>CS231n</a:t>
            </a:r>
            <a:r>
              <a:rPr lang="zh-CN" altLang="en-US" b="1" dirty="0">
                <a:effectLst/>
              </a:rPr>
              <a:t>学习汇报</a:t>
            </a:r>
            <a:endParaRPr lang="zh-CN" altLang="en-US" b="1" dirty="0">
              <a:effectLst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</a:rPr>
              <a:t>汇报人：</a:t>
            </a:r>
            <a:r>
              <a:rPr lang="zh-CN" altLang="en-US" dirty="0">
                <a:latin typeface="+mn-lt"/>
              </a:rPr>
              <a:t>杨思洁</a:t>
            </a:r>
            <a:endParaRPr lang="zh-CN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b="1"/>
              <a:t>目录</a:t>
            </a:r>
            <a:endParaRPr lang="zh-CN" altLang="en-US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1</a:t>
            </a:r>
            <a:r>
              <a:rPr lang="zh-CN" altLang="en-US"/>
              <a:t>、计算机视觉</a:t>
            </a:r>
            <a:r>
              <a:rPr lang="zh-CN" altLang="en-US"/>
              <a:t>简介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、图像</a:t>
            </a:r>
            <a:r>
              <a:rPr lang="zh-CN" altLang="en-US"/>
              <a:t>分类</a:t>
            </a:r>
            <a:endParaRPr lang="zh-CN" altLang="en-US"/>
          </a:p>
          <a:p>
            <a:pPr lvl="1"/>
            <a:r>
              <a:rPr lang="en-US" altLang="zh-CN" sz="2800">
                <a:sym typeface="+mn-ea"/>
              </a:rPr>
              <a:t>1</a:t>
            </a:r>
            <a:r>
              <a:rPr lang="zh-CN" altLang="en-US" sz="2800">
                <a:sym typeface="+mn-ea"/>
              </a:rPr>
              <a:t>）</a:t>
            </a:r>
            <a:r>
              <a:rPr lang="en-US" altLang="zh-CN" sz="2800">
                <a:sym typeface="+mn-ea"/>
              </a:rPr>
              <a:t>K</a:t>
            </a:r>
            <a:r>
              <a:rPr lang="zh-CN" altLang="en-US" sz="2800">
                <a:sym typeface="+mn-ea"/>
              </a:rPr>
              <a:t>最邻近算法</a:t>
            </a:r>
            <a:endParaRPr lang="zh-CN" altLang="en-US" sz="2800"/>
          </a:p>
          <a:p>
            <a:pPr lvl="1"/>
            <a:r>
              <a:rPr lang="en-US" altLang="zh-CN" sz="2800">
                <a:sym typeface="+mn-ea"/>
              </a:rPr>
              <a:t>2</a:t>
            </a:r>
            <a:r>
              <a:rPr lang="zh-CN" altLang="en-US" sz="2800">
                <a:sym typeface="+mn-ea"/>
              </a:rPr>
              <a:t>）线性分类</a:t>
            </a:r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、神经</a:t>
            </a:r>
            <a:r>
              <a:rPr lang="zh-CN" altLang="en-US"/>
              <a:t>网络</a:t>
            </a:r>
            <a:endParaRPr lang="zh-CN" altLang="en-US"/>
          </a:p>
          <a:p>
            <a:r>
              <a:rPr lang="en-US" altLang="zh-CN"/>
              <a:t>4</a:t>
            </a:r>
            <a:r>
              <a:rPr lang="zh-CN" altLang="en-US"/>
              <a:t>、卷积神经</a:t>
            </a:r>
            <a:r>
              <a:rPr lang="zh-CN" altLang="en-US"/>
              <a:t>网络</a:t>
            </a:r>
            <a:endParaRPr lang="zh-CN" altLang="en-US"/>
          </a:p>
          <a:p>
            <a:pPr marL="457200" lvl="1" indent="0">
              <a:buNone/>
            </a:pP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/>
              <a:t>1</a:t>
            </a:r>
            <a:r>
              <a:rPr lang="zh-CN" altLang="en-US" b="1"/>
              <a:t>、计算机视觉简介</a:t>
            </a:r>
            <a:endParaRPr lang="zh-CN" altLang="en-US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433830"/>
            <a:ext cx="10778490" cy="1346200"/>
          </a:xfrm>
        </p:spPr>
        <p:txBody>
          <a:bodyPr>
            <a:normAutofit fontScale="90000"/>
          </a:bodyPr>
          <a:p>
            <a:r>
              <a:rPr lang="en-US" altLang="zh-CN"/>
              <a:t>计算机视觉是指用摄像机和电脑及其他相关设备，对生物视觉的一种模拟。</a:t>
            </a:r>
            <a:endParaRPr lang="en-US" altLang="zh-CN"/>
          </a:p>
          <a:p>
            <a:r>
              <a:rPr lang="en-US" altLang="zh-CN"/>
              <a:t>keywords</a:t>
            </a:r>
            <a:r>
              <a:rPr lang="zh-CN" altLang="en-US"/>
              <a:t>：图像分类、目标检测、图像分割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3600" y="2601595"/>
            <a:ext cx="6096000" cy="26098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741805" y="5290185"/>
            <a:ext cx="22726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/>
              <a:t>将图像结构化为某一类别的信息，用事先确定好的类别来描述图片</a:t>
            </a:r>
            <a:endParaRPr lang="zh-CN" altLang="en-US"/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3126740" y="4660900"/>
            <a:ext cx="0" cy="6381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7383145" y="2780030"/>
            <a:ext cx="422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/>
              <a:t>关注特定的物体目标，要求同时获得这一目标的类别信息和位置信息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508875" y="4660900"/>
            <a:ext cx="37484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/>
              <a:t>分割是对图像的像素级描述，它赋予每个像素类别（实例）意义，适用于理解要求较高的场景，如无人驾驶中对道路和非道路的分割。</a:t>
            </a:r>
            <a:endParaRPr lang="zh-CN" altLang="en-US"/>
          </a:p>
        </p:txBody>
      </p:sp>
      <p:cxnSp>
        <p:nvCxnSpPr>
          <p:cNvPr id="11" name="肘形连接符 10"/>
          <p:cNvCxnSpPr/>
          <p:nvPr/>
        </p:nvCxnSpPr>
        <p:spPr>
          <a:xfrm flipV="1">
            <a:off x="4623435" y="2833370"/>
            <a:ext cx="2760345" cy="220345"/>
          </a:xfrm>
          <a:prstGeom prst="bentConnector3">
            <a:avLst>
              <a:gd name="adj1" fmla="val 50012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肘形连接符 11"/>
          <p:cNvCxnSpPr/>
          <p:nvPr/>
        </p:nvCxnSpPr>
        <p:spPr>
          <a:xfrm>
            <a:off x="6107430" y="4918710"/>
            <a:ext cx="1263650" cy="478155"/>
          </a:xfrm>
          <a:prstGeom prst="bentConnector3">
            <a:avLst>
              <a:gd name="adj1" fmla="val 5005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/>
              <a:t>2</a:t>
            </a:r>
            <a:r>
              <a:rPr lang="zh-CN" altLang="en-US" b="1"/>
              <a:t>、图像分类</a:t>
            </a:r>
            <a:endParaRPr lang="zh-CN" altLang="en-US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445260"/>
            <a:ext cx="10515600" cy="868045"/>
          </a:xfrm>
        </p:spPr>
        <p:txBody>
          <a:bodyPr/>
          <a:p>
            <a:r>
              <a:rPr lang="zh-CN" altLang="en-US"/>
              <a:t>定义：对于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输入的图像</a:t>
            </a:r>
            <a:r>
              <a:rPr lang="zh-CN" altLang="en-US"/>
              <a:t>，从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sym typeface="+mn-ea"/>
              </a:rPr>
              <a:t>已有固定的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分类标签集合</a:t>
            </a:r>
            <a:r>
              <a:rPr lang="zh-CN" altLang="en-US"/>
              <a:t>中找出一个分类标签，最后把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分类标签</a:t>
            </a:r>
            <a:r>
              <a:rPr lang="zh-CN" altLang="en-US"/>
              <a:t>分配给该输入图像。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62630" y="2783840"/>
            <a:ext cx="5666105" cy="20548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236720" y="5113020"/>
            <a:ext cx="4069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拥有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已有固定的分类标签集合</a:t>
            </a:r>
            <a:r>
              <a:rPr lang="zh-CN" altLang="en-US">
                <a:solidFill>
                  <a:schemeClr val="tx1"/>
                </a:solidFill>
              </a:rPr>
              <a:t>的数据集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2733675" y="3667125"/>
            <a:ext cx="478790" cy="3067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8978900" y="3667125"/>
            <a:ext cx="478790" cy="3067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41f75095efda26c0dcc3b4a06ea84fa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755" y="3227070"/>
            <a:ext cx="1763395" cy="11684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167130" y="5113020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输入的图像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119360" y="3498215"/>
            <a:ext cx="640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/>
              <a:t>鸟</a:t>
            </a:r>
            <a:endParaRPr lang="zh-CN" altLang="en-US" sz="3600"/>
          </a:p>
        </p:txBody>
      </p:sp>
      <p:sp>
        <p:nvSpPr>
          <p:cNvPr id="13" name="文本框 12"/>
          <p:cNvSpPr txBox="1"/>
          <p:nvPr/>
        </p:nvSpPr>
        <p:spPr>
          <a:xfrm>
            <a:off x="9890760" y="511302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分类标签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4" name="肘形连接符 13"/>
          <p:cNvCxnSpPr/>
          <p:nvPr/>
        </p:nvCxnSpPr>
        <p:spPr>
          <a:xfrm flipV="1">
            <a:off x="3347085" y="2575560"/>
            <a:ext cx="699770" cy="330835"/>
          </a:xfrm>
          <a:prstGeom prst="bentConnector3">
            <a:avLst>
              <a:gd name="adj1" fmla="val 50091"/>
            </a:avLst>
          </a:prstGeom>
          <a:ln>
            <a:solidFill>
              <a:srgbClr val="FF0000"/>
            </a:solidFill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3162935" y="2906395"/>
            <a:ext cx="393065" cy="192659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133215" y="2415540"/>
            <a:ext cx="2697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solidFill>
                  <a:srgbClr val="FF0000"/>
                </a:solidFill>
                <a:sym typeface="+mn-ea"/>
              </a:rPr>
              <a:t>已有固定的分类标签集合</a:t>
            </a:r>
            <a:endParaRPr lang="zh-CN" altLang="en-US">
              <a:solidFill>
                <a:srgbClr val="FF0000"/>
              </a:solidFill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81405" y="5793105"/>
            <a:ext cx="1496695" cy="4051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509395" y="581469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tx1"/>
                </a:solidFill>
              </a:rPr>
              <a:t>输入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157470" y="5814695"/>
            <a:ext cx="1496695" cy="4051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5585460" y="583628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tx1"/>
                </a:solidFill>
              </a:rPr>
              <a:t>学习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661525" y="5777865"/>
            <a:ext cx="1496695" cy="4051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0089515" y="579945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tx1"/>
                </a:solidFill>
              </a:rPr>
              <a:t>评价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内容占位符 2"/>
          <p:cNvSpPr>
            <a:spLocks noGrp="1"/>
          </p:cNvSpPr>
          <p:nvPr/>
        </p:nvSpPr>
        <p:spPr>
          <a:xfrm>
            <a:off x="4236720" y="974725"/>
            <a:ext cx="6654165" cy="3683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难点：视角变化、大小变化、光照条件、遮挡等单个或组合</a:t>
            </a:r>
            <a:r>
              <a:rPr lang="zh-CN" altLang="en-US"/>
              <a:t>因素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/>
              <a:t>2</a:t>
            </a:r>
            <a:r>
              <a:rPr lang="zh-CN" altLang="en-US" b="1"/>
              <a:t>、图像分类：</a:t>
            </a:r>
            <a:r>
              <a:rPr lang="zh-CN" altLang="en-US" sz="2800" b="1"/>
              <a:t>Nearest Neighbor分类器</a:t>
            </a:r>
            <a:endParaRPr lang="zh-CN" altLang="en-US" sz="2800" b="1"/>
          </a:p>
        </p:txBody>
      </p:sp>
      <p:sp>
        <p:nvSpPr>
          <p:cNvPr id="7" name="文本框 6"/>
          <p:cNvSpPr txBox="1"/>
          <p:nvPr/>
        </p:nvSpPr>
        <p:spPr>
          <a:xfrm>
            <a:off x="647700" y="1657350"/>
            <a:ext cx="109785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400"/>
              <a:t>Nearest Neighbor</a:t>
            </a:r>
            <a:r>
              <a:rPr lang="zh-CN" altLang="en-US" sz="2400"/>
              <a:t>分类过程：</a:t>
            </a:r>
            <a:r>
              <a:rPr lang="zh-CN" altLang="en-US" sz="2400"/>
              <a:t>让测试图片和训练集中每一张图片去比较，然后将它认为最相似的那个训练集图片的标签赋给这张测试图片。</a:t>
            </a:r>
            <a:endParaRPr lang="zh-CN" altLang="en-US" sz="24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700" y="2653030"/>
            <a:ext cx="4733290" cy="23558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808345" y="2653030"/>
            <a:ext cx="30784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/>
              <a:t>1</a:t>
            </a:r>
            <a:r>
              <a:rPr lang="zh-CN" altLang="en-US"/>
              <a:t>）</a:t>
            </a:r>
            <a:r>
              <a:rPr lang="en-US" altLang="zh-CN"/>
              <a:t>L1</a:t>
            </a:r>
            <a:r>
              <a:rPr lang="zh-CN" altLang="en-US"/>
              <a:t>距离（曼哈顿</a:t>
            </a:r>
            <a:r>
              <a:rPr lang="zh-CN" altLang="en-US"/>
              <a:t>距离）：</a:t>
            </a:r>
            <a:endParaRPr lang="zh-CN" altLang="en-US"/>
          </a:p>
          <a:p>
            <a:pPr algn="l"/>
            <a:endParaRPr lang="zh-CN" altLang="en-US"/>
          </a:p>
          <a:p>
            <a:pPr algn="l"/>
            <a:r>
              <a:rPr lang="en-US" altLang="zh-CN"/>
              <a:t>2</a:t>
            </a:r>
            <a:r>
              <a:rPr lang="zh-CN" altLang="en-US"/>
              <a:t>）</a:t>
            </a:r>
            <a:r>
              <a:rPr lang="en-US" altLang="zh-CN"/>
              <a:t>L2</a:t>
            </a:r>
            <a:r>
              <a:rPr lang="zh-CN" altLang="en-US"/>
              <a:t>距离（</a:t>
            </a:r>
            <a:r>
              <a:rPr lang="zh-CN" altLang="en-US"/>
              <a:t>欧氏距离）：</a:t>
            </a: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6825" y="2653030"/>
            <a:ext cx="2124075" cy="48577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425" y="3138805"/>
            <a:ext cx="2428875" cy="65722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08345" y="3967480"/>
            <a:ext cx="581787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/>
              <a:t>如果你输入的特征向量，如果向量中的一些值对你的任务有一些重要意义，那么L1更加适合；</a:t>
            </a:r>
            <a:endParaRPr lang="zh-CN" altLang="en-US"/>
          </a:p>
          <a:p>
            <a:pPr algn="l"/>
            <a:endParaRPr lang="zh-CN" altLang="en-US"/>
          </a:p>
          <a:p>
            <a:pPr algn="l"/>
            <a:r>
              <a:rPr lang="zh-CN" altLang="en-US"/>
              <a:t>如果它只是某个空间中的一个通用向量，而你不知道其中的不同的元素，你不知道它们实际上代表的含义，那么L2更加自然一些。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47700" y="5967095"/>
            <a:ext cx="64503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sym typeface="+mn-ea"/>
              </a:rPr>
              <a:t>Nearest Neighbor分类器的优化</a:t>
            </a:r>
            <a:r>
              <a:rPr lang="zh-CN" altLang="en-US"/>
              <a:t>：</a:t>
            </a:r>
            <a:r>
              <a:rPr lang="en-US" altLang="zh-CN" b="1"/>
              <a:t>K-</a:t>
            </a:r>
            <a:r>
              <a:rPr lang="zh-CN" altLang="en-US" b="1">
                <a:sym typeface="+mn-ea"/>
              </a:rPr>
              <a:t>Nearest Neighbor分类器</a:t>
            </a:r>
            <a:endParaRPr lang="en-US" alt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 b="1"/>
              <a:t>2</a:t>
            </a:r>
            <a:r>
              <a:rPr lang="zh-CN" altLang="en-US" b="1"/>
              <a:t>、图像分类：</a:t>
            </a:r>
            <a:r>
              <a:rPr lang="en-US" altLang="zh-CN" sz="2800" b="1"/>
              <a:t>K-</a:t>
            </a:r>
            <a:r>
              <a:rPr lang="zh-CN" altLang="en-US" sz="2800" b="1">
                <a:sym typeface="+mn-ea"/>
              </a:rPr>
              <a:t>Nearest Neighbor分类器</a:t>
            </a:r>
            <a:endParaRPr lang="zh-CN" altLang="en-US" sz="2800" b="1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7700" y="1657350"/>
            <a:ext cx="1097851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400"/>
              <a:t>K-Nearest Neighbor</a:t>
            </a:r>
            <a:r>
              <a:rPr lang="zh-CN" altLang="en-US" sz="2400"/>
              <a:t>分类过程：找最相似的k个图片的标签，然后让他们针对测试图片进行投票，最后把票数最高的标签作为对测试图片的预测。</a:t>
            </a:r>
            <a:endParaRPr lang="zh-CN" altLang="en-US" sz="2400"/>
          </a:p>
          <a:p>
            <a:pPr algn="l"/>
            <a:r>
              <a:rPr lang="zh-CN" altLang="en-US"/>
              <a:t>（当</a:t>
            </a:r>
            <a:r>
              <a:rPr lang="en-US" altLang="zh-CN"/>
              <a:t>K=1</a:t>
            </a:r>
            <a:r>
              <a:rPr lang="zh-CN" altLang="en-US"/>
              <a:t>，</a:t>
            </a:r>
            <a:r>
              <a:rPr lang="en-US" altLang="zh-CN">
                <a:sym typeface="+mn-ea"/>
              </a:rPr>
              <a:t>K-Nearest Neighbor</a:t>
            </a:r>
            <a:r>
              <a:rPr lang="zh-CN" altLang="en-US">
                <a:sym typeface="+mn-ea"/>
              </a:rPr>
              <a:t>变成</a:t>
            </a:r>
            <a:r>
              <a:rPr lang="en-US" altLang="zh-CN">
                <a:sym typeface="+mn-ea"/>
              </a:rPr>
              <a:t>Nearest Neighbor</a:t>
            </a:r>
            <a:r>
              <a:rPr lang="zh-CN" altLang="en-US">
                <a:sym typeface="+mn-ea"/>
              </a:rPr>
              <a:t>）</a:t>
            </a:r>
            <a:endParaRPr lang="zh-CN" altLang="en-US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74740" y="133985"/>
            <a:ext cx="58369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u="sng">
                <a:solidFill>
                  <a:schemeClr val="accent1"/>
                </a:solidFill>
                <a:sym typeface="+mn-ea"/>
              </a:rPr>
              <a:t>http://vision.stanford.edu/teaching/cs231n-demos/knn/</a:t>
            </a:r>
            <a:endParaRPr lang="zh-CN" altLang="en-US" u="sng">
              <a:solidFill>
                <a:schemeClr val="accent1"/>
              </a:solidFill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5975" y="3047365"/>
            <a:ext cx="2333625" cy="17506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855" y="3047365"/>
            <a:ext cx="2333625" cy="175069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557020" y="5008880"/>
            <a:ext cx="3434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</a:rPr>
              <a:t>num=5,num points=40,k=1</a:t>
            </a:r>
            <a:endParaRPr lang="en-U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分别使用</a:t>
            </a:r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</a:rPr>
              <a:t>L1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距离和</a:t>
            </a:r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距离的情况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097270" y="2837180"/>
            <a:ext cx="0" cy="21717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940" y="3046730"/>
            <a:ext cx="2334895" cy="175133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22060" y="3046730"/>
            <a:ext cx="2333625" cy="175069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131050" y="5008880"/>
            <a:ext cx="37414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</a:rPr>
              <a:t>num=5,num points=40,L1 distance</a:t>
            </a:r>
            <a:endParaRPr lang="en-U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</a:rPr>
              <a:t>k=1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和</a:t>
            </a:r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</a:rPr>
              <a:t>k=5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的情况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62330" y="5865495"/>
            <a:ext cx="1054989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/>
              <a:t>1</a:t>
            </a:r>
            <a:r>
              <a:rPr lang="zh-CN" altLang="en-US"/>
              <a:t>）和</a:t>
            </a:r>
            <a:r>
              <a:rPr lang="en-US" altLang="zh-CN"/>
              <a:t>L2</a:t>
            </a:r>
            <a:r>
              <a:rPr lang="zh-CN" altLang="en-US"/>
              <a:t>距离相比，</a:t>
            </a:r>
            <a:r>
              <a:rPr lang="en-US" altLang="zh-CN"/>
              <a:t>NN</a:t>
            </a:r>
            <a:r>
              <a:rPr lang="zh-CN" altLang="en-US"/>
              <a:t>分类器使用</a:t>
            </a:r>
            <a:r>
              <a:rPr lang="en-US" altLang="zh-CN"/>
              <a:t>L1</a:t>
            </a:r>
            <a:r>
              <a:rPr lang="zh-CN" altLang="en-US"/>
              <a:t>距离</a:t>
            </a:r>
            <a:r>
              <a:rPr lang="zh-CN" altLang="en-US"/>
              <a:t>边界感更强；</a:t>
            </a:r>
            <a:endParaRPr lang="zh-CN" altLang="en-US"/>
          </a:p>
          <a:p>
            <a:pPr algn="l"/>
            <a:r>
              <a:rPr lang="en-US" altLang="zh-CN"/>
              <a:t>2</a:t>
            </a:r>
            <a:r>
              <a:rPr lang="zh-CN" altLang="en-US"/>
              <a:t>）和</a:t>
            </a:r>
            <a:r>
              <a:rPr lang="en-US" altLang="zh-CN"/>
              <a:t>k=1</a:t>
            </a:r>
            <a:r>
              <a:rPr lang="zh-CN" altLang="en-US"/>
              <a:t>相比，</a:t>
            </a:r>
            <a:r>
              <a:rPr lang="en-US" altLang="zh-CN"/>
              <a:t>k=5</a:t>
            </a:r>
            <a:r>
              <a:rPr lang="zh-CN" altLang="en-US"/>
              <a:t>的</a:t>
            </a:r>
            <a:r>
              <a:rPr lang="en-US" altLang="zh-CN" dirty="0">
                <a:latin typeface="Arial" panose="020B0604020202020204" pitchFamily="34" charset="0"/>
                <a:sym typeface="+mn-ea"/>
              </a:rPr>
              <a:t>NN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分类器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让异常值产生的不规则平滑了，使得它针对测试数据的泛化能力更强；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432560"/>
            <a:ext cx="10515600" cy="4953000"/>
          </a:xfrm>
        </p:spPr>
        <p:txBody>
          <a:bodyPr>
            <a:normAutofit/>
          </a:bodyPr>
          <a:p>
            <a:r>
              <a:rPr lang="zh-CN" altLang="en-US" sz="2400"/>
              <a:t>首先将目标图片伸展为一维的目标向量，然后比较目标向量和训练集中所有样本向量的距离。找出其中距离最小（最相似）的K个样本，</a:t>
            </a:r>
            <a:r>
              <a:rPr lang="zh-CN" altLang="en-US" sz="2400"/>
              <a:t>并找到这些样本所属类别。找出其中最多的作为预测值。</a:t>
            </a:r>
            <a:endParaRPr lang="zh-CN" altLang="en-US" sz="2400"/>
          </a:p>
          <a:p>
            <a:r>
              <a:rPr lang="zh-CN" altLang="en-US" sz="2400"/>
              <a:t>利用二重循环计算</a:t>
            </a:r>
            <a:r>
              <a:rPr lang="en-US" altLang="zh-CN" sz="2400"/>
              <a:t>L2</a:t>
            </a:r>
            <a:r>
              <a:rPr lang="zh-CN" altLang="en-US" sz="2400"/>
              <a:t>距离：</a:t>
            </a:r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排序，得到前k个近邻的标签，然后得到投票结果：</a:t>
            </a:r>
            <a:endParaRPr lang="zh-CN" altLang="en-US" sz="2400"/>
          </a:p>
          <a:p>
            <a:endParaRPr lang="zh-CN" altLang="en-US" sz="240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 b="1"/>
              <a:t>2</a:t>
            </a:r>
            <a:r>
              <a:rPr lang="zh-CN" altLang="en-US" b="1"/>
              <a:t>、图像分类：</a:t>
            </a:r>
            <a:r>
              <a:rPr lang="en-US" altLang="zh-CN" sz="2800" b="1"/>
              <a:t>K-</a:t>
            </a:r>
            <a:r>
              <a:rPr lang="zh-CN" altLang="en-US" sz="2800" b="1">
                <a:sym typeface="+mn-ea"/>
              </a:rPr>
              <a:t>Nearest Neighbor分类器</a:t>
            </a:r>
            <a:endParaRPr lang="zh-CN" altLang="en-US" sz="2800" b="1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06145" y="2967990"/>
            <a:ext cx="6892925" cy="23069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/>
              <a:t>def compute_distances_two_loops(self, X):</a:t>
            </a:r>
            <a:endParaRPr lang="zh-CN" altLang="en-US"/>
          </a:p>
          <a:p>
            <a:pPr algn="l"/>
            <a:r>
              <a:rPr lang="en-US" altLang="zh-CN"/>
              <a:t>     </a:t>
            </a:r>
            <a:r>
              <a:rPr lang="zh-CN" altLang="en-US"/>
              <a:t>num_test = X.shape[0]</a:t>
            </a:r>
            <a:endParaRPr lang="zh-CN" altLang="en-US"/>
          </a:p>
          <a:p>
            <a:pPr algn="l"/>
            <a:r>
              <a:rPr lang="zh-CN" altLang="en-US"/>
              <a:t>     num_train = self.X_train.shape[0]</a:t>
            </a:r>
            <a:endParaRPr lang="zh-CN" altLang="en-US"/>
          </a:p>
          <a:p>
            <a:pPr algn="l"/>
            <a:r>
              <a:rPr lang="zh-CN" altLang="en-US"/>
              <a:t>     dists = np.zeros((num_test, num_train))</a:t>
            </a:r>
            <a:endParaRPr lang="zh-CN" altLang="en-US"/>
          </a:p>
          <a:p>
            <a:pPr algn="l"/>
            <a:r>
              <a:rPr lang="zh-CN" altLang="en-US"/>
              <a:t>     for i in range(num_test):</a:t>
            </a:r>
            <a:endParaRPr lang="zh-CN" altLang="en-US"/>
          </a:p>
          <a:p>
            <a:pPr algn="l"/>
            <a:r>
              <a:rPr lang="zh-CN" altLang="en-US"/>
              <a:t>         for j in range(num_train):</a:t>
            </a:r>
            <a:endParaRPr lang="zh-CN" altLang="en-US"/>
          </a:p>
          <a:p>
            <a:pPr algn="l"/>
            <a:r>
              <a:rPr lang="zh-CN" altLang="en-US"/>
              <a:t>             dists[i][j]=np.sqrt(np.sum((np.square(X[i,:]-self.X_train[j,:]))))</a:t>
            </a:r>
            <a:endParaRPr lang="zh-CN" altLang="en-US"/>
          </a:p>
          <a:p>
            <a:pPr algn="l"/>
            <a:r>
              <a:rPr lang="zh-CN" altLang="en-US"/>
              <a:t>     return dists                 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06145" y="5777230"/>
            <a:ext cx="59182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/>
              <a:t>numpy.argsort(a, axis=-1, kind='quicksort', order=None)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9785" y="4309110"/>
            <a:ext cx="5855335" cy="21685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/>
              <a:t>2</a:t>
            </a:r>
            <a:r>
              <a:rPr lang="zh-CN" altLang="en-US" b="1"/>
              <a:t>、图像分类：</a:t>
            </a:r>
            <a:r>
              <a:rPr lang="zh-CN" altLang="en-US" sz="2800" b="1"/>
              <a:t>线性分类器</a:t>
            </a:r>
            <a:endParaRPr lang="zh-CN" altLang="en-US" sz="2800" b="1"/>
          </a:p>
        </p:txBody>
      </p:sp>
      <p:sp>
        <p:nvSpPr>
          <p:cNvPr id="4" name="文本框 3"/>
          <p:cNvSpPr txBox="1"/>
          <p:nvPr/>
        </p:nvSpPr>
        <p:spPr>
          <a:xfrm>
            <a:off x="718185" y="1424940"/>
            <a:ext cx="1075499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b="1">
                <a:sym typeface="+mn-ea"/>
              </a:rPr>
              <a:t>K-Nearest Neighbor</a:t>
            </a:r>
            <a:r>
              <a:rPr lang="zh-CN" altLang="en-US" b="1"/>
              <a:t>分类器的几个问题：</a:t>
            </a:r>
            <a:endParaRPr lang="zh-CN" altLang="en-US" b="1"/>
          </a:p>
          <a:p>
            <a:pPr algn="l"/>
            <a:r>
              <a:rPr lang="zh-CN" altLang="en-US"/>
              <a:t>1）测试的时候计算时间很长；</a:t>
            </a:r>
            <a:endParaRPr lang="zh-CN" altLang="en-US"/>
          </a:p>
          <a:p>
            <a:pPr algn="l"/>
            <a:r>
              <a:rPr lang="zh-CN" altLang="en-US"/>
              <a:t>2） L1、L2这种向量化的距离函数不太适合比较图像，也不适合表示图像之间视觉的感知度；</a:t>
            </a:r>
            <a:endParaRPr lang="zh-CN" altLang="en-US"/>
          </a:p>
          <a:p>
            <a:pPr algn="l"/>
            <a:r>
              <a:rPr lang="zh-CN" altLang="en-US"/>
              <a:t>3）维度灾难：把样本空间分成几块，如果想要样本能够聚集地分布在一个立体空间里，那么需要指数倍地训练数据，事实上拿不到那么多图片去密布；</a:t>
            </a:r>
            <a:endParaRPr lang="zh-CN" altLang="en-US"/>
          </a:p>
        </p:txBody>
      </p:sp>
      <p:pic>
        <p:nvPicPr>
          <p:cNvPr id="5" name="图片 4" descr="截屏2022-11-28 16.45.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460" y="2973070"/>
            <a:ext cx="3710940" cy="66929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18185" y="3206115"/>
            <a:ext cx="108921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 b="1"/>
              <a:t>线性分类器</a:t>
            </a:r>
            <a:r>
              <a:rPr lang="zh-CN" altLang="en-US" sz="2400"/>
              <a:t>：</a:t>
            </a:r>
            <a:endParaRPr lang="zh-CN" altLang="en-US" sz="2400"/>
          </a:p>
          <a:p>
            <a:pPr algn="l"/>
            <a:r>
              <a:rPr lang="zh-CN" altLang="en-US" sz="1600">
                <a:sym typeface="+mn-ea"/>
              </a:rPr>
              <a:t>线性分类像是一种模版方法：矩阵中的每一行对应于图像的某个模版，每一列对应于，根据输入矩阵行和列之间的乘积或点积，从而得到图像的像素点，计算这个点积我们可以发现，在这个类的模版和图像的像素之间，有一个相似之处。</a:t>
            </a:r>
            <a:endParaRPr lang="zh-CN" altLang="en-US" sz="1600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02400" y="2901315"/>
            <a:ext cx="168973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W</a:t>
            </a:r>
            <a:r>
              <a:rPr lang="zh-CN" altLang="en-US">
                <a:solidFill>
                  <a:srgbClr val="FF0000"/>
                </a:solidFill>
              </a:rPr>
              <a:t>：权重；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en-US" altLang="zh-CN">
                <a:solidFill>
                  <a:srgbClr val="FF0000"/>
                </a:solidFill>
              </a:rPr>
              <a:t>b</a:t>
            </a:r>
            <a:r>
              <a:rPr lang="zh-CN" altLang="en-US">
                <a:solidFill>
                  <a:srgbClr val="FF0000"/>
                </a:solidFill>
              </a:rPr>
              <a:t>：偏差向量；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20615" y="5031105"/>
            <a:ext cx="1754505" cy="47879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089140" y="4255135"/>
            <a:ext cx="468249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b="1"/>
              <a:t>线性分类器的缺点：</a:t>
            </a:r>
            <a:endParaRPr lang="zh-CN" altLang="en-US"/>
          </a:p>
          <a:p>
            <a:pPr algn="l"/>
            <a:r>
              <a:rPr lang="zh-CN" altLang="en-US"/>
              <a:t>1. 针对奇数和偶数，线性分类器通过传统方法难以解决；</a:t>
            </a:r>
            <a:endParaRPr lang="zh-CN" altLang="en-US"/>
          </a:p>
          <a:p>
            <a:pPr algn="l"/>
            <a:r>
              <a:rPr lang="zh-CN" altLang="en-US"/>
              <a:t>2. 多分类问题、多模态数据：数据在不同空间；</a:t>
            </a:r>
            <a:endParaRPr lang="zh-CN" altLang="en-US"/>
          </a:p>
          <a:p>
            <a:pPr algn="l"/>
            <a:endParaRPr lang="zh-CN" altLang="en-US"/>
          </a:p>
          <a:p>
            <a:pPr algn="l"/>
            <a:r>
              <a:rPr lang="zh-CN" altLang="en-US"/>
              <a:t>如何选择正确的权重？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192135" y="2973070"/>
            <a:ext cx="339217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solidFill>
                  <a:schemeClr val="tx1"/>
                </a:solidFill>
              </a:rPr>
              <a:t>从图像到标签分值的参数化映射</a:t>
            </a:r>
            <a:endParaRPr lang="zh-CN" altLang="en-US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647700" y="1488440"/>
            <a:ext cx="743839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000"/>
              <a:t>1</a:t>
            </a:r>
            <a:r>
              <a:rPr lang="zh-CN" altLang="en-US" sz="2000"/>
              <a:t>）评分函数：原始图像数据到类别分值的映射；</a:t>
            </a:r>
            <a:endParaRPr lang="zh-CN" altLang="en-US" sz="2000"/>
          </a:p>
          <a:p>
            <a:pPr algn="l"/>
            <a:r>
              <a:rPr lang="en-US" altLang="zh-CN" sz="2000"/>
              <a:t>2</a:t>
            </a:r>
            <a:r>
              <a:rPr lang="zh-CN" altLang="en-US" sz="2000"/>
              <a:t>）</a:t>
            </a:r>
            <a:r>
              <a:rPr lang="zh-CN" altLang="en-US" sz="2000" b="1"/>
              <a:t>损失函数</a:t>
            </a:r>
            <a:r>
              <a:rPr lang="zh-CN" altLang="en-US" sz="2000"/>
              <a:t>：量化预测分类标签的得分与真实标签之间一致性；</a:t>
            </a:r>
            <a:endParaRPr lang="zh-CN" altLang="en-US" sz="2000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/>
              <a:t>2</a:t>
            </a:r>
            <a:r>
              <a:rPr lang="zh-CN" altLang="en-US" b="1"/>
              <a:t>、图像分类：</a:t>
            </a:r>
            <a:r>
              <a:rPr lang="zh-CN" altLang="en-US" sz="2800" b="1"/>
              <a:t>线性分类器</a:t>
            </a:r>
            <a:endParaRPr lang="zh-CN" altLang="en-US" sz="2800" b="1"/>
          </a:p>
        </p:txBody>
      </p:sp>
      <p:sp>
        <p:nvSpPr>
          <p:cNvPr id="11" name="文本框 10"/>
          <p:cNvSpPr txBox="1"/>
          <p:nvPr/>
        </p:nvSpPr>
        <p:spPr>
          <a:xfrm>
            <a:off x="2013585" y="2505710"/>
            <a:ext cx="94170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a. SVM</a:t>
            </a:r>
            <a:endParaRPr lang="en-US" altLang="zh-CN" b="1"/>
          </a:p>
        </p:txBody>
      </p:sp>
      <p:pic>
        <p:nvPicPr>
          <p:cNvPr id="12" name="图片 11" descr="截屏2022-11-28 17.01.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6090" y="2195195"/>
            <a:ext cx="3632200" cy="9652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823085" y="5859780"/>
            <a:ext cx="135572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b. Softmax</a:t>
            </a:r>
            <a:endParaRPr lang="en-US" altLang="zh-CN" b="1"/>
          </a:p>
        </p:txBody>
      </p:sp>
      <p:pic>
        <p:nvPicPr>
          <p:cNvPr id="15" name="图片 14" descr="截屏2022-11-28 17.03.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890" y="5770880"/>
            <a:ext cx="2768600" cy="10414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840855" y="2552065"/>
            <a:ext cx="480695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/>
              <a:t>对于SVM，如果样本中有车，那么我们车的得分会比其他样本的分值要高，且不会对最终的结果造成影响，</a:t>
            </a:r>
            <a:r>
              <a:rPr lang="zh-CN" altLang="en-US">
                <a:solidFill>
                  <a:srgbClr val="FF0000"/>
                </a:solidFill>
              </a:rPr>
              <a:t>我们唯一希望正确的分值比不正确的分值高出一个安全边际；SVM会得到这个数据点超过阈值，要正确分类，然后放弃，不再关心那个数据点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840855" y="4662170"/>
            <a:ext cx="480695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/>
              <a:t>对于softmax，</a:t>
            </a:r>
            <a:r>
              <a:rPr lang="zh-CN" altLang="en-US">
                <a:solidFill>
                  <a:srgbClr val="FF0000"/>
                </a:solidFill>
              </a:rPr>
              <a:t>目标总是希望概率质量函数（离散分布值）等于1</a:t>
            </a:r>
            <a:r>
              <a:rPr lang="zh-CN" altLang="en-US"/>
              <a:t>，就算给正确和不正确分值给出两个极端，softmax始终会在正确分布内积累更多的概率质量，正确的往无穷大持续推进；softmax只是总是试图不断提高，每一个数据点会越来越好；</a:t>
            </a:r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85" y="3034665"/>
            <a:ext cx="5462905" cy="265239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045075" y="114935"/>
            <a:ext cx="68605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u="sng">
                <a:solidFill>
                  <a:schemeClr val="accent1"/>
                </a:solidFill>
              </a:rPr>
              <a:t>http://vision.stanford.edu/teaching/cs231n-demos/linear-classify/</a:t>
            </a:r>
            <a:endParaRPr lang="zh-CN" altLang="en-US" u="sng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449705"/>
            <a:ext cx="10515600" cy="916305"/>
          </a:xfrm>
        </p:spPr>
        <p:txBody>
          <a:bodyPr/>
          <a:p>
            <a:r>
              <a:rPr lang="zh-CN" altLang="en-US" sz="2400"/>
              <a:t>损失函数可以量化某个具体权重集 W 的质量。而最优化的目标就是找到能够</a:t>
            </a:r>
            <a:r>
              <a:rPr lang="zh-CN" altLang="en-US" sz="2400"/>
              <a:t>最小化损失函数值的 W。</a:t>
            </a:r>
            <a:endParaRPr lang="zh-CN" altLang="en-US" sz="2400"/>
          </a:p>
          <a:p>
            <a:endParaRPr lang="zh-CN" altLang="en-US" sz="2400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/>
              <a:t>2</a:t>
            </a:r>
            <a:r>
              <a:rPr lang="zh-CN" altLang="en-US" b="1"/>
              <a:t>、图像分类：</a:t>
            </a:r>
            <a:r>
              <a:rPr lang="zh-CN" altLang="en-US" sz="2800" b="1"/>
              <a:t>最</a:t>
            </a:r>
            <a:r>
              <a:rPr lang="zh-CN" altLang="en-US" sz="2800" b="1"/>
              <a:t>优化</a:t>
            </a:r>
            <a:endParaRPr lang="zh-CN" altLang="en-US" sz="2800" b="1"/>
          </a:p>
        </p:txBody>
      </p:sp>
      <p:sp>
        <p:nvSpPr>
          <p:cNvPr id="4" name="文本框 3"/>
          <p:cNvSpPr txBox="1"/>
          <p:nvPr/>
        </p:nvSpPr>
        <p:spPr>
          <a:xfrm>
            <a:off x="973455" y="2440940"/>
            <a:ext cx="487299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/>
              <a:t>1</a:t>
            </a:r>
            <a:r>
              <a:rPr lang="zh-CN" altLang="en-US"/>
              <a:t>）有限差分法计算梯度（数值</a:t>
            </a:r>
            <a:r>
              <a:rPr lang="zh-CN" altLang="en-US"/>
              <a:t>梯度法）：对于当前的W矩阵，我们每次在第i维的方向上增加一点，即增加一小步，那么我们重新计算loss，会得到loss的变化，将变化前后的变化值在变化处进行求导，计算出梯度的近似值，如此往复</a:t>
            </a:r>
            <a:endParaRPr lang="zh-CN" altLang="en-US"/>
          </a:p>
        </p:txBody>
      </p:sp>
      <p:pic>
        <p:nvPicPr>
          <p:cNvPr id="7" name="图片 6" descr="截屏2022-11-27 15.51.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420" y="2187575"/>
            <a:ext cx="4302125" cy="22129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73455" y="4194175"/>
            <a:ext cx="5440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solidFill>
                  <a:srgbClr val="FF0000"/>
                </a:solidFill>
              </a:rPr>
              <a:t>如果这个卷积神经网络非常大，那么这个计算量很大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73455" y="4624705"/>
            <a:ext cx="487299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/>
              <a:t>2</a:t>
            </a:r>
            <a:r>
              <a:rPr lang="zh-CN" altLang="en-US"/>
              <a:t>）分析</a:t>
            </a:r>
            <a:r>
              <a:rPr lang="zh-CN" altLang="en-US"/>
              <a:t>梯度法：只需要写出梯度的表达式。L在W方向上求梯度，沿着最陡的梯度下降，即沿着梯度的负方向来一步步迭代，这样就能沿着损失函数从上往下走到最低点，可以看到曲线走到损失函数等高轮廓线的最低点</a:t>
            </a:r>
            <a:endParaRPr lang="zh-CN" altLang="en-US"/>
          </a:p>
        </p:txBody>
      </p:sp>
      <p:pic>
        <p:nvPicPr>
          <p:cNvPr id="12" name="图片 11" descr="截屏2022-11-28 17.34.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135" y="4819015"/>
            <a:ext cx="4872990" cy="108775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73455" y="6163310"/>
            <a:ext cx="10241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solidFill>
                  <a:srgbClr val="FF0000"/>
                </a:solidFill>
              </a:rPr>
              <a:t>随机梯度下降法：并非计算整个训练集的误差和梯度值，而是在每一次迭代中选取一小部分训练样本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/>
              <a:t>2</a:t>
            </a:r>
            <a:r>
              <a:rPr lang="zh-CN" altLang="en-US" b="1"/>
              <a:t>、图像分类：</a:t>
            </a:r>
            <a:r>
              <a:rPr lang="zh-CN" altLang="en-US" sz="2800" b="1"/>
              <a:t>反向传播</a:t>
            </a:r>
            <a:endParaRPr lang="zh-CN" altLang="en-US" sz="2800" b="1"/>
          </a:p>
        </p:txBody>
      </p:sp>
      <p:pic>
        <p:nvPicPr>
          <p:cNvPr id="4" name="图片 3" descr="截屏2022-11-27 22.02.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700" y="2001520"/>
            <a:ext cx="5902960" cy="324294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7700" y="1471295"/>
            <a:ext cx="635698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/>
              <a:t>计算任意复杂函数的解析梯度，要用到一个叫做</a:t>
            </a:r>
            <a:r>
              <a:rPr lang="zh-CN" altLang="en-US" b="1"/>
              <a:t>计算图</a:t>
            </a:r>
            <a:r>
              <a:rPr lang="zh-CN" altLang="en-US"/>
              <a:t>的框架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95605" y="5541010"/>
            <a:ext cx="66090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/>
              <a:t>1. 神经网络很大很复杂，为了得到梯度我们应该使用反向传播；</a:t>
            </a:r>
            <a:endParaRPr lang="zh-CN" altLang="en-US"/>
          </a:p>
          <a:p>
            <a:pPr algn="l"/>
            <a:r>
              <a:rPr lang="zh-CN" altLang="en-US"/>
              <a:t>2. 反向传播是链式法则的一个递归调用；</a:t>
            </a:r>
            <a:endParaRPr lang="zh-CN" altLang="en-US"/>
          </a:p>
          <a:p>
            <a:pPr algn="l"/>
            <a:r>
              <a:rPr lang="zh-CN" altLang="en-US"/>
              <a:t>3. 计算结构和每一个节点都真实存在，可以把它看作两个API</a:t>
            </a:r>
            <a:r>
              <a:rPr lang="en-US" altLang="zh-CN"/>
              <a:t>:</a:t>
            </a:r>
            <a:endParaRPr lang="zh-CN" altLang="en-US"/>
          </a:p>
          <a:p>
            <a:pPr algn="l"/>
            <a:r>
              <a:rPr lang="en-US" altLang="zh-CN"/>
              <a:t>forward()</a:t>
            </a:r>
            <a:r>
              <a:rPr lang="zh-CN" altLang="en-US"/>
              <a:t>和</a:t>
            </a:r>
            <a:r>
              <a:rPr lang="en-US" altLang="zh-CN"/>
              <a:t>backward();</a:t>
            </a:r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2050" y="2436761"/>
            <a:ext cx="2557145" cy="75057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7571" y="3878069"/>
            <a:ext cx="1079500" cy="4445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788275" y="2195195"/>
            <a:ext cx="2011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基本运算：</a:t>
            </a:r>
            <a:r>
              <a:rPr lang="zh-CN" altLang="en-US"/>
              <a:t>求偏导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929880" y="343852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链式法则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/>
              <a:t>3</a:t>
            </a:r>
            <a:r>
              <a:rPr lang="zh-CN" altLang="en-US" b="1"/>
              <a:t>、神经网络</a:t>
            </a:r>
            <a:endParaRPr lang="zh-CN" altLang="en-US" b="1"/>
          </a:p>
        </p:txBody>
      </p:sp>
      <p:sp>
        <p:nvSpPr>
          <p:cNvPr id="5" name="文本框 4"/>
          <p:cNvSpPr txBox="1"/>
          <p:nvPr/>
        </p:nvSpPr>
        <p:spPr>
          <a:xfrm>
            <a:off x="647700" y="1449070"/>
            <a:ext cx="105905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sym typeface="+mn-ea"/>
              </a:rPr>
              <a:t>激活函数：对于人工神经网络模型去学习、理解非常复杂和非线性的函数来说具有十分重要的作用。它们将非线性特性引入到神经网络中。</a:t>
            </a:r>
            <a:endParaRPr lang="zh-CN" altLang="en-US" sz="2400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43735" y="4289425"/>
            <a:ext cx="134747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）</a:t>
            </a:r>
            <a:r>
              <a:rPr lang="en-US" altLang="zh-CN"/>
              <a:t>sigmoid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5353050" y="4289425"/>
            <a:ext cx="9867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2</a:t>
            </a:r>
            <a:r>
              <a:rPr lang="zh-CN" altLang="en-US"/>
              <a:t>）</a:t>
            </a:r>
            <a:r>
              <a:rPr lang="en-US" altLang="zh-CN"/>
              <a:t>tanh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8972550" y="4256405"/>
            <a:ext cx="1071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3</a:t>
            </a:r>
            <a:r>
              <a:rPr lang="zh-CN" altLang="en-US"/>
              <a:t>）</a:t>
            </a:r>
            <a:r>
              <a:rPr lang="en-US" altLang="zh-CN"/>
              <a:t>Re</a:t>
            </a:r>
            <a:r>
              <a:rPr lang="en-US" altLang="zh-CN"/>
              <a:t>Lu</a:t>
            </a:r>
            <a:endParaRPr lang="en-US" altLang="zh-CN"/>
          </a:p>
        </p:txBody>
      </p:sp>
      <p:pic>
        <p:nvPicPr>
          <p:cNvPr id="16391" name="图片 7"/>
          <p:cNvPicPr>
            <a:picLocks noChangeAspect="1"/>
          </p:cNvPicPr>
          <p:nvPr/>
        </p:nvPicPr>
        <p:blipFill>
          <a:blip r:embed="rId1"/>
          <a:srcRect r="50079" b="-2307"/>
          <a:stretch>
            <a:fillRect/>
          </a:stretch>
        </p:blipFill>
        <p:spPr>
          <a:xfrm>
            <a:off x="1046197" y="2448001"/>
            <a:ext cx="2854962" cy="169720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2" name="图片 8"/>
          <p:cNvPicPr>
            <a:picLocks noChangeAspect="1"/>
          </p:cNvPicPr>
          <p:nvPr/>
        </p:nvPicPr>
        <p:blipFill>
          <a:blip r:embed="rId1"/>
          <a:srcRect l="50941" b="-1195"/>
          <a:stretch>
            <a:fillRect/>
          </a:stretch>
        </p:blipFill>
        <p:spPr>
          <a:xfrm>
            <a:off x="4470838" y="2448001"/>
            <a:ext cx="2921652" cy="169720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3" name="图片 9"/>
          <p:cNvPicPr>
            <a:picLocks noChangeAspect="1"/>
          </p:cNvPicPr>
          <p:nvPr/>
        </p:nvPicPr>
        <p:blipFill>
          <a:blip r:embed="rId2"/>
          <a:srcRect r="50117" b="-204"/>
          <a:stretch>
            <a:fillRect/>
          </a:stretch>
        </p:blipFill>
        <p:spPr>
          <a:xfrm>
            <a:off x="7879421" y="2453495"/>
            <a:ext cx="2937531" cy="1691607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6403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813560" y="4801870"/>
          <a:ext cx="1477645" cy="531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3" imgW="965200" imgH="393700" progId="Equation.KSEE3">
                  <p:embed/>
                </p:oleObj>
              </mc:Choice>
              <mc:Fallback>
                <p:oleObj name="" r:id="rId3" imgW="965200" imgH="393700" progId="Equation.KSEE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13560" y="4801870"/>
                        <a:ext cx="1477645" cy="5314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1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714875" y="4896485"/>
          <a:ext cx="245554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5" imgW="1282700" imgH="203200" progId="Equation.KSEE3">
                  <p:embed/>
                </p:oleObj>
              </mc:Choice>
              <mc:Fallback>
                <p:oleObj name="" r:id="rId5" imgW="1282700" imgH="203200" progId="Equation.KSEE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14875" y="4896485"/>
                        <a:ext cx="2455545" cy="342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9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769985" y="4896485"/>
          <a:ext cx="1477645" cy="247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7" imgW="1066800" imgH="203200" progId="Equation.KSEE3">
                  <p:embed/>
                </p:oleObj>
              </mc:Choice>
              <mc:Fallback>
                <p:oleObj name="" r:id="rId7" imgW="1066800" imgH="203200" progId="Equation.KSEE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69985" y="4896485"/>
                        <a:ext cx="1477645" cy="2470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404495" y="5478145"/>
            <a:ext cx="113823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/>
              <a:t>优点：</a:t>
            </a:r>
            <a:r>
              <a:rPr lang="en-US" altLang="zh-CN"/>
              <a:t>1</a:t>
            </a:r>
            <a:r>
              <a:rPr lang="zh-CN" altLang="en-US"/>
              <a:t>）相较于sigmoid和tanh函数，ReLU对于随机梯度下降的收敛有巨大的加速作用；</a:t>
            </a:r>
            <a:r>
              <a:rPr lang="en-US" altLang="zh-CN"/>
              <a:t>2</a:t>
            </a:r>
            <a:r>
              <a:rPr lang="zh-CN" altLang="en-US"/>
              <a:t>）sigmoid和tanh神经元含有指数运算等耗费计算资源的操作，而ReLU可以简单地通过对一个矩阵进行阈值计算得到。</a:t>
            </a:r>
            <a:endParaRPr lang="zh-CN" altLang="en-US"/>
          </a:p>
          <a:p>
            <a:pPr algn="l"/>
            <a:r>
              <a:rPr lang="zh-CN" altLang="en-US"/>
              <a:t>缺点：在训练的时候，</a:t>
            </a:r>
            <a:r>
              <a:rPr lang="en-US" altLang="zh-CN"/>
              <a:t>ReLU单元比较脆弱并且可能“死掉”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 b="1">
                <a:sym typeface="+mn-ea"/>
              </a:rPr>
              <a:t>3</a:t>
            </a:r>
            <a:r>
              <a:rPr lang="zh-CN" altLang="en-US" b="1">
                <a:sym typeface="+mn-ea"/>
              </a:rPr>
              <a:t>、神经网络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700" y="1584325"/>
            <a:ext cx="6858000" cy="20288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830820" y="2153920"/>
            <a:ext cx="40944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/>
              <a:t>通常神经网络模型中神经元是分层的；</a:t>
            </a:r>
            <a:endParaRPr lang="zh-CN" altLang="en-US"/>
          </a:p>
          <a:p>
            <a:pPr algn="l"/>
            <a:r>
              <a:rPr lang="zh-CN" altLang="en-US"/>
              <a:t>对于普通神经网络，最普通的层的类型是全连接层；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603500" y="3802380"/>
            <a:ext cx="2011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全连接层</a:t>
            </a:r>
            <a:r>
              <a:rPr lang="zh-CN" altLang="en-US"/>
              <a:t>神经网络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50570" y="4359910"/>
            <a:ext cx="109200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神经网络数据预处理的常见方法：均值减法、归一化、</a:t>
            </a:r>
            <a:r>
              <a:rPr lang="en-US" altLang="zh-CN"/>
              <a:t>PCA</a:t>
            </a:r>
            <a:r>
              <a:rPr lang="zh-CN" altLang="en-US"/>
              <a:t>和白化</a:t>
            </a:r>
            <a:r>
              <a:rPr lang="zh-CN" altLang="en-US"/>
              <a:t>等；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批量</a:t>
            </a:r>
            <a:r>
              <a:rPr lang="zh-CN" altLang="en-US"/>
              <a:t>归一化：让激活数据在训练开始前通过一个网络，网络处理数据使其服从标准高斯分布。</a:t>
            </a:r>
            <a:endParaRPr lang="zh-CN" altLang="en-US"/>
          </a:p>
          <a:p>
            <a:r>
              <a:rPr lang="en-US" altLang="zh-CN"/>
              <a:t>	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一般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BatchNorm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层添加到全连接层和激活函数之间。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09675" y="5558790"/>
            <a:ext cx="44246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2" algn="l" eaLnBrk="1" hangingPunct="1"/>
            <a:r>
              <a:rPr lang="en-US" altLang="zh-CN" dirty="0">
                <a:latin typeface="Arial" panose="020B0604020202020204" pitchFamily="34" charset="0"/>
                <a:sym typeface="+mn-ea"/>
              </a:rPr>
              <a:t>1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）加快网络的训练和收敛的速度</a:t>
            </a:r>
            <a:endParaRPr lang="zh-CN" altLang="en-US" dirty="0">
              <a:latin typeface="Arial" panose="020B0604020202020204" pitchFamily="34" charset="0"/>
            </a:endParaRPr>
          </a:p>
          <a:p>
            <a:pPr lvl="2" algn="l" eaLnBrk="1" hangingPunct="1"/>
            <a:r>
              <a:rPr lang="en-US" altLang="zh-CN" dirty="0">
                <a:latin typeface="Arial" panose="020B0604020202020204" pitchFamily="34" charset="0"/>
                <a:sym typeface="+mn-ea"/>
              </a:rPr>
              <a:t>2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）控制梯度爆炸防止梯度消失</a:t>
            </a:r>
            <a:endParaRPr lang="zh-CN" altLang="en-US" dirty="0">
              <a:latin typeface="Arial" panose="020B0604020202020204" pitchFamily="34" charset="0"/>
            </a:endParaRPr>
          </a:p>
          <a:p>
            <a:pPr lvl="2" algn="l" eaLnBrk="1" hangingPunct="1"/>
            <a:r>
              <a:rPr lang="en-US" altLang="zh-CN" dirty="0">
                <a:latin typeface="Arial" panose="020B0604020202020204" pitchFamily="34" charset="0"/>
                <a:sym typeface="+mn-ea"/>
              </a:rPr>
              <a:t>3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）防止过拟合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942840" y="1026795"/>
            <a:ext cx="6812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/>
              <a:t>分层的结构能够让神经网络高效地进行矩阵乘法和激活函数运算；</a:t>
            </a:r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 b="1">
                <a:sym typeface="+mn-ea"/>
              </a:rPr>
              <a:t>3</a:t>
            </a:r>
            <a:r>
              <a:rPr lang="zh-CN" altLang="en-US" b="1">
                <a:sym typeface="+mn-ea"/>
              </a:rPr>
              <a:t>、神经网络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47700" y="1510665"/>
            <a:ext cx="111245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/>
              <a:t>随机失活：优化人工神经网络</a:t>
            </a:r>
            <a:endParaRPr lang="zh-CN" altLang="en-US" sz="2000"/>
          </a:p>
          <a:p>
            <a:pPr algn="l"/>
            <a:r>
              <a:rPr lang="zh-CN" altLang="en-US" sz="2000" dirty="0">
                <a:latin typeface="Arial" panose="020B0604020202020204" pitchFamily="34" charset="0"/>
                <a:sym typeface="+mn-ea"/>
              </a:rPr>
              <a:t>将隐含层的部分权重或输出随机归零，降低节点的相互依赖性从而实现神经网络的正则化，降低其结构风险。</a:t>
            </a:r>
            <a:endParaRPr lang="zh-CN" altLang="en-US" sz="2000" dirty="0">
              <a:latin typeface="Arial" panose="020B0604020202020204" pitchFamily="34" charset="0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6500" y="2610485"/>
            <a:ext cx="6858000" cy="26193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94865" y="5559425"/>
            <a:ext cx="80029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/>
              <a:t>与L1正则化，L2正则化和最大范式约束等方法互为补充。在训练的时候，随机失活的实现方法是让神经元以超参数p的概率被激活或者被设置为0。</a:t>
            </a: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 b="1">
                <a:sym typeface="+mn-ea"/>
              </a:rPr>
              <a:t>3</a:t>
            </a:r>
            <a:r>
              <a:rPr lang="zh-CN" altLang="en-US" b="1">
                <a:sym typeface="+mn-ea"/>
              </a:rPr>
              <a:t>、神经网络</a:t>
            </a:r>
            <a:endParaRPr lang="zh-CN" altLang="en-US"/>
          </a:p>
        </p:txBody>
      </p:sp>
      <p:pic>
        <p:nvPicPr>
          <p:cNvPr id="5" name="图片 4" descr="截屏2022-11-28 19.35.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6600" y="1841500"/>
            <a:ext cx="4646930" cy="36182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917565" y="1311910"/>
            <a:ext cx="569658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/>
              <a:t>1</a:t>
            </a:r>
            <a:r>
              <a:rPr lang="zh-CN" altLang="en-US"/>
              <a:t>）</a:t>
            </a:r>
            <a:r>
              <a:rPr lang="en-US" altLang="zh-CN"/>
              <a:t>SGD</a:t>
            </a:r>
            <a:r>
              <a:rPr lang="zh-CN" altLang="en-US"/>
              <a:t>：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随机梯度下降是一种简单而有效的方法，多用于支持向量机、逻辑回归等凸损失函数下的线性分类器的学习。</a:t>
            </a:r>
            <a:endParaRPr lang="zh-CN" altLang="en-US" dirty="0">
              <a:latin typeface="Arial" panose="020B0604020202020204" pitchFamily="34" charset="0"/>
              <a:sym typeface="+mn-ea"/>
            </a:endParaRPr>
          </a:p>
          <a:p>
            <a:pPr algn="l"/>
            <a:endParaRPr lang="zh-CN" altLang="en-US" dirty="0">
              <a:latin typeface="Arial" panose="020B0604020202020204" pitchFamily="34" charset="0"/>
              <a:sym typeface="+mn-ea"/>
            </a:endParaRPr>
          </a:p>
          <a:p>
            <a:pPr algn="l"/>
            <a:endParaRPr lang="zh-CN" altLang="en-US"/>
          </a:p>
          <a:p>
            <a:pPr algn="l"/>
            <a:r>
              <a:rPr lang="en-US" altLang="zh-CN"/>
              <a:t>2</a:t>
            </a:r>
            <a:r>
              <a:rPr lang="zh-CN" altLang="en-US"/>
              <a:t>）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SGD+momentum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：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即在</a:t>
            </a:r>
            <a:r>
              <a:rPr lang="en-US" altLang="zh-CN" dirty="0">
                <a:latin typeface="Arial" panose="020B0604020202020204" pitchFamily="34" charset="0"/>
                <a:sym typeface="+mn-ea"/>
              </a:rPr>
              <a:t>SGD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的基础上引入了一阶动量，抑制</a:t>
            </a:r>
            <a:r>
              <a:rPr lang="en-US" altLang="zh-CN" dirty="0">
                <a:latin typeface="Arial" panose="020B0604020202020204" pitchFamily="34" charset="0"/>
                <a:sym typeface="+mn-ea"/>
              </a:rPr>
              <a:t>SGD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的震荡。</a:t>
            </a:r>
            <a:endParaRPr lang="zh-CN" altLang="en-US" dirty="0">
              <a:latin typeface="Arial" panose="020B0604020202020204" pitchFamily="34" charset="0"/>
              <a:sym typeface="+mn-ea"/>
            </a:endParaRPr>
          </a:p>
          <a:p>
            <a:pPr algn="l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sym typeface="+mn-ea"/>
            </a:endParaRPr>
          </a:p>
          <a:p>
            <a:pPr algn="l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sym typeface="+mn-ea"/>
            </a:endParaRPr>
          </a:p>
          <a:p>
            <a:pPr algn="l"/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3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）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Rmsprop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：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对原始梯度进行了平滑，将震荡方向的梯度进行了抹平。加大收敛速度最快方向上的步长，减少震荡方向上的步长来加快收敛速度。</a:t>
            </a:r>
            <a:endParaRPr lang="zh-CN" altLang="en-US" dirty="0">
              <a:latin typeface="Arial" panose="020B0604020202020204" pitchFamily="34" charset="0"/>
              <a:sym typeface="+mn-ea"/>
            </a:endParaRPr>
          </a:p>
          <a:p>
            <a:pPr algn="l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sym typeface="+mn-ea"/>
            </a:endParaRPr>
          </a:p>
          <a:p>
            <a:pPr algn="l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sym typeface="+mn-ea"/>
            </a:endParaRPr>
          </a:p>
          <a:p>
            <a:pPr algn="l"/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4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）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Adam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：</a:t>
            </a:r>
            <a:r>
              <a:rPr lang="en-US" altLang="zh-CN" dirty="0">
                <a:latin typeface="Arial" panose="020B0604020202020204" pitchFamily="34" charset="0"/>
                <a:sym typeface="+mn-ea"/>
              </a:rPr>
              <a:t>RMSprop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的动量版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/>
              <a:t>4</a:t>
            </a:r>
            <a:r>
              <a:rPr lang="zh-CN" altLang="en-US" b="1"/>
              <a:t>、卷积神经网络</a:t>
            </a:r>
            <a:endParaRPr lang="zh-CN" altLang="en-US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584325"/>
            <a:ext cx="10515600" cy="1326515"/>
          </a:xfrm>
        </p:spPr>
        <p:txBody>
          <a:bodyPr/>
          <a:p>
            <a:r>
              <a:rPr lang="zh-CN" altLang="en-US" sz="2400"/>
              <a:t>卷积神经网络的结构基于一个假设，即输入数据是图像，基于该假设，我们就向结构中添加了一些特有的性质。这些特有属性使得前向传播函数实现起来更高效，并且大幅度降低了网络中参数的数量。</a:t>
            </a:r>
            <a:endParaRPr lang="zh-CN" altLang="en-US" sz="24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4560" y="2910840"/>
            <a:ext cx="6858000" cy="15906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24560" y="5358765"/>
            <a:ext cx="7040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/>
              <a:t>卷积神经网络主要由三种类型的层构成：卷积层，</a:t>
            </a:r>
            <a:r>
              <a:rPr lang="zh-CN" altLang="en-US"/>
              <a:t>池化层和全连接层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24560" y="5913755"/>
            <a:ext cx="106337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/>
              <a:t>最常见的卷积神经网络结构</a:t>
            </a:r>
            <a:r>
              <a:rPr lang="zh-CN" altLang="en-US"/>
              <a:t>如下：</a:t>
            </a:r>
            <a:r>
              <a:rPr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INPUT -&gt; [[CONV -&gt; RELU]*N -&gt; POOL?]*M -&gt; [FC -&gt; RELU]*K -&gt; FC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004820" y="4636770"/>
            <a:ext cx="2697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神经网络</a:t>
            </a:r>
            <a:r>
              <a:rPr lang="en-US" altLang="zh-CN"/>
              <a:t>vs</a:t>
            </a:r>
            <a:r>
              <a:rPr lang="zh-CN" altLang="en-US"/>
              <a:t>卷积神经网络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 b="1">
                <a:sym typeface="+mn-ea"/>
              </a:rPr>
              <a:t>4</a:t>
            </a:r>
            <a:r>
              <a:rPr lang="zh-CN" altLang="en-US" b="1">
                <a:sym typeface="+mn-ea"/>
              </a:rPr>
              <a:t>、卷积神经网络：</a:t>
            </a:r>
            <a:r>
              <a:rPr lang="zh-CN" altLang="en-US" sz="3200" b="1">
                <a:sym typeface="+mn-ea"/>
              </a:rPr>
              <a:t>卷积层</a:t>
            </a:r>
            <a:endParaRPr lang="zh-CN" altLang="en-US" sz="3200" b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584325"/>
            <a:ext cx="10515600" cy="978535"/>
          </a:xfrm>
        </p:spPr>
        <p:txBody>
          <a:bodyPr/>
          <a:p>
            <a:r>
              <a:rPr lang="zh-CN" altLang="en-US"/>
              <a:t>定义：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卷积层是卷积神经网络的核心层，它产生了网络中大部分的计算量。</a:t>
            </a:r>
            <a:r>
              <a:rPr lang="zh-CN" altLang="en-US" b="1" dirty="0">
                <a:latin typeface="Arial" panose="020B0604020202020204" pitchFamily="34" charset="0"/>
                <a:sym typeface="+mn-ea"/>
              </a:rPr>
              <a:t>卷积层通过卷积操作对输入图像进行降维和特征抽取。</a:t>
            </a:r>
            <a:endParaRPr lang="zh-CN" altLang="en-US" b="1" dirty="0">
              <a:latin typeface="Arial" panose="020B0604020202020204" pitchFamily="34" charset="0"/>
              <a:sym typeface="+mn-ea"/>
            </a:endParaRPr>
          </a:p>
          <a:p>
            <a:endParaRPr lang="zh-CN" altLang="en-US" b="1"/>
          </a:p>
        </p:txBody>
      </p:sp>
      <p:grpSp>
        <p:nvGrpSpPr>
          <p:cNvPr id="25605" name="组合 16"/>
          <p:cNvGrpSpPr/>
          <p:nvPr/>
        </p:nvGrpSpPr>
        <p:grpSpPr>
          <a:xfrm>
            <a:off x="934085" y="2917190"/>
            <a:ext cx="4784725" cy="2063750"/>
            <a:chOff x="596" y="4065"/>
            <a:chExt cx="7536" cy="3250"/>
          </a:xfrm>
        </p:grpSpPr>
        <p:sp>
          <p:nvSpPr>
            <p:cNvPr id="7" name="流程图: 过程 6"/>
            <p:cNvSpPr/>
            <p:nvPr/>
          </p:nvSpPr>
          <p:spPr>
            <a:xfrm>
              <a:off x="3868" y="5275"/>
              <a:ext cx="826" cy="832"/>
            </a:xfrm>
            <a:prstGeom prst="flowChartProcess">
              <a:avLst/>
            </a:prstGeom>
            <a:scene3d>
              <a:camera prst="isometricRightUp"/>
              <a:lightRig rig="threePt" dir="t"/>
            </a:scene3d>
            <a:sp3d extrusionH="1143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5613" name="组合 15"/>
            <p:cNvGrpSpPr/>
            <p:nvPr/>
          </p:nvGrpSpPr>
          <p:grpSpPr>
            <a:xfrm>
              <a:off x="596" y="4065"/>
              <a:ext cx="7537" cy="3251"/>
              <a:chOff x="596" y="4065"/>
              <a:chExt cx="7537" cy="3251"/>
            </a:xfrm>
          </p:grpSpPr>
          <p:sp>
            <p:nvSpPr>
              <p:cNvPr id="4" name="流程图: 过程 3"/>
              <p:cNvSpPr/>
              <p:nvPr/>
            </p:nvSpPr>
            <p:spPr>
              <a:xfrm>
                <a:off x="596" y="4897"/>
                <a:ext cx="2721" cy="1587"/>
              </a:xfrm>
              <a:prstGeom prst="flowChartProcess">
                <a:avLst/>
              </a:prstGeom>
              <a:scene3d>
                <a:camera prst="isometricOffAxis2Right"/>
                <a:lightRig rig="threePt" dir="t"/>
              </a:scene3d>
              <a:sp3d extrusionH="1143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" name="右箭头 4"/>
              <p:cNvSpPr/>
              <p:nvPr/>
            </p:nvSpPr>
            <p:spPr>
              <a:xfrm>
                <a:off x="2191" y="5630"/>
                <a:ext cx="1475" cy="12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流程图: 过程 5"/>
              <p:cNvSpPr/>
              <p:nvPr/>
            </p:nvSpPr>
            <p:spPr>
              <a:xfrm>
                <a:off x="3868" y="4065"/>
                <a:ext cx="826" cy="832"/>
              </a:xfrm>
              <a:prstGeom prst="flowChartProcess">
                <a:avLst/>
              </a:prstGeom>
              <a:scene3d>
                <a:camera prst="isometricRightUp"/>
                <a:lightRig rig="threePt" dir="t"/>
              </a:scene3d>
              <a:sp3d extrusionH="1143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" name="流程图: 过程 7"/>
              <p:cNvSpPr/>
              <p:nvPr/>
            </p:nvSpPr>
            <p:spPr>
              <a:xfrm>
                <a:off x="3868" y="6484"/>
                <a:ext cx="826" cy="832"/>
              </a:xfrm>
              <a:prstGeom prst="flowChartProcess">
                <a:avLst/>
              </a:prstGeom>
              <a:scene3d>
                <a:camera prst="isometricRightUp"/>
                <a:lightRig rig="threePt" dir="t"/>
              </a:scene3d>
              <a:sp3d extrusionH="1143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" name="流程图: 过程 9"/>
              <p:cNvSpPr/>
              <p:nvPr/>
            </p:nvSpPr>
            <p:spPr>
              <a:xfrm>
                <a:off x="6265" y="5167"/>
                <a:ext cx="1868" cy="1049"/>
              </a:xfrm>
              <a:prstGeom prst="flowChartProcess">
                <a:avLst/>
              </a:prstGeom>
              <a:scene3d>
                <a:camera prst="isometricOffAxis2Righ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" name="右箭头 10"/>
              <p:cNvSpPr/>
              <p:nvPr/>
            </p:nvSpPr>
            <p:spPr>
              <a:xfrm>
                <a:off x="4692" y="5633"/>
                <a:ext cx="1475" cy="117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620" name="文本框 12"/>
              <p:cNvSpPr txBox="1"/>
              <p:nvPr/>
            </p:nvSpPr>
            <p:spPr>
              <a:xfrm>
                <a:off x="3868" y="4695"/>
                <a:ext cx="639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eaLnBrk="1" hangingPunct="1"/>
                <a:r>
                  <a:rPr lang="en-US" altLang="zh-CN" dirty="0">
                    <a:latin typeface="Arial" panose="020B0604020202020204" pitchFamily="34" charset="0"/>
                  </a:rPr>
                  <a:t>...</a:t>
                </a:r>
                <a:endParaRPr lang="en-US" altLang="zh-CN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5621" name="文本框 14"/>
              <p:cNvSpPr txBox="1"/>
              <p:nvPr/>
            </p:nvSpPr>
            <p:spPr>
              <a:xfrm>
                <a:off x="3868" y="5904"/>
                <a:ext cx="639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eaLnBrk="1" hangingPunct="1"/>
                <a:r>
                  <a:rPr lang="en-US" altLang="zh-CN" dirty="0">
                    <a:latin typeface="Arial" panose="020B0604020202020204" pitchFamily="34" charset="0"/>
                  </a:rPr>
                  <a:t>...</a:t>
                </a:r>
                <a:endParaRPr lang="en-US" altLang="zh-CN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25606" name="组合 3"/>
          <p:cNvGrpSpPr/>
          <p:nvPr/>
        </p:nvGrpSpPr>
        <p:grpSpPr>
          <a:xfrm>
            <a:off x="5719445" y="2917190"/>
            <a:ext cx="6024563" cy="1660525"/>
            <a:chOff x="4355" y="7297"/>
            <a:chExt cx="9489" cy="2616"/>
          </a:xfrm>
        </p:grpSpPr>
        <p:grpSp>
          <p:nvGrpSpPr>
            <p:cNvPr id="25608" name="组合 1"/>
            <p:cNvGrpSpPr/>
            <p:nvPr/>
          </p:nvGrpSpPr>
          <p:grpSpPr>
            <a:xfrm>
              <a:off x="4355" y="7754"/>
              <a:ext cx="4433" cy="2049"/>
              <a:chOff x="4355" y="7754"/>
              <a:chExt cx="4433" cy="2049"/>
            </a:xfrm>
          </p:grpSpPr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0" y="7754"/>
                <a:ext cx="4428" cy="852"/>
              </a:xfrm>
              <a:prstGeom prst="rect">
                <a:avLst/>
              </a:prstGeom>
              <a:blipFill>
                <a:blip r:embed="rId1"/>
                <a:stretch>
                  <a:fillRect t="-2273" r="-3688" b="-18182"/>
                </a:stretch>
              </a:blipFill>
            </p:spPr>
            <p:txBody>
              <a:bodyPr/>
              <a:p>
                <a:pPr marR="0" defTabSz="914400" eaLnBrk="1" hangingPunct="1">
                  <a:buClrTx/>
                  <a:buSzTx/>
                  <a:buFontTx/>
                  <a:buNone/>
                  <a:defRPr/>
                </a:pPr>
                <a:r>
                  <a:rPr kumimoji="0" lang="zh-CN" altLang="en-US" kern="1200" cap="none" spc="0" normalizeH="0" baseline="0" noProof="1">
                    <a:noFill/>
                    <a:latin typeface="Arial" panose="020B0604020202020204" pitchFamily="34" charset="0"/>
                    <a:ea typeface="宋体" pitchFamily="2" charset="-122"/>
                    <a:cs typeface="+mn-cs"/>
                  </a:rPr>
                  <a:t> </a:t>
                </a:r>
                <a:endParaRPr kumimoji="0" lang="zh-CN" altLang="en-US" kern="1200" cap="none" spc="0" normalizeH="0" baseline="0" noProof="1">
                  <a:noFill/>
                  <a:latin typeface="Arial" panose="020B0604020202020204" pitchFamily="34" charset="0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" y="8951"/>
                <a:ext cx="4242" cy="852"/>
              </a:xfrm>
              <a:prstGeom prst="rect">
                <a:avLst/>
              </a:prstGeom>
              <a:blipFill>
                <a:blip r:embed="rId2"/>
                <a:stretch>
                  <a:fillRect t="-1124" r="-5882" b="-17978"/>
                </a:stretch>
              </a:blipFill>
            </p:spPr>
            <p:txBody>
              <a:bodyPr/>
              <a:p>
                <a:pPr marR="0" defTabSz="914400" eaLnBrk="1" hangingPunct="1">
                  <a:buClrTx/>
                  <a:buSzTx/>
                  <a:buFontTx/>
                  <a:buNone/>
                  <a:defRPr/>
                </a:pPr>
                <a:r>
                  <a:rPr kumimoji="0" lang="zh-CN" altLang="en-US" kern="1200" cap="none" spc="0" normalizeH="0" baseline="0" noProof="1">
                    <a:noFill/>
                    <a:latin typeface="Arial" panose="020B0604020202020204" pitchFamily="34" charset="0"/>
                    <a:ea typeface="宋体" pitchFamily="2" charset="-122"/>
                    <a:cs typeface="+mn-cs"/>
                  </a:rPr>
                  <a:t> </a:t>
                </a:r>
                <a:endParaRPr kumimoji="0" lang="zh-CN" altLang="en-US" kern="1200" cap="none" spc="0" normalizeH="0" baseline="0" noProof="1">
                  <a:noFill/>
                  <a:latin typeface="Arial" panose="020B0604020202020204" pitchFamily="34" charset="0"/>
                  <a:ea typeface="宋体" pitchFamily="2" charset="-122"/>
                  <a:cs typeface="+mn-cs"/>
                </a:endParaRPr>
              </a:p>
            </p:txBody>
          </p:sp>
        </p:grpSp>
        <p:sp>
          <p:nvSpPr>
            <p:cNvPr id="15" name="文本框 14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0752" y="7297"/>
              <a:ext cx="3093" cy="2617"/>
            </a:xfrm>
            <a:prstGeom prst="rect">
              <a:avLst/>
            </a:prstGeom>
            <a:blipFill>
              <a:blip r:embed="rId3"/>
              <a:stretch>
                <a:fillRect l="-7453" t="-5495" b="-8059"/>
              </a:stretch>
            </a:blipFill>
          </p:spPr>
          <p:txBody>
            <a:bodyPr/>
            <a:p>
              <a:pPr marR="0" defTabSz="914400" eaLnBrk="1" hangingPunct="1">
                <a:buClrTx/>
                <a:buSzTx/>
                <a:buFontTx/>
                <a:buNone/>
                <a:defRPr/>
              </a:pPr>
              <a:r>
                <a:rPr kumimoji="0" lang="zh-CN" altLang="en-US" kern="1200" cap="none" spc="0" normalizeH="0" baseline="0" noProof="1">
                  <a:noFill/>
                  <a:latin typeface="Arial" panose="020B0604020202020204" pitchFamily="34" charset="0"/>
                  <a:ea typeface="宋体" pitchFamily="2" charset="-122"/>
                  <a:cs typeface="+mn-cs"/>
                </a:rPr>
                <a:t> </a:t>
              </a:r>
              <a:endParaRPr kumimoji="0" lang="zh-CN" altLang="en-US" kern="1200" cap="none" spc="0" normalizeH="0" baseline="0" noProof="1">
                <a:noFill/>
                <a:latin typeface="Arial" panose="020B0604020202020204" pitchFamily="34" charset="0"/>
                <a:ea typeface="宋体" pitchFamily="2" charset="-122"/>
                <a:cs typeface="+mn-cs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923925" y="5220970"/>
            <a:ext cx="99625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/>
              <a:t>卷积运算是线性操作，而神经网络要拟合的是非线性的函数，因此和前全连接网络类似，我们需要加上激活函数，常用的有 sigmoid 函数，tanh 函数，ReLU 函数等。</a:t>
            </a:r>
            <a:endParaRPr lang="zh-CN" altLang="en-US"/>
          </a:p>
          <a:p>
            <a:pPr algn="l"/>
            <a:endParaRPr lang="zh-CN" altLang="en-US"/>
          </a:p>
          <a:p>
            <a:pPr algn="l"/>
            <a:r>
              <a:rPr lang="zh-CN" altLang="en-US">
                <a:solidFill>
                  <a:srgbClr val="FF0000"/>
                </a:solidFill>
              </a:rPr>
              <a:t>无论输入图片多大，卷积层的参数规模都是固定的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 b="1">
                <a:sym typeface="+mn-ea"/>
              </a:rPr>
              <a:t>4</a:t>
            </a:r>
            <a:r>
              <a:rPr lang="zh-CN" altLang="en-US" b="1">
                <a:sym typeface="+mn-ea"/>
              </a:rPr>
              <a:t>、卷积神经网络：</a:t>
            </a:r>
            <a:r>
              <a:rPr lang="zh-CN" altLang="en-US" sz="3200" b="1">
                <a:sym typeface="+mn-ea"/>
              </a:rPr>
              <a:t>池化层、</a:t>
            </a:r>
            <a:r>
              <a:rPr lang="zh-CN" altLang="en-US" sz="3200" b="1">
                <a:sym typeface="+mn-ea"/>
              </a:rPr>
              <a:t>全连接层</a:t>
            </a:r>
            <a:endParaRPr lang="zh-CN" altLang="en-US" sz="3200" b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584325"/>
            <a:ext cx="10515600" cy="4351338"/>
          </a:xfrm>
        </p:spPr>
        <p:txBody>
          <a:bodyPr>
            <a:normAutofit lnSpcReduction="10000"/>
          </a:bodyPr>
          <a:p>
            <a:r>
              <a:rPr lang="zh-CN" altLang="en-US" sz="2400"/>
              <a:t>通过卷积操作，我们完成了对输入图像的降维和特征抽取，但特征图像的维数还是很高。维数高不仅计算耗时，而且容易导致过拟合。为此引入池化操作。</a:t>
            </a:r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r>
              <a:rPr lang="zh-CN" altLang="en-US" sz="2400">
                <a:sym typeface="+mn-ea"/>
              </a:rPr>
              <a:t>在全连接层中，神经元对于前一层中的所有激活数据是全部连接的，这个常规神经网络中一样。它们的激活可以先用矩阵乘法，再加上偏差。</a:t>
            </a:r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3110" y="2640330"/>
            <a:ext cx="6858000" cy="20669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 altLang="zh-CN"/>
              <a:t>Thanks</a:t>
            </a:r>
            <a:endParaRPr lang="en-US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4062</Words>
  <Application>WPS 文字</Application>
  <PresentationFormat>宽屏</PresentationFormat>
  <Paragraphs>258</Paragraphs>
  <Slides>19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6" baseType="lpstr">
      <vt:lpstr>Arial</vt:lpstr>
      <vt:lpstr>宋体</vt:lpstr>
      <vt:lpstr>Wingdings</vt:lpstr>
      <vt:lpstr>汉仪书宋二KW</vt:lpstr>
      <vt:lpstr>Calibri</vt:lpstr>
      <vt:lpstr>Helvetica Neue</vt:lpstr>
      <vt:lpstr>微软雅黑</vt:lpstr>
      <vt:lpstr>汉仪旗黑</vt:lpstr>
      <vt:lpstr>宋体</vt:lpstr>
      <vt:lpstr>Arial Unicode MS</vt:lpstr>
      <vt:lpstr>Times New Roman</vt:lpstr>
      <vt:lpstr>楷体</vt:lpstr>
      <vt:lpstr>汉仪楷体KW</vt:lpstr>
      <vt:lpstr>Office 主题​​</vt:lpstr>
      <vt:lpstr>Equation.KSEE3</vt:lpstr>
      <vt:lpstr>Equation.KSEE3</vt:lpstr>
      <vt:lpstr>Equation.KSEE3</vt:lpstr>
      <vt:lpstr>CS231n学习汇报</vt:lpstr>
      <vt:lpstr>目录</vt:lpstr>
      <vt:lpstr>1、计算机视觉简介</vt:lpstr>
      <vt:lpstr>2、图像分类</vt:lpstr>
      <vt:lpstr>2、图像分类：Nearest Neighbor分类器</vt:lpstr>
      <vt:lpstr>2、图像分类：K-Nearest Neighbor分类器</vt:lpstr>
      <vt:lpstr>2、图像分类：K-Nearest Neighbor分类器</vt:lpstr>
      <vt:lpstr>2、图像分类：线性分类器</vt:lpstr>
      <vt:lpstr>2、图像分类：线性分类器</vt:lpstr>
      <vt:lpstr>2、图像分类：优化</vt:lpstr>
      <vt:lpstr>2、图像分类：反向传播</vt:lpstr>
      <vt:lpstr>3、神经网络</vt:lpstr>
      <vt:lpstr>3、神经网络</vt:lpstr>
      <vt:lpstr>3、神经网络</vt:lpstr>
      <vt:lpstr>3、神经网络</vt:lpstr>
      <vt:lpstr>4、卷积神经网络</vt:lpstr>
      <vt:lpstr>4、卷积神经网络：卷积层</vt:lpstr>
      <vt:lpstr>4、卷积神经网络：池化层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yangsijie</dc:creator>
  <cp:lastModifiedBy>Astronaut R.T</cp:lastModifiedBy>
  <cp:revision>11</cp:revision>
  <dcterms:created xsi:type="dcterms:W3CDTF">2022-11-29T08:32:54Z</dcterms:created>
  <dcterms:modified xsi:type="dcterms:W3CDTF">2022-11-29T08:32:54Z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2052-4.6.1.7467</vt:lpwstr>
  </property>
  <property fmtid="{D5CDD505-2E9C-101B-9397-08002B2CF9AE}" pid="3" name="ICV">
    <vt:lpwstr>FAB55465ED7BEB46314C8463290DEDA4</vt:lpwstr>
  </property>
</Properties>
</file>